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4" r:id="rId4"/>
    <p:sldMasterId id="2147483711" r:id="rId5"/>
    <p:sldMasterId id="2147483770" r:id="rId6"/>
    <p:sldMasterId id="2147483758" r:id="rId7"/>
  </p:sldMasterIdLst>
  <p:notesMasterIdLst>
    <p:notesMasterId r:id="rId50"/>
  </p:notesMasterIdLst>
  <p:sldIdLst>
    <p:sldId id="294" r:id="rId8"/>
    <p:sldId id="300" r:id="rId9"/>
    <p:sldId id="293" r:id="rId10"/>
    <p:sldId id="292" r:id="rId11"/>
    <p:sldId id="291" r:id="rId12"/>
    <p:sldId id="290" r:id="rId13"/>
    <p:sldId id="298" r:id="rId14"/>
    <p:sldId id="289" r:id="rId15"/>
    <p:sldId id="288" r:id="rId16"/>
    <p:sldId id="287" r:id="rId17"/>
    <p:sldId id="286" r:id="rId18"/>
    <p:sldId id="285" r:id="rId19"/>
    <p:sldId id="284" r:id="rId20"/>
    <p:sldId id="295" r:id="rId21"/>
    <p:sldId id="301" r:id="rId22"/>
    <p:sldId id="302" r:id="rId23"/>
    <p:sldId id="281" r:id="rId24"/>
    <p:sldId id="280" r:id="rId25"/>
    <p:sldId id="299" r:id="rId26"/>
    <p:sldId id="279" r:id="rId27"/>
    <p:sldId id="278" r:id="rId28"/>
    <p:sldId id="277" r:id="rId29"/>
    <p:sldId id="276" r:id="rId30"/>
    <p:sldId id="275" r:id="rId31"/>
    <p:sldId id="274" r:id="rId32"/>
    <p:sldId id="273" r:id="rId33"/>
    <p:sldId id="272" r:id="rId34"/>
    <p:sldId id="271" r:id="rId35"/>
    <p:sldId id="270" r:id="rId36"/>
    <p:sldId id="269" r:id="rId37"/>
    <p:sldId id="297" r:id="rId38"/>
    <p:sldId id="266" r:id="rId39"/>
    <p:sldId id="265" r:id="rId40"/>
    <p:sldId id="264" r:id="rId41"/>
    <p:sldId id="263" r:id="rId42"/>
    <p:sldId id="262" r:id="rId43"/>
    <p:sldId id="261" r:id="rId44"/>
    <p:sldId id="260" r:id="rId45"/>
    <p:sldId id="259" r:id="rId46"/>
    <p:sldId id="258" r:id="rId47"/>
    <p:sldId id="257" r:id="rId48"/>
    <p:sldId id="256" r:id="rId49"/>
  </p:sldIdLst>
  <p:sldSz cx="12188825"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70015E0-6BC8-45C2-A950-934B40850FAD}">
          <p14:sldIdLst>
            <p14:sldId id="294"/>
            <p14:sldId id="300"/>
            <p14:sldId id="293"/>
            <p14:sldId id="292"/>
            <p14:sldId id="291"/>
            <p14:sldId id="290"/>
          </p14:sldIdLst>
        </p14:section>
        <p14:section name="Optional section #1: What does it mean to be cloud-ready?" id="{0E6805B7-70BF-4E93-9C66-042F692C7C02}">
          <p14:sldIdLst>
            <p14:sldId id="298"/>
            <p14:sldId id="289"/>
            <p14:sldId id="288"/>
            <p14:sldId id="287"/>
            <p14:sldId id="286"/>
            <p14:sldId id="285"/>
            <p14:sldId id="284"/>
            <p14:sldId id="295"/>
            <p14:sldId id="301"/>
            <p14:sldId id="302"/>
            <p14:sldId id="281"/>
            <p14:sldId id="280"/>
          </p14:sldIdLst>
        </p14:section>
        <p14:section name="Optional section #2: Use cases" id="{56DFE73E-FC9D-4387-BE96-653A231A1FBF}">
          <p14:sldIdLst>
            <p14:sldId id="299"/>
            <p14:sldId id="279"/>
            <p14:sldId id="278"/>
            <p14:sldId id="277"/>
            <p14:sldId id="276"/>
            <p14:sldId id="275"/>
            <p14:sldId id="274"/>
            <p14:sldId id="273"/>
            <p14:sldId id="272"/>
            <p14:sldId id="271"/>
            <p14:sldId id="270"/>
            <p14:sldId id="269"/>
            <p14:sldId id="297"/>
            <p14:sldId id="266"/>
            <p14:sldId id="265"/>
            <p14:sldId id="264"/>
            <p14:sldId id="263"/>
            <p14:sldId id="262"/>
            <p14:sldId id="261"/>
            <p14:sldId id="260"/>
            <p14:sldId id="259"/>
            <p14:sldId id="258"/>
            <p14:sldId id="257"/>
            <p14:sldId id="256"/>
          </p14:sldIdLst>
        </p14:section>
      </p14:sectionLst>
    </p:ext>
    <p:ext uri="{EFAFB233-063F-42B5-8137-9DF3F51BA10A}">
      <p15:sldGuideLst xmlns:p15="http://schemas.microsoft.com/office/powerpoint/2012/main">
        <p15:guide id="1" orient="horz" pos="1449">
          <p15:clr>
            <a:srgbClr val="A4A3A4"/>
          </p15:clr>
        </p15:guide>
        <p15:guide id="2" orient="horz" pos="4270">
          <p15:clr>
            <a:srgbClr val="A4A3A4"/>
          </p15:clr>
        </p15:guide>
        <p15:guide id="3" orient="horz" pos="3379">
          <p15:clr>
            <a:srgbClr val="A4A3A4"/>
          </p15:clr>
        </p15:guide>
        <p15:guide id="4" orient="horz" pos="536">
          <p15:clr>
            <a:srgbClr val="A4A3A4"/>
          </p15:clr>
        </p15:guide>
        <p15:guide id="5" orient="horz" pos="2476">
          <p15:clr>
            <a:srgbClr val="A4A3A4"/>
          </p15:clr>
        </p15:guide>
        <p15:guide id="6" orient="horz" pos="4202">
          <p15:clr>
            <a:srgbClr val="A4A3A4"/>
          </p15:clr>
        </p15:guide>
        <p15:guide id="7" pos="369">
          <p15:clr>
            <a:srgbClr val="A4A3A4"/>
          </p15:clr>
        </p15:guide>
        <p15:guide id="8" pos="2365">
          <p15:clr>
            <a:srgbClr val="A4A3A4"/>
          </p15:clr>
        </p15:guide>
        <p15:guide id="9" pos="3388">
          <p15:clr>
            <a:srgbClr val="A4A3A4"/>
          </p15:clr>
        </p15:guide>
        <p15:guide id="10" orient="horz" pos="144" userDrawn="1">
          <p15:clr>
            <a:srgbClr val="A4A3A4"/>
          </p15:clr>
        </p15:guide>
        <p15:guide id="11" orient="horz" pos="624" userDrawn="1">
          <p15:clr>
            <a:srgbClr val="A4A3A4"/>
          </p15:clr>
        </p15:guide>
        <p15:guide id="12" orient="horz" pos="397">
          <p15:clr>
            <a:srgbClr val="A4A3A4"/>
          </p15:clr>
        </p15:guide>
        <p15:guide id="13" pos="5174">
          <p15:clr>
            <a:srgbClr val="A4A3A4"/>
          </p15:clr>
        </p15:guide>
        <p15:guide id="14" pos="3860">
          <p15:clr>
            <a:srgbClr val="A4A3A4"/>
          </p15:clr>
        </p15:guide>
        <p15:guide id="15" pos="6919">
          <p15:clr>
            <a:srgbClr val="A4A3A4"/>
          </p15:clr>
        </p15:guide>
        <p15:guide id="16" pos="7223" userDrawn="1">
          <p15:clr>
            <a:srgbClr val="A4A3A4"/>
          </p15:clr>
        </p15:guide>
        <p15:guide id="17" orient="horz" pos="2640" userDrawn="1">
          <p15:clr>
            <a:srgbClr val="A4A3A4"/>
          </p15:clr>
        </p15:guide>
        <p15:guide id="18" pos="736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oundtripDataSignature="AMtx7mhHYLItOsM9z2CGB4vmsmEy/REDmw==" r:id="rId104"/>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746C2C-27EF-2DA5-90EC-4F394190CC27}" name="Trisha Paine" initials="TP" userId="S::tpaine@checkpoint.com::b245c3bb-20ef-4a24-8a6a-fa137ba36414" providerId="AD"/>
  <p188:author id="{98EBDD86-A5C1-0939-7B0C-5084A110D7BD}" name="Jason Prost" initials="JP" userId="Jason Prost" providerId="None"/>
  <p188:author id="{A20D1EC0-6D0C-02E1-999F-D0AADD366D80}" name="TJ (Tsion)  Gonen" initials="TG" userId="S::tjgonen@checkpoint.com::cff0d98e-cc1e-4d9a-9643-8a60753bb0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Jonathan Maresky" initials="JM" lastIdx="1" clrIdx="0">
    <p:extLst>
      <p:ext uri="{19B8F6BF-5375-455C-9EA6-DF929625EA0E}">
        <p15:presenceInfo xmlns:p15="http://schemas.microsoft.com/office/powerpoint/2012/main" userId="S-1-5-21-3009975827-1942386155-3087368816-26276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4DD"/>
    <a:srgbClr val="D9D9D9"/>
    <a:srgbClr val="FFFFFF"/>
    <a:srgbClr val="0089BF"/>
    <a:srgbClr val="E5E5E5"/>
    <a:srgbClr val="3A9CC2"/>
    <a:srgbClr val="7798D3"/>
    <a:srgbClr val="77649D"/>
    <a:srgbClr val="00A1E5"/>
    <a:srgbClr val="DB8CA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837EAA-516C-49B8-9DA7-52E27459EE44}" v="1" dt="2024-02-06T10:04:19.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14" y="636"/>
      </p:cViewPr>
      <p:guideLst>
        <p:guide orient="horz" pos="1449"/>
        <p:guide orient="horz" pos="4270"/>
        <p:guide orient="horz" pos="3379"/>
        <p:guide orient="horz" pos="536"/>
        <p:guide orient="horz" pos="2476"/>
        <p:guide orient="horz" pos="4202"/>
        <p:guide pos="369"/>
        <p:guide pos="2365"/>
        <p:guide pos="3388"/>
        <p:guide orient="horz" pos="144"/>
        <p:guide orient="horz" pos="624"/>
        <p:guide orient="horz" pos="397"/>
        <p:guide pos="5174"/>
        <p:guide pos="3860"/>
        <p:guide pos="6919"/>
        <p:guide pos="7223"/>
        <p:guide orient="horz" pos="2640"/>
        <p:guide pos="736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10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104" Type="http://customschemas.google.com/relationships/presentationmetadata" Target="meta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viewProps" Target="viewProps.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110"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105" Type="http://schemas.openxmlformats.org/officeDocument/2006/relationships/commentAuthors" Target="commen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108"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11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6"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Clr>
                <a:schemeClr val="dk1"/>
              </a:buClr>
              <a:buSzPts val="1200"/>
              <a:buFont typeface="Noto Sans Symbols"/>
              <a:buNone/>
              <a:defRPr sz="1200" b="0" i="0" u="none" strike="noStrike" cap="none">
                <a:solidFill>
                  <a:schemeClr val="dk1"/>
                </a:solidFill>
                <a:latin typeface="Arial"/>
                <a:ea typeface="Arial"/>
                <a:cs typeface="Arial"/>
                <a:sym typeface="Arial"/>
              </a:defRPr>
            </a:lvl1pPr>
            <a:lvl2pPr marR="0" lvl="1"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2pPr>
            <a:lvl3pPr marR="0" lvl="2"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3pPr>
            <a:lvl4pPr marR="0" lvl="3"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4pPr>
            <a:lvl5pPr marR="0" lvl="4"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9pPr>
          </a:lstStyle>
          <a:p>
            <a:endParaRPr/>
          </a:p>
        </p:txBody>
      </p:sp>
      <p:sp>
        <p:nvSpPr>
          <p:cNvPr id="4" name="Google Shape;4;n"/>
          <p:cNvSpPr>
            <a:spLocks noGrp="1" noRot="1" noChangeAspect="1"/>
          </p:cNvSpPr>
          <p:nvPr>
            <p:ph type="sldImg" idx="3"/>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1pPr>
            <a:lvl2pPr marL="914400" marR="0" lvl="1"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2pPr>
            <a:lvl3pPr marL="1371600" marR="0" lvl="2"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3pPr>
            <a:lvl4pPr marL="1828800" marR="0" lvl="3"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4pPr>
            <a:lvl5pPr marL="2286000" marR="0" lvl="4" indent="-228600" algn="l" rtl="0">
              <a:spcBef>
                <a:spcPts val="480"/>
              </a:spcBef>
              <a:spcAft>
                <a:spcPts val="0"/>
              </a:spcAft>
              <a:buSzPts val="1400"/>
              <a:buNone/>
              <a:defRPr sz="16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6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Clr>
                <a:schemeClr val="dk1"/>
              </a:buClr>
              <a:buSzPts val="1200"/>
              <a:buFont typeface="Noto Sans Symbols"/>
              <a:buNone/>
              <a:defRPr sz="1200" b="0" i="0" u="none" strike="noStrike" cap="none">
                <a:solidFill>
                  <a:schemeClr val="dk1"/>
                </a:solidFill>
                <a:latin typeface="Arial"/>
                <a:ea typeface="Arial"/>
                <a:cs typeface="Arial"/>
                <a:sym typeface="Arial"/>
              </a:defRPr>
            </a:lvl1pPr>
            <a:lvl2pPr marR="0" lvl="1"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2pPr>
            <a:lvl3pPr marR="0" lvl="2"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3pPr>
            <a:lvl4pPr marR="0" lvl="3"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4pPr>
            <a:lvl5pPr marR="0" lvl="4" algn="l" rtl="0">
              <a:spcBef>
                <a:spcPts val="800"/>
              </a:spcBef>
              <a:spcAft>
                <a:spcPts val="0"/>
              </a:spcAft>
              <a:buSzPts val="1400"/>
              <a:buNone/>
              <a:defRPr sz="4000" b="0" i="0" u="none" strike="noStrike" cap="none">
                <a:solidFill>
                  <a:schemeClr val="dk1"/>
                </a:solidFill>
                <a:latin typeface="Helvetica Neue"/>
                <a:ea typeface="Helvetica Neue"/>
                <a:cs typeface="Helvetica Neue"/>
                <a:sym typeface="Helvetica Neue"/>
              </a:defRPr>
            </a:lvl5pPr>
            <a:lvl6pPr marR="0" lvl="5"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6pPr>
            <a:lvl7pPr marR="0" lvl="6"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7pPr>
            <a:lvl8pPr marR="0" lvl="7"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8pPr>
            <a:lvl9pPr marR="0" lvl="8" algn="l" rtl="0">
              <a:spcBef>
                <a:spcPts val="0"/>
              </a:spcBef>
              <a:spcAft>
                <a:spcPts val="0"/>
              </a:spcAft>
              <a:buSzPts val="1400"/>
              <a:buNone/>
              <a:defRPr sz="4000" b="0" i="0" u="none" strike="noStrike" cap="none">
                <a:solidFill>
                  <a:schemeClr val="dk1"/>
                </a:solidFill>
                <a:latin typeface="Helvetica Neue"/>
                <a:ea typeface="Helvetica Neue"/>
                <a:cs typeface="Helvetica Neue"/>
                <a:sym typeface="Helvetica Neue"/>
              </a:defRPr>
            </a:lvl9pPr>
          </a:lstStyle>
          <a:p>
            <a:endParaRPr/>
          </a:p>
        </p:txBody>
      </p:sp>
      <p:sp>
        <p:nvSpPr>
          <p:cNvPr id="7" name="Google Shape;7;n"/>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iki.checkpoint.com/confluence/pages/viewpage.action?pageId=36927180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ages.checkpoint.com/gartner-magic-quadrant-for-network-firewall-2022.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indent="0">
              <a:defRPr/>
            </a:pPr>
            <a:r>
              <a:rPr lang="en-US"/>
              <a:t>I’d like to present CloudGuard Network Security</a:t>
            </a:r>
          </a:p>
          <a:p>
            <a:pPr>
              <a:defRPr/>
            </a:pPr>
            <a:r>
              <a:rPr lang="en-US">
                <a:solidFill>
                  <a:srgbClr val="4D4D4F"/>
                </a:solidFill>
              </a:rPr>
              <a:t>Providing advanced threat prevention, that is automated and cloud-native, with unified security management for Public, Private and Hybrid-Clouds.</a:t>
            </a:r>
          </a:p>
          <a:p>
            <a:pPr marL="0" indent="0">
              <a:defRPr/>
            </a:pPr>
            <a:endParaRPr lang="en-US"/>
          </a:p>
          <a:p>
            <a:pPr marL="0" indent="0">
              <a:defRPr/>
            </a:pPr>
            <a:r>
              <a:rPr lang="en-US"/>
              <a:t>-----------------------------------</a:t>
            </a:r>
          </a:p>
          <a:p>
            <a:pPr marL="0" indent="0"/>
            <a:r>
              <a:rPr lang="en-US" b="1"/>
              <a:t>[This presentation is focused on existing CP network security customers.</a:t>
            </a:r>
            <a:r>
              <a:rPr lang="en-US" b="1" baseline="0"/>
              <a:t> </a:t>
            </a:r>
            <a:endParaRPr lang="en-US" b="1"/>
          </a:p>
          <a:p>
            <a:pPr marL="0" indent="0"/>
            <a:r>
              <a:rPr lang="en-US" b="1" baseline="0"/>
              <a:t>If this is a net-new</a:t>
            </a:r>
            <a:r>
              <a:rPr lang="en-US" b="1"/>
              <a:t> customer</a:t>
            </a:r>
            <a:r>
              <a:rPr lang="en-US" b="1" baseline="0"/>
              <a:t>, please fine-tune this presentation</a:t>
            </a:r>
            <a:r>
              <a:rPr lang="en-US" b="1"/>
              <a:t>.</a:t>
            </a:r>
            <a:endParaRPr lang="en-US"/>
          </a:p>
          <a:p>
            <a:pPr marL="0" indent="0"/>
            <a:r>
              <a:rPr lang="en-US" b="1"/>
              <a:t>If the audience is CP customer but attendees are cloud security engineers who don't have CP on-prem experience, please fine-tune this presentation.</a:t>
            </a:r>
          </a:p>
          <a:p>
            <a:pPr marL="0" indent="0"/>
            <a:endParaRPr lang="en-US" b="1"/>
          </a:p>
          <a:p>
            <a:pPr marL="0" indent="0"/>
            <a:r>
              <a:rPr lang="en-US" b="1"/>
              <a:t>This is an overview presentation to be used by account managers, CAMs and CSSs. </a:t>
            </a:r>
          </a:p>
          <a:p>
            <a:pPr marL="0" indent="0"/>
            <a:r>
              <a:rPr lang="en-US" b="1"/>
              <a:t>It includes optional sections with more details and use cases. </a:t>
            </a:r>
          </a:p>
          <a:p>
            <a:pPr marL="0" indent="0"/>
            <a:r>
              <a:rPr lang="en-US" b="1"/>
              <a:t>Use them if you want, if you are comfortable with them, and if you need this additional detail. </a:t>
            </a:r>
            <a:endParaRPr lang="en-US"/>
          </a:p>
          <a:p>
            <a:pPr marL="0" indent="0"/>
            <a:r>
              <a:rPr lang="en-US" b="1"/>
              <a:t>Our intention is that all slides should be used by AMs, CAMs and CSSs so please use the speaker notes to help you to get comfortable with these and LEVEL UP!</a:t>
            </a:r>
          </a:p>
          <a:p>
            <a:pPr marL="0" indent="0"/>
            <a:endParaRPr lang="en-US" b="1"/>
          </a:p>
          <a:p>
            <a:pPr marL="0" indent="0"/>
            <a:r>
              <a:rPr lang="en-US" b="1"/>
              <a:t>It is intended as a "hook" - to explain the basics of CGNS and its benefits to customers. </a:t>
            </a:r>
          </a:p>
          <a:p>
            <a:pPr marL="0" indent="0"/>
            <a:r>
              <a:rPr lang="en-US" b="1"/>
              <a:t>Hopefully the customer will say "I was not aware of this, it makes good sense, please tell me more".</a:t>
            </a:r>
          </a:p>
          <a:p>
            <a:pPr marL="0" indent="0"/>
            <a:endParaRPr lang="en-US" b="1"/>
          </a:p>
          <a:p>
            <a:pPr marL="0" indent="0"/>
            <a:r>
              <a:rPr lang="en-US" b="1"/>
              <a:t>Next stage is for the CSA/SE to share a more technical story with the customer's cloud security engineers, perhaps leading to a demo or customized workshop or trial/POC.</a:t>
            </a:r>
          </a:p>
          <a:p>
            <a:pPr marL="0" indent="0"/>
            <a:endParaRPr lang="en-US" b="1"/>
          </a:p>
          <a:p>
            <a:pPr marL="0" indent="0"/>
            <a:r>
              <a:rPr lang="en-US" b="1"/>
              <a:t>For deeper, more technical presentations, please visit the </a:t>
            </a:r>
            <a:r>
              <a:rPr lang="en-US" b="1">
                <a:hlinkClick r:id="rId3"/>
              </a:rPr>
              <a:t>CGNS product enablement wiki</a:t>
            </a:r>
            <a:r>
              <a:rPr lang="en-US" b="1"/>
              <a:t>.]</a:t>
            </a:r>
            <a:endParaRPr b="1"/>
          </a:p>
        </p:txBody>
      </p:sp>
      <p:sp>
        <p:nvSpPr>
          <p:cNvPr id="166" name="Google Shape;166;p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dirty="0"/>
              <a:t>The cloud is highly scalable to meet changing business needs and optimize costs.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dirty="0"/>
              <a:t>Check Point integrates with the scaling services of all clouds, and allows customers to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dirty="0"/>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dirty="0"/>
              <a:t>easily scale-out to meet increased demand, and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dirty="0"/>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dirty="0"/>
              <a:t>scale-in when demand drops for cost avoidance and cost optimization. </a:t>
            </a:r>
          </a:p>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10</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41281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Cloud security must be efficient and cloud-easy, to minimize the operational overhead on your already-overworked security team.</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Check Point is a design partner of the latest networking services, which streamline the operations of customer security teams.</a:t>
            </a:r>
            <a:endParaRPr lang="en-US"/>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baseline="0"/>
          </a:p>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11</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5554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aseline="0"/>
              <a:t>Check Point</a:t>
            </a:r>
            <a:r>
              <a:rPr lang="en-US"/>
              <a:t> </a:t>
            </a:r>
            <a:r>
              <a:rPr lang="en-US" baseline="0"/>
              <a:t> is one of Microsoft’s top security partners globally and we have a very close partnership.</a:t>
            </a:r>
            <a:r>
              <a:rPr lang="en-US"/>
              <a:t> </a:t>
            </a:r>
            <a:endParaRPr lang="en-US" baseline="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There are over 1000 successful customer deployments of CloudGuard for Azure </a:t>
            </a:r>
            <a:r>
              <a:rPr lang="en-IL" baseline="0"/>
              <a:t>–</a:t>
            </a:r>
            <a:r>
              <a:rPr lang="en-US" baseline="0"/>
              <a:t> here is one from NHS Scotland which talks about the value and the outcome of their use of CloudGuard for the best Azure security.</a:t>
            </a:r>
          </a:p>
          <a:p>
            <a:pPr>
              <a:defRPr/>
            </a:pPr>
            <a:r>
              <a:rPr lang="en-US" baseline="0"/>
              <a:t>&lt;click&gt;</a:t>
            </a:r>
            <a:r>
              <a:rPr lang="en-US"/>
              <a:t> </a:t>
            </a:r>
            <a:endParaRPr lang="en-US" baseline="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0"/>
              <a:t>AWS </a:t>
            </a:r>
            <a:r>
              <a:rPr lang="en-US" baseline="0"/>
              <a:t>is the biggest cloud vendor, and CloudGuard is supported on AWS since January 2012.</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0" baseline="0"/>
              <a:t>Check Point is </a:t>
            </a:r>
            <a:r>
              <a:rPr lang="en-US" baseline="0"/>
              <a:t>an AWS Advanced Technology Partner and CloudGuard is available in AWS Marketplace with hundreds of customers, most of them large enterprises.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0" baseline="0"/>
              <a:t>There are a bunch of great AWS customer stories in our website </a:t>
            </a:r>
            <a:r>
              <a:rPr lang="en-IL" b="0" baseline="0"/>
              <a:t>–</a:t>
            </a:r>
            <a:r>
              <a:rPr lang="en-US" b="0" baseline="0"/>
              <a:t> this example of Hallmark Cards is also a </a:t>
            </a:r>
            <a:r>
              <a:rPr lang="en-US" baseline="0"/>
              <a:t>testimonial video in the AWS partner website.</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a:solidFill>
                  <a:schemeClr val="tx1">
                    <a:lumMod val="50000"/>
                  </a:schemeClr>
                </a:solidFill>
                <a:latin typeface="Bahnschrift"/>
                <a:cs typeface="Verdana"/>
              </a:rPr>
              <a:t>&lt;click&gt;</a:t>
            </a:r>
          </a:p>
          <a:p>
            <a:pPr>
              <a:defRPr/>
            </a:pPr>
            <a:r>
              <a:rPr lang="en-US" baseline="0"/>
              <a:t>And most large organizations have a hybrid-cloud strategy. Emaar is a large </a:t>
            </a:r>
            <a:r>
              <a:rPr lang="en-US" sz="1600" b="0" i="0" u="none" strike="noStrike" cap="none">
                <a:solidFill>
                  <a:schemeClr val="dk1"/>
                </a:solidFill>
                <a:effectLst/>
                <a:latin typeface="Arial"/>
                <a:ea typeface="Arial"/>
                <a:cs typeface="Arial"/>
                <a:sym typeface="Arial"/>
              </a:rPr>
              <a:t>multinational real estate development company in the Middle East with Check Point network security on-prem, as well as in AWS, Azure and VMware</a:t>
            </a:r>
            <a:r>
              <a:rPr lang="en-US" sz="1600" b="0" i="0" u="none" strike="noStrike" cap="none" baseline="0">
                <a:solidFill>
                  <a:schemeClr val="dk1"/>
                </a:solidFill>
                <a:effectLst/>
                <a:latin typeface="Arial"/>
                <a:ea typeface="Arial"/>
                <a:cs typeface="Arial"/>
                <a:sym typeface="Arial"/>
              </a:rPr>
              <a:t> private cloud </a:t>
            </a:r>
            <a:r>
              <a:rPr lang="en-IL" sz="1600" b="0" i="0" u="none" strike="noStrike" cap="none" baseline="0">
                <a:solidFill>
                  <a:schemeClr val="dk1"/>
                </a:solidFill>
                <a:effectLst/>
                <a:latin typeface="Arial"/>
                <a:ea typeface="Arial"/>
                <a:cs typeface="Arial"/>
                <a:sym typeface="Arial"/>
              </a:rPr>
              <a:t>–</a:t>
            </a:r>
            <a:r>
              <a:rPr lang="en-US" sz="1600" b="0" i="0" u="none" strike="noStrike" cap="none" baseline="0">
                <a:solidFill>
                  <a:schemeClr val="dk1"/>
                </a:solidFill>
                <a:effectLst/>
                <a:latin typeface="Arial"/>
                <a:ea typeface="Arial"/>
                <a:cs typeface="Arial"/>
                <a:sym typeface="Arial"/>
              </a:rPr>
              <a:t> all from a single pane-of-glass</a:t>
            </a:r>
            <a:r>
              <a:rPr lang="en-US"/>
              <a:t> </a:t>
            </a:r>
            <a:endParaRPr lang="en-US" sz="1600" b="0" i="0" u="none" strike="noStrike" cap="none" baseline="0">
              <a:solidFill>
                <a:schemeClr val="dk1"/>
              </a:solidFill>
              <a:effectLst/>
              <a:latin typeface="Arial"/>
              <a:cs typeface="Arial"/>
              <a:sym typeface="Arial"/>
            </a:endParaRP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fld id="{00000000-1234-1234-1234-123412341234}" type="slidenum">
              <a:rPr kumimoji="0" lang="en-IL" sz="1200" b="0" i="0" u="none" strike="noStrike" kern="0" cap="none" spc="0" normalizeH="0" baseline="0" noProof="0" smtClean="0">
                <a:ln>
                  <a:noFill/>
                </a:ln>
                <a:solidFill>
                  <a:srgbClr val="4D4D4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t>12</a:t>
            </a:fld>
            <a:endParaRPr kumimoji="0" lang="en-IL" sz="1200" b="0" i="0" u="none" strike="noStrike" kern="0" cap="none" spc="0" normalizeH="0" baseline="0" noProof="0">
              <a:ln>
                <a:noFill/>
              </a:ln>
              <a:solidFill>
                <a:srgbClr val="4D4D4F"/>
              </a:solidFill>
              <a:effectLst/>
              <a:uLnTx/>
              <a:uFillTx/>
              <a:latin typeface="Arial"/>
              <a:ea typeface="Arial"/>
              <a:cs typeface="Arial"/>
              <a:sym typeface="Arial"/>
            </a:endParaRPr>
          </a:p>
        </p:txBody>
      </p:sp>
    </p:spTree>
    <p:extLst>
      <p:ext uri="{BB962C8B-B14F-4D97-AF65-F5344CB8AC3E}">
        <p14:creationId xmlns:p14="http://schemas.microsoft.com/office/powerpoint/2010/main" val="4059433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1"/>
              <a:t>Short version:</a:t>
            </a:r>
          </a:p>
          <a:p>
            <a:pPr marL="0" marR="0" lvl="0" indent="0" algn="l" defTabSz="914400" rtl="0" eaLnBrk="1" fontAlgn="base" latinLnBrk="0" hangingPunct="1">
              <a:lnSpc>
                <a:spcPct val="150000"/>
              </a:lnSpc>
              <a:spcBef>
                <a:spcPct val="30000"/>
              </a:spcBef>
              <a:spcAft>
                <a:spcPct val="0"/>
              </a:spcAft>
              <a:buClrTx/>
              <a:buSzTx/>
              <a:buFontTx/>
              <a:buNone/>
              <a:tabLst/>
              <a:defRPr/>
            </a:pPr>
            <a:r>
              <a:rPr lang="en-US" sz="1600">
                <a:solidFill>
                  <a:prstClr val="black"/>
                </a:solidFill>
                <a:latin typeface="Calibri" panose="020F0502020204030204"/>
                <a:cs typeface="Calibri"/>
              </a:rPr>
              <a:t>If you have Check Point security gateways on-prem and are moving to the cloud…</a:t>
            </a:r>
          </a:p>
          <a:p>
            <a:pPr marL="0" marR="0" lvl="0" indent="0" algn="l" defTabSz="914400" rtl="0" eaLnBrk="1" fontAlgn="base" latinLnBrk="0" hangingPunct="1">
              <a:lnSpc>
                <a:spcPct val="150000"/>
              </a:lnSpc>
              <a:spcBef>
                <a:spcPct val="30000"/>
              </a:spcBef>
              <a:spcAft>
                <a:spcPct val="0"/>
              </a:spcAft>
              <a:buClrTx/>
              <a:buSzTx/>
              <a:buFontTx/>
              <a:buNone/>
              <a:tabLst/>
              <a:defRPr/>
            </a:pPr>
            <a:r>
              <a:rPr lang="en-US" b="1"/>
              <a:t>It’s a no-brainer because we’ve extended best-of-class</a:t>
            </a:r>
            <a:r>
              <a:rPr lang="en-US" b="1" baseline="0"/>
              <a:t> network security into all your favorite public and private clouds.</a:t>
            </a:r>
          </a:p>
          <a:p>
            <a:pPr marL="0" marR="0" lvl="0" indent="0" algn="l" defTabSz="914400" rtl="0" eaLnBrk="1" fontAlgn="base" latinLnBrk="0" hangingPunct="1">
              <a:lnSpc>
                <a:spcPct val="150000"/>
              </a:lnSpc>
              <a:spcBef>
                <a:spcPct val="30000"/>
              </a:spcBef>
              <a:spcAft>
                <a:spcPct val="0"/>
              </a:spcAft>
              <a:buClrTx/>
              <a:buSzTx/>
              <a:buFontTx/>
              <a:buNone/>
              <a:tabLst/>
              <a:defRPr/>
            </a:pPr>
            <a:endParaRPr lang="en-US" b="0"/>
          </a:p>
          <a:p>
            <a:pPr marL="0" marR="0" lvl="0" indent="0" algn="l" defTabSz="914400" rtl="0" eaLnBrk="1" fontAlgn="base" latinLnBrk="0" hangingPunct="1">
              <a:lnSpc>
                <a:spcPct val="150000"/>
              </a:lnSpc>
              <a:spcBef>
                <a:spcPct val="30000"/>
              </a:spcBef>
              <a:spcAft>
                <a:spcPct val="0"/>
              </a:spcAft>
              <a:buClrTx/>
              <a:buSzTx/>
              <a:buFontTx/>
              <a:buNone/>
              <a:tabLst/>
              <a:defRPr/>
            </a:pPr>
            <a:r>
              <a:rPr lang="en-US" b="0"/>
              <a:t>It</a:t>
            </a:r>
            <a:r>
              <a:rPr lang="en-US" b="0" baseline="0"/>
              <a:t> is: </a:t>
            </a:r>
            <a:r>
              <a:rPr lang="en-US" b="0"/>
              <a:t>Most Secure, Quickest and Easiest, Lowest</a:t>
            </a:r>
            <a:r>
              <a:rPr lang="en-US" b="0" baseline="0"/>
              <a:t> Risk and ensures </a:t>
            </a:r>
            <a:r>
              <a:rPr lang="en-US" b="0"/>
              <a:t>Lowest TCO.</a:t>
            </a:r>
          </a:p>
          <a:p>
            <a:pPr marL="0" marR="0" lvl="0" indent="0" algn="l" defTabSz="914400" rtl="0" eaLnBrk="1" fontAlgn="base" latinLnBrk="0" hangingPunct="1">
              <a:lnSpc>
                <a:spcPct val="150000"/>
              </a:lnSpc>
              <a:spcBef>
                <a:spcPct val="30000"/>
              </a:spcBef>
              <a:spcAft>
                <a:spcPct val="0"/>
              </a:spcAft>
              <a:buClrTx/>
              <a:buSzTx/>
              <a:buFontTx/>
              <a:buNone/>
              <a:tabLst/>
              <a:defRPr/>
            </a:pPr>
            <a:endParaRPr lang="en-US" b="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And if your strategy is multi-cloud</a:t>
            </a:r>
            <a:r>
              <a:rPr lang="en-US" baseline="0"/>
              <a:t>, you can control them all and your on-prem with the unified security management from a single-pane-of-glass.</a:t>
            </a: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a:t>Now let’s get into the details and see how this benefits you:</a:t>
            </a:r>
          </a:p>
          <a:p>
            <a:pPr marL="0" marR="0" lvl="0" indent="0" algn="l" defTabSz="914400" rtl="0" eaLnBrk="1" fontAlgn="base" latinLnBrk="0" hangingPunct="1">
              <a:lnSpc>
                <a:spcPct val="150000"/>
              </a:lnSpc>
              <a:spcBef>
                <a:spcPct val="30000"/>
              </a:spcBef>
              <a:spcAft>
                <a:spcPct val="0"/>
              </a:spcAft>
              <a:buClrTx/>
              <a:buSzTx/>
              <a:buFontTx/>
              <a:buNone/>
              <a:tabLst/>
              <a:defRPr/>
            </a:pPr>
            <a:endParaRPr lang="en-US" b="1" baseline="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b="1"/>
          </a:p>
          <a:p>
            <a:r>
              <a:rPr lang="en-US" b="1"/>
              <a:t>--------------------------------------------------</a:t>
            </a:r>
          </a:p>
          <a:p>
            <a:r>
              <a:rPr lang="en-US" b="1"/>
              <a:t>Long version:</a:t>
            </a:r>
          </a:p>
          <a:p>
            <a:pPr marL="0" marR="0" lvl="0" indent="0" algn="l" defTabSz="914400" rtl="0" eaLnBrk="1" fontAlgn="base" latinLnBrk="0" hangingPunct="1">
              <a:lnSpc>
                <a:spcPct val="150000"/>
              </a:lnSpc>
              <a:spcBef>
                <a:spcPct val="30000"/>
              </a:spcBef>
              <a:spcAft>
                <a:spcPct val="0"/>
              </a:spcAft>
              <a:buClrTx/>
              <a:buSzTx/>
              <a:buFontTx/>
              <a:buNone/>
              <a:tabLst/>
              <a:defRPr/>
            </a:pPr>
            <a:r>
              <a:rPr lang="en-US" sz="1600">
                <a:solidFill>
                  <a:prstClr val="black"/>
                </a:solidFill>
                <a:latin typeface="Calibri" panose="020F0502020204030204"/>
                <a:cs typeface="Calibri"/>
              </a:rPr>
              <a:t>If you have Check Point security gateways on-prem and are moving to the cloud…</a:t>
            </a:r>
          </a:p>
          <a:p>
            <a:pPr marL="0" marR="0" lvl="0" indent="0" algn="l" defTabSz="914400" rtl="0" eaLnBrk="1" fontAlgn="base" latinLnBrk="0" hangingPunct="1">
              <a:lnSpc>
                <a:spcPct val="150000"/>
              </a:lnSpc>
              <a:spcBef>
                <a:spcPct val="30000"/>
              </a:spcBef>
              <a:spcAft>
                <a:spcPct val="0"/>
              </a:spcAft>
              <a:buClrTx/>
              <a:buSzTx/>
              <a:buFontTx/>
              <a:buNone/>
              <a:tabLst/>
              <a:defRPr/>
            </a:pPr>
            <a:r>
              <a:rPr lang="en-US" b="1"/>
              <a:t>It’s a no-brainer because we’ve extended best-of-class</a:t>
            </a:r>
            <a:r>
              <a:rPr lang="en-US" b="1" baseline="0"/>
              <a:t> network security into all your favorite public and private clouds.</a:t>
            </a:r>
          </a:p>
          <a:p>
            <a:pPr marL="0" marR="0" lvl="0" indent="0" algn="l" defTabSz="914400" rtl="0" eaLnBrk="1" fontAlgn="base" latinLnBrk="0" hangingPunct="1">
              <a:lnSpc>
                <a:spcPct val="150000"/>
              </a:lnSpc>
              <a:spcBef>
                <a:spcPct val="30000"/>
              </a:spcBef>
              <a:spcAft>
                <a:spcPct val="0"/>
              </a:spcAft>
              <a:buClrTx/>
              <a:buSzTx/>
              <a:buFontTx/>
              <a:buNone/>
              <a:tabLst/>
              <a:defRPr/>
            </a:pPr>
            <a:endParaRPr lang="en-US" b="1"/>
          </a:p>
          <a:p>
            <a:pPr marL="0" marR="0" lvl="0" indent="0" algn="l" defTabSz="914400" rtl="0" eaLnBrk="1" fontAlgn="base" latinLnBrk="0" hangingPunct="1">
              <a:lnSpc>
                <a:spcPct val="150000"/>
              </a:lnSpc>
              <a:spcBef>
                <a:spcPct val="30000"/>
              </a:spcBef>
              <a:spcAft>
                <a:spcPct val="0"/>
              </a:spcAft>
              <a:buClrTx/>
              <a:buSzTx/>
              <a:buFontTx/>
              <a:buNone/>
              <a:tabLst/>
              <a:defRPr/>
            </a:pPr>
            <a:r>
              <a:rPr lang="en-US" b="0"/>
              <a:t>It</a:t>
            </a:r>
            <a:r>
              <a:rPr lang="en-US" b="0" baseline="0"/>
              <a:t> is:</a:t>
            </a:r>
            <a:endParaRPr lang="en-US" b="0"/>
          </a:p>
          <a:p>
            <a:pPr marL="0" marR="0" lvl="0" indent="0" algn="l" defTabSz="914400" rtl="0" eaLnBrk="1" fontAlgn="base" latinLnBrk="0" hangingPunct="1">
              <a:lnSpc>
                <a:spcPct val="150000"/>
              </a:lnSpc>
              <a:spcBef>
                <a:spcPct val="30000"/>
              </a:spcBef>
              <a:spcAft>
                <a:spcPct val="0"/>
              </a:spcAft>
              <a:buClrTx/>
              <a:buSzTx/>
              <a:buFontTx/>
              <a:buNone/>
              <a:tabLst/>
              <a:defRPr/>
            </a:pPr>
            <a:endParaRPr lang="en-US" b="0"/>
          </a:p>
          <a:p>
            <a:pPr marL="0" marR="0" lvl="0" indent="0" algn="l" defTabSz="914400" rtl="0" eaLnBrk="1" fontAlgn="base" latinLnBrk="0" hangingPunct="1">
              <a:lnSpc>
                <a:spcPct val="150000"/>
              </a:lnSpc>
              <a:spcBef>
                <a:spcPct val="30000"/>
              </a:spcBef>
              <a:spcAft>
                <a:spcPct val="0"/>
              </a:spcAft>
              <a:buClrTx/>
              <a:buSzTx/>
              <a:buFontTx/>
              <a:buNone/>
              <a:tabLst/>
              <a:defRPr/>
            </a:pPr>
            <a:r>
              <a:rPr lang="en-US" b="1"/>
              <a:t>Most Secure: </a:t>
            </a:r>
            <a:r>
              <a:rPr lang="en-US"/>
              <a:t>Same leading security GW blades/technologies</a:t>
            </a:r>
          </a:p>
          <a:p>
            <a:pPr marL="0" marR="0" lvl="0" indent="0" algn="l" defTabSz="914400" rtl="0" eaLnBrk="1" fontAlgn="base" latinLnBrk="0" hangingPunct="1">
              <a:lnSpc>
                <a:spcPct val="150000"/>
              </a:lnSpc>
              <a:spcBef>
                <a:spcPct val="30000"/>
              </a:spcBef>
              <a:spcAft>
                <a:spcPct val="0"/>
              </a:spcAft>
              <a:buClrTx/>
              <a:buSzTx/>
              <a:buFontTx/>
              <a:buNone/>
              <a:tabLst/>
              <a:defRPr/>
            </a:pPr>
            <a:r>
              <a:rPr lang="en-US" b="1"/>
              <a:t>Quickest: </a:t>
            </a:r>
            <a:r>
              <a:rPr lang="en-US"/>
              <a:t>No need for new training or integrations</a:t>
            </a:r>
          </a:p>
          <a:p>
            <a:pPr marL="0" marR="0" lvl="0" indent="0" algn="l" defTabSz="914400" rtl="0" eaLnBrk="1" fontAlgn="base" latinLnBrk="0" hangingPunct="1">
              <a:lnSpc>
                <a:spcPct val="150000"/>
              </a:lnSpc>
              <a:spcBef>
                <a:spcPct val="30000"/>
              </a:spcBef>
              <a:spcAft>
                <a:spcPct val="0"/>
              </a:spcAft>
              <a:buClrTx/>
              <a:buSzTx/>
              <a:buFontTx/>
              <a:buNone/>
              <a:tabLst/>
              <a:defRPr/>
            </a:pPr>
            <a:r>
              <a:rPr lang="en-US" b="1"/>
              <a:t>Easiest: </a:t>
            </a:r>
            <a:r>
              <a:rPr lang="en-US"/>
              <a:t>Uses the same management UI and policies as on-prem</a:t>
            </a:r>
          </a:p>
          <a:p>
            <a:pPr marL="0" marR="0" lvl="0" indent="0" algn="l" defTabSz="914400" rtl="0" eaLnBrk="1" fontAlgn="base" latinLnBrk="0" hangingPunct="1">
              <a:lnSpc>
                <a:spcPct val="150000"/>
              </a:lnSpc>
              <a:spcBef>
                <a:spcPct val="30000"/>
              </a:spcBef>
              <a:spcAft>
                <a:spcPct val="0"/>
              </a:spcAft>
              <a:buClrTx/>
              <a:buSzTx/>
              <a:buFontTx/>
              <a:buNone/>
              <a:tabLst/>
              <a:defRPr/>
            </a:pPr>
            <a:r>
              <a:rPr lang="en-US" b="1"/>
              <a:t>Lowest</a:t>
            </a:r>
            <a:r>
              <a:rPr lang="en-US" b="1" baseline="0"/>
              <a:t> Risk:</a:t>
            </a:r>
            <a:r>
              <a:rPr lang="en-US" b="0" baseline="0"/>
              <a:t> You already trust CP security. Using another cloud security solution increases the organization’s risk. Go with a trusted security advisor.</a:t>
            </a:r>
            <a:endParaRPr lang="en-US" b="1"/>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a:t>Lowest TCO: </a:t>
            </a:r>
            <a:r>
              <a:rPr lang="en-US"/>
              <a:t>No need for new staff or a learning curve (lowest TCO)</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a:t>And if your strategy is multi-cloud</a:t>
            </a:r>
            <a:r>
              <a:rPr lang="en-US" baseline="0"/>
              <a:t>, then you can control all your public clouds, private clouds and on-prem with the unified security management from a single-pane-of-glass.</a:t>
            </a: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a:t>Now let’s get into the details and see how this benefits you:</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600" b="1">
              <a:solidFill>
                <a:srgbClr val="4D4D4F"/>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3058423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Most importantly, Check Point network security is</a:t>
            </a:r>
            <a:r>
              <a:rPr lang="en-US" baseline="0"/>
              <a:t> r</a:t>
            </a:r>
            <a:r>
              <a:rPr lang="en-US"/>
              <a:t>ecognized by industry analysts as a long-term leader, including these proofpoints, for example a recent Gartner report ranked</a:t>
            </a:r>
            <a:r>
              <a:rPr lang="en-US" baseline="0"/>
              <a:t> CP as the best vendor for the Public Cloud Network Firewall use case</a:t>
            </a:r>
            <a:r>
              <a:rPr lang="en-US"/>
              <a:t>.</a:t>
            </a:r>
          </a:p>
          <a:p>
            <a:endParaRPr lang="en-US" dirty="0"/>
          </a:p>
          <a:p>
            <a:r>
              <a:rPr lang="en-US"/>
              <a:t>--------------------------------------------------------------------------------------------------------</a:t>
            </a:r>
          </a:p>
          <a:p>
            <a:endParaRPr lang="en-US" dirty="0"/>
          </a:p>
          <a:p>
            <a:r>
              <a:rPr lang="en-US" dirty="0"/>
              <a:t>Note that Gartner has very clear guidelines about what we can present externally</a:t>
            </a:r>
          </a:p>
          <a:p>
            <a:r>
              <a:rPr lang="en-US" dirty="0"/>
              <a:t> </a:t>
            </a:r>
          </a:p>
          <a:p>
            <a:r>
              <a:rPr lang="en-US" b="1" dirty="0"/>
              <a:t>For this slide, we are following Gartner’s clear guidelines </a:t>
            </a:r>
            <a:endParaRPr lang="en-US" dirty="0"/>
          </a:p>
          <a:p>
            <a:r>
              <a:rPr lang="en-US" dirty="0"/>
              <a:t> </a:t>
            </a:r>
          </a:p>
          <a:p>
            <a:r>
              <a:rPr lang="en-US" dirty="0"/>
              <a:t>Below (and at bottom of this slide), we provide the report attribution in the order of most recent to last in the smallest font the “first time” it is mentioned in the presentation. </a:t>
            </a:r>
          </a:p>
          <a:p>
            <a:r>
              <a:rPr lang="en-US" dirty="0"/>
              <a:t> </a:t>
            </a:r>
          </a:p>
          <a:p>
            <a:r>
              <a:rPr lang="en-US" dirty="0"/>
              <a:t>Report names:  2019-2022- Magic Quadrant for Network Firewalls,  2006-2018- Magic Quadrant for Enterprise Network Firewalls,  2002- Firewall 2H02 Magic Quadrant; 2004- Magic Quadrant for Enterprise Firewalls, 2H03,  2000-2001- Firewall Market Magic Quadrant Update, 1999- Firewall Positioning for 2H99: The High Security Specialists, 1998- Magic Quadrant for Firewall and Virtual Private Network Products, 1997- Cisco Systems - The Align and Conquer Strategy.</a:t>
            </a:r>
          </a:p>
          <a:p>
            <a:r>
              <a:rPr lang="en-US" dirty="0"/>
              <a:t> </a:t>
            </a:r>
          </a:p>
          <a:p>
            <a:r>
              <a:rPr lang="en-US" dirty="0"/>
              <a:t>(note: the 1997 Cisco Systems document has the earliest viewable Gartner MQ chart that reflects us being recognized as a leader. This is affirmed by Gartner)</a:t>
            </a:r>
          </a:p>
          <a:p>
            <a:br>
              <a:rPr lang="en-US" sz="1600" b="0" i="0" u="none" strike="noStrike" cap="none" dirty="0">
                <a:solidFill>
                  <a:schemeClr val="dk1"/>
                </a:solidFill>
                <a:effectLst/>
                <a:latin typeface="Arial"/>
                <a:ea typeface="Arial"/>
                <a:cs typeface="Arial"/>
                <a:sym typeface="Arial"/>
              </a:rPr>
            </a:br>
            <a:endParaRPr lang="en-US" sz="1600" b="0" i="0" u="none" strike="noStrike" cap="none" dirty="0">
              <a:solidFill>
                <a:schemeClr val="dk1"/>
              </a:solidFill>
              <a:effectLst/>
              <a:latin typeface="Arial"/>
              <a:ea typeface="Arial"/>
              <a:cs typeface="Arial"/>
              <a:sym typeface="Arial"/>
            </a:endParaRPr>
          </a:p>
          <a:p>
            <a:br>
              <a:rPr lang="en-US" dirty="0"/>
            </a:br>
            <a:r>
              <a:rPr lang="en-US" sz="1600" b="0" i="0" u="none" strike="noStrike" cap="none" baseline="0" dirty="0">
                <a:solidFill>
                  <a:schemeClr val="dk1"/>
                </a:solidFill>
                <a:effectLst/>
                <a:latin typeface="Arial"/>
                <a:ea typeface="Arial"/>
                <a:cs typeface="Arial"/>
                <a:sym typeface="Arial"/>
              </a:rPr>
              <a:t> </a:t>
            </a:r>
            <a:endParaRPr lang="en-US" sz="1600" b="0" i="0" u="none" strike="noStrike" cap="none" dirty="0">
              <a:solidFill>
                <a:schemeClr val="dk1"/>
              </a:solidFill>
              <a:effectLst/>
              <a:latin typeface="Arial"/>
              <a:ea typeface="Arial"/>
              <a:cs typeface="Arial"/>
              <a:sym typeface="Arial"/>
            </a:endParaRPr>
          </a:p>
        </p:txBody>
      </p:sp>
      <p:sp>
        <p:nvSpPr>
          <p:cNvPr id="4" name="Symbol zastępczy numeru slajdu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fld id="{00000000-1234-1234-1234-123412341234}" type="slidenum">
              <a:rPr kumimoji="0" lang="en-US" sz="1200" b="0" i="0" u="none" strike="noStrike" kern="0" cap="none" spc="0" normalizeH="0" baseline="0" noProof="0" smtClean="0">
                <a:ln>
                  <a:noFill/>
                </a:ln>
                <a:solidFill>
                  <a:srgbClr val="4D4D4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t>14</a:t>
            </a:fld>
            <a:endParaRPr kumimoji="0" lang="en-US" sz="1200" b="0" i="0" u="none" strike="noStrike" kern="0" cap="none" spc="0" normalizeH="0" baseline="0" noProof="0">
              <a:ln>
                <a:noFill/>
              </a:ln>
              <a:solidFill>
                <a:srgbClr val="4D4D4F"/>
              </a:solidFill>
              <a:effectLst/>
              <a:uLnTx/>
              <a:uFillTx/>
              <a:latin typeface="Arial"/>
              <a:ea typeface="Arial"/>
              <a:cs typeface="Arial"/>
              <a:sym typeface="Arial"/>
            </a:endParaRPr>
          </a:p>
        </p:txBody>
      </p:sp>
    </p:spTree>
    <p:extLst>
      <p:ext uri="{BB962C8B-B14F-4D97-AF65-F5344CB8AC3E}">
        <p14:creationId xmlns:p14="http://schemas.microsoft.com/office/powerpoint/2010/main" val="76339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BC1B-FADE-5461-F14B-3DD091CF8D5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03AF580-3ACC-AB6A-3577-8595926D334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7EE80744-9876-83A8-01C2-A2797659EF20}"/>
              </a:ext>
            </a:extLst>
          </p:cNvPr>
          <p:cNvSpPr>
            <a:spLocks noGrp="1"/>
          </p:cNvSpPr>
          <p:nvPr>
            <p:ph type="body" idx="1"/>
          </p:nvPr>
        </p:nvSpPr>
        <p:spPr/>
        <p:txBody>
          <a:bodyPr/>
          <a:lstStyle/>
          <a:p>
            <a:r>
              <a:rPr lang="en-US" dirty="0"/>
              <a:t>additionally</a:t>
            </a:r>
          </a:p>
          <a:p>
            <a:r>
              <a:rPr lang="en-US" sz="1600" b="0" i="0" u="none" strike="noStrike" cap="none" dirty="0">
                <a:solidFill>
                  <a:schemeClr val="dk1"/>
                </a:solidFill>
                <a:effectLst/>
                <a:latin typeface="Arial"/>
                <a:ea typeface="Arial"/>
                <a:cs typeface="Arial"/>
                <a:sym typeface="Arial"/>
              </a:rPr>
              <a:t>Check Point was ranked # 1 in 2023 </a:t>
            </a:r>
            <a:r>
              <a:rPr lang="en-US" sz="1600" b="0" i="0" u="none" strike="noStrike" cap="none" dirty="0" err="1">
                <a:solidFill>
                  <a:schemeClr val="dk1"/>
                </a:solidFill>
                <a:effectLst/>
                <a:latin typeface="Arial"/>
                <a:ea typeface="Arial"/>
                <a:cs typeface="Arial"/>
                <a:sym typeface="Arial"/>
              </a:rPr>
              <a:t>Miercom</a:t>
            </a:r>
            <a:r>
              <a:rPr lang="en-US" sz="1600" b="0" i="0" u="none" strike="noStrike" cap="none" dirty="0">
                <a:solidFill>
                  <a:schemeClr val="dk1"/>
                </a:solidFill>
                <a:effectLst/>
                <a:latin typeface="Arial"/>
                <a:ea typeface="Arial"/>
                <a:cs typeface="Arial"/>
                <a:sym typeface="Arial"/>
              </a:rPr>
              <a:t> Firewall Benchmark Tests vs. other</a:t>
            </a:r>
            <a:r>
              <a:rPr lang="en-US" sz="1600" b="0" i="0" u="none" strike="noStrike" cap="none" baseline="0" dirty="0">
                <a:solidFill>
                  <a:schemeClr val="dk1"/>
                </a:solidFill>
                <a:effectLst/>
                <a:latin typeface="Arial"/>
                <a:ea typeface="Arial"/>
                <a:cs typeface="Arial"/>
                <a:sym typeface="Arial"/>
              </a:rPr>
              <a:t> vendors, s</a:t>
            </a:r>
            <a:r>
              <a:rPr lang="en-US" sz="1600" b="0" i="0" u="none" strike="noStrike" cap="none" dirty="0">
                <a:solidFill>
                  <a:schemeClr val="dk1"/>
                </a:solidFill>
                <a:effectLst/>
                <a:latin typeface="Arial"/>
                <a:ea typeface="Arial"/>
                <a:cs typeface="Arial"/>
                <a:sym typeface="Arial"/>
              </a:rPr>
              <a:t>coring a 99.7% malware block rate, versus 72.7% for the nearest competitor</a:t>
            </a:r>
            <a:br>
              <a:rPr lang="en-US" sz="1600" b="0" i="0" u="none" strike="noStrike" cap="none" dirty="0">
                <a:solidFill>
                  <a:schemeClr val="dk1"/>
                </a:solidFill>
                <a:effectLst/>
                <a:latin typeface="Arial"/>
                <a:ea typeface="Arial"/>
                <a:cs typeface="Arial"/>
                <a:sym typeface="Arial"/>
              </a:rPr>
            </a:br>
            <a:endParaRPr lang="en-US" sz="1600" b="0" i="0" u="none" strike="noStrike" cap="none" dirty="0">
              <a:solidFill>
                <a:schemeClr val="dk1"/>
              </a:solidFill>
              <a:effectLst/>
              <a:latin typeface="Arial"/>
              <a:ea typeface="Arial"/>
              <a:cs typeface="Arial"/>
              <a:sym typeface="Arial"/>
            </a:endParaRPr>
          </a:p>
          <a:p>
            <a:br>
              <a:rPr lang="en-US" dirty="0"/>
            </a:br>
            <a:r>
              <a:rPr lang="en-US" sz="1600" b="0" i="0" u="none" strike="noStrike" cap="none" baseline="0" dirty="0">
                <a:solidFill>
                  <a:schemeClr val="dk1"/>
                </a:solidFill>
                <a:effectLst/>
                <a:latin typeface="Arial"/>
                <a:ea typeface="Arial"/>
                <a:cs typeface="Arial"/>
                <a:sym typeface="Arial"/>
              </a:rPr>
              <a:t> </a:t>
            </a:r>
            <a:endParaRPr lang="en-US" sz="1600" b="0" i="0" u="none" strike="noStrike" cap="none" dirty="0">
              <a:solidFill>
                <a:schemeClr val="dk1"/>
              </a:solidFill>
              <a:effectLst/>
              <a:latin typeface="Arial"/>
              <a:ea typeface="Arial"/>
              <a:cs typeface="Arial"/>
              <a:sym typeface="Arial"/>
            </a:endParaRPr>
          </a:p>
        </p:txBody>
      </p:sp>
      <p:sp>
        <p:nvSpPr>
          <p:cNvPr id="4" name="Symbol zastępczy numeru slajdu 3">
            <a:extLst>
              <a:ext uri="{FF2B5EF4-FFF2-40B4-BE49-F238E27FC236}">
                <a16:creationId xmlns:a16="http://schemas.microsoft.com/office/drawing/2014/main" id="{CD3DFD9D-00FD-CB8E-2775-9C864663725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fld id="{00000000-1234-1234-1234-123412341234}" type="slidenum">
              <a:rPr kumimoji="0" lang="en-US" sz="1200" b="0" i="0" u="none" strike="noStrike" kern="0" cap="none" spc="0" normalizeH="0" baseline="0" noProof="0" smtClean="0">
                <a:ln>
                  <a:noFill/>
                </a:ln>
                <a:solidFill>
                  <a:srgbClr val="4D4D4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t>15</a:t>
            </a:fld>
            <a:endParaRPr kumimoji="0" lang="en-US" sz="1200" b="0" i="0" u="none" strike="noStrike" kern="0" cap="none" spc="0" normalizeH="0" baseline="0" noProof="0">
              <a:ln>
                <a:noFill/>
              </a:ln>
              <a:solidFill>
                <a:srgbClr val="4D4D4F"/>
              </a:solidFill>
              <a:effectLst/>
              <a:uLnTx/>
              <a:uFillTx/>
              <a:latin typeface="Arial"/>
              <a:ea typeface="Arial"/>
              <a:cs typeface="Arial"/>
              <a:sym typeface="Arial"/>
            </a:endParaRPr>
          </a:p>
        </p:txBody>
      </p:sp>
    </p:spTree>
    <p:extLst>
      <p:ext uri="{BB962C8B-B14F-4D97-AF65-F5344CB8AC3E}">
        <p14:creationId xmlns:p14="http://schemas.microsoft.com/office/powerpoint/2010/main" val="2609364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76F0E-33BF-F4F3-7DE7-C61936A3BEED}"/>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B31C8EA-752B-FD0E-D45B-31160AA45E51}"/>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EC5B2B1C-DF9C-D828-856F-B5966CF930F8}"/>
              </a:ext>
            </a:extLst>
          </p:cNvPr>
          <p:cNvSpPr>
            <a:spLocks noGrp="1"/>
          </p:cNvSpPr>
          <p:nvPr>
            <p:ph type="body" idx="1"/>
          </p:nvPr>
        </p:nvSpPr>
        <p:spPr/>
        <p:txBody>
          <a:bodyPr/>
          <a:lstStyle/>
          <a:p>
            <a:r>
              <a:rPr lang="en-US" dirty="0"/>
              <a:t>And in Q4 2023, Check Point was ranked as The Leader and a Fast Mover in </a:t>
            </a:r>
            <a:r>
              <a:rPr lang="en-US" dirty="0" err="1"/>
              <a:t>GigaOm's</a:t>
            </a:r>
            <a:r>
              <a:rPr lang="en-US" dirty="0"/>
              <a:t> Radar for Cloud Network Security</a:t>
            </a:r>
          </a:p>
          <a:p>
            <a:endParaRPr lang="en-US" dirty="0"/>
          </a:p>
          <a:p>
            <a:r>
              <a:rPr lang="en-US" dirty="0"/>
              <a:t>(We are also expecting an important new lab assessment and will update as soon as it is released)</a:t>
            </a:r>
          </a:p>
        </p:txBody>
      </p:sp>
      <p:sp>
        <p:nvSpPr>
          <p:cNvPr id="4" name="Symbol zastępczy numeru slajdu 3">
            <a:extLst>
              <a:ext uri="{FF2B5EF4-FFF2-40B4-BE49-F238E27FC236}">
                <a16:creationId xmlns:a16="http://schemas.microsoft.com/office/drawing/2014/main" id="{138CD635-FA16-5B77-EE95-EF1D5A5E7EF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fld id="{00000000-1234-1234-1234-123412341234}" type="slidenum">
              <a:rPr kumimoji="0" lang="en-US" sz="1200" b="0" i="0" u="none" strike="noStrike" kern="0" cap="none" spc="0" normalizeH="0" baseline="0" noProof="0" smtClean="0">
                <a:ln>
                  <a:noFill/>
                </a:ln>
                <a:solidFill>
                  <a:srgbClr val="4D4D4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t>16</a:t>
            </a:fld>
            <a:endParaRPr kumimoji="0" lang="en-US" sz="1200" b="0" i="0" u="none" strike="noStrike" kern="0" cap="none" spc="0" normalizeH="0" baseline="0" noProof="0">
              <a:ln>
                <a:noFill/>
              </a:ln>
              <a:solidFill>
                <a:srgbClr val="4D4D4F"/>
              </a:solidFill>
              <a:effectLst/>
              <a:uLnTx/>
              <a:uFillTx/>
              <a:latin typeface="Arial"/>
              <a:ea typeface="Arial"/>
              <a:cs typeface="Arial"/>
              <a:sym typeface="Arial"/>
            </a:endParaRPr>
          </a:p>
        </p:txBody>
      </p:sp>
    </p:spTree>
    <p:extLst>
      <p:ext uri="{BB962C8B-B14F-4D97-AF65-F5344CB8AC3E}">
        <p14:creationId xmlns:p14="http://schemas.microsoft.com/office/powerpoint/2010/main" val="3739502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Secondly,</a:t>
            </a:r>
            <a:r>
              <a:rPr lang="en-US" baseline="0"/>
              <a:t> </a:t>
            </a:r>
            <a:r>
              <a:rPr lang="en-US"/>
              <a:t>If you are already a Check</a:t>
            </a:r>
            <a:r>
              <a:rPr lang="en-US" baseline="0"/>
              <a:t> Point network security </a:t>
            </a:r>
            <a:r>
              <a:rPr lang="en-US"/>
              <a:t>customer,</a:t>
            </a:r>
            <a:r>
              <a:rPr lang="en-US" baseline="0"/>
              <a:t> t</a:t>
            </a:r>
            <a:r>
              <a:rPr lang="en-US"/>
              <a:t>he</a:t>
            </a:r>
            <a:r>
              <a:rPr lang="en-US" baseline="0"/>
              <a:t>n using Check Point’s cloud network security is quickest and easiest for your migration and to secure your cloud after migration.</a:t>
            </a:r>
          </a:p>
          <a:p>
            <a:r>
              <a:rPr lang="en-US" baseline="0"/>
              <a:t>&lt;click&gt;</a:t>
            </a:r>
          </a:p>
          <a:p>
            <a:r>
              <a:rPr lang="en-US" baseline="0"/>
              <a:t>This is because you can easily extend your stable on-prem security policies to the cloud. Plus you won’t have any policy mismatches between your on-prem and all your clouds.</a:t>
            </a:r>
          </a:p>
          <a:p>
            <a:r>
              <a:rPr lang="en-US" baseline="0"/>
              <a:t>&lt;click&gt;</a:t>
            </a:r>
          </a:p>
          <a:p>
            <a:pPr>
              <a:defRPr/>
            </a:pPr>
            <a:r>
              <a:rPr lang="en-US">
                <a:solidFill>
                  <a:srgbClr val="4D4D4F"/>
                </a:solidFill>
              </a:rPr>
              <a:t>No need for new integrations with your IT and security SW stack</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&lt;click&gt;</a:t>
            </a:r>
            <a:endParaRPr lang="en-US"/>
          </a:p>
          <a:p>
            <a:r>
              <a:rPr lang="en-US"/>
              <a:t>There</a:t>
            </a:r>
            <a:r>
              <a:rPr lang="en-US" baseline="0"/>
              <a:t> is no need to manage multiple security solutions</a:t>
            </a:r>
            <a:r>
              <a:rPr lang="en-US"/>
              <a:t> </a:t>
            </a:r>
            <a:endParaRPr lang="en-US" baseline="0"/>
          </a:p>
          <a:p>
            <a:r>
              <a:rPr lang="en-US"/>
              <a:t>&lt;click&gt;</a:t>
            </a:r>
          </a:p>
          <a:p>
            <a:r>
              <a:rPr lang="en-US"/>
              <a:t>And</a:t>
            </a:r>
            <a:r>
              <a:rPr lang="en-US" baseline="0"/>
              <a:t> CloudGuard is automation-ready to make it quickest and easiest for your Operations and Security teams to work together</a:t>
            </a:r>
          </a:p>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1440201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nSpc>
                <a:spcPct val="80000"/>
              </a:lnSpc>
              <a:spcBef>
                <a:spcPts val="1200"/>
              </a:spcBef>
              <a:buSzPct val="115000"/>
              <a:defRPr/>
            </a:pPr>
            <a:r>
              <a:rPr lang="en-US"/>
              <a:t>Check Point cloud security also has the lowest total cost of ownership.</a:t>
            </a:r>
          </a:p>
          <a:p>
            <a:pPr marL="228600" indent="0">
              <a:lnSpc>
                <a:spcPct val="80000"/>
              </a:lnSpc>
              <a:spcBef>
                <a:spcPts val="1200"/>
              </a:spcBef>
              <a:defRPr/>
            </a:pPr>
            <a:r>
              <a:rPr lang="en-US"/>
              <a:t>&lt;click&gt;</a:t>
            </a:r>
          </a:p>
          <a:p>
            <a:pPr marL="514350" indent="-285750">
              <a:lnSpc>
                <a:spcPct val="80000"/>
              </a:lnSpc>
              <a:spcBef>
                <a:spcPts val="1200"/>
              </a:spcBef>
              <a:buSzPct val="115000"/>
              <a:buFont typeface="Arial" panose="020B0604020202020204" pitchFamily="34" charset="0"/>
              <a:buChar char="•"/>
              <a:defRPr/>
            </a:pPr>
            <a:r>
              <a:rPr lang="en-US"/>
              <a:t>Your on-prem security is stable and approved </a:t>
            </a:r>
            <a:r>
              <a:rPr lang="en-IL"/>
              <a:t>–</a:t>
            </a:r>
            <a:r>
              <a:rPr lang="en-US"/>
              <a:t> why add risk? Like a new solution and new vendor, new integrations, policy mismatches, etc.</a:t>
            </a:r>
          </a:p>
          <a:p>
            <a:pPr marL="228600" indent="0">
              <a:lnSpc>
                <a:spcPct val="80000"/>
              </a:lnSpc>
              <a:spcBef>
                <a:spcPts val="1200"/>
              </a:spcBef>
              <a:buSzPct val="115000"/>
              <a:defRPr/>
            </a:pPr>
            <a:r>
              <a:rPr lang="en-US"/>
              <a:t>&lt;click&gt;</a:t>
            </a:r>
          </a:p>
          <a:p>
            <a:pPr marL="514350" indent="-285750">
              <a:lnSpc>
                <a:spcPct val="80000"/>
              </a:lnSpc>
              <a:spcBef>
                <a:spcPts val="1200"/>
              </a:spcBef>
              <a:buSzPct val="114999"/>
              <a:buFont typeface="Arial" panose="020B0604020202020204" pitchFamily="34" charset="0"/>
              <a:buChar char="•"/>
              <a:defRPr/>
            </a:pPr>
            <a:r>
              <a:rPr lang="en-US"/>
              <a:t>Check Point customers have lowest TCO because of the ease of extending on-prem network security to your clouds. </a:t>
            </a:r>
          </a:p>
          <a:p>
            <a:pPr marL="228600" indent="0">
              <a:lnSpc>
                <a:spcPct val="80000"/>
              </a:lnSpc>
              <a:spcBef>
                <a:spcPts val="1200"/>
              </a:spcBef>
              <a:buSzPct val="115000"/>
              <a:defRPr/>
            </a:pPr>
            <a:r>
              <a:rPr lang="en-US"/>
              <a:t>&lt;click&gt;</a:t>
            </a:r>
          </a:p>
          <a:p>
            <a:pPr marL="514350" marR="0" lvl="0" indent="-285750" algn="l" defTabSz="914400">
              <a:lnSpc>
                <a:spcPct val="80000"/>
              </a:lnSpc>
              <a:spcBef>
                <a:spcPts val="1200"/>
              </a:spcBef>
              <a:spcAft>
                <a:spcPts val="0"/>
              </a:spcAft>
              <a:buClr>
                <a:srgbClr val="000000"/>
              </a:buClr>
              <a:buSzPct val="114999"/>
              <a:buFont typeface="Arial" panose="020B0604020202020204" pitchFamily="34" charset="0"/>
              <a:buChar char="•"/>
              <a:tabLst/>
              <a:defRPr/>
            </a:pPr>
            <a:r>
              <a:rPr lang="en-US" baseline="0"/>
              <a:t>You don’t need to hire engineers or train your security team on CloudGuard because it is the exact same software as your on-prem network security</a:t>
            </a:r>
            <a:endParaRPr lang="en-US"/>
          </a:p>
          <a:p>
            <a:pPr>
              <a:defRPr/>
            </a:pPr>
            <a:r>
              <a:rPr lang="en-US"/>
              <a:t>&lt;click&gt;</a:t>
            </a:r>
          </a:p>
          <a:p>
            <a:pPr marL="514350" indent="-285750">
              <a:lnSpc>
                <a:spcPct val="80000"/>
              </a:lnSpc>
              <a:spcBef>
                <a:spcPts val="1200"/>
              </a:spcBef>
              <a:buFont typeface="Arial" panose="020B0604020202020204" pitchFamily="34" charset="0"/>
              <a:buChar char="•"/>
              <a:defRPr/>
            </a:pPr>
            <a:r>
              <a:rPr lang="en-US"/>
              <a:t>So you are quickest to production</a:t>
            </a:r>
          </a:p>
          <a:p>
            <a:pPr marL="228600" indent="0" algn="l">
              <a:lnSpc>
                <a:spcPct val="80000"/>
              </a:lnSpc>
              <a:spcBef>
                <a:spcPts val="1200"/>
              </a:spcBef>
              <a:buSzPct val="115000"/>
              <a:buFont typeface="Arial" panose="020B0604020202020204" pitchFamily="34" charset="0"/>
              <a:buNone/>
            </a:pPr>
            <a:endParaRPr lang="en-US" sz="1600" baseline="0">
              <a:solidFill>
                <a:schemeClr val="bg1"/>
              </a:solidFill>
              <a:latin typeface="Roboto" panose="02000000000000000000" pitchFamily="2" charset="0"/>
              <a:ea typeface="Roboto" panose="02000000000000000000" pitchFamily="2" charset="0"/>
              <a:cs typeface="Roboto" panose="02000000000000000000" pitchFamily="2" charset="0"/>
            </a:endParaRPr>
          </a:p>
          <a:p>
            <a:pPr marL="228600" indent="0">
              <a:lnSpc>
                <a:spcPct val="80000"/>
              </a:lnSpc>
              <a:spcBef>
                <a:spcPts val="1200"/>
              </a:spcBef>
              <a:buSzPct val="115000"/>
              <a:defRPr/>
            </a:pPr>
            <a:r>
              <a:rPr lang="en-US"/>
              <a:t>As a proof-point to back this up,</a:t>
            </a:r>
          </a:p>
          <a:p>
            <a:pPr marL="228600" indent="0">
              <a:lnSpc>
                <a:spcPct val="80000"/>
              </a:lnSpc>
              <a:spcBef>
                <a:spcPts val="1200"/>
              </a:spcBef>
              <a:buSzPct val="115000"/>
              <a:defRPr/>
            </a:pPr>
            <a:r>
              <a:rPr lang="en-US"/>
              <a:t>&lt;click&gt;</a:t>
            </a:r>
          </a:p>
          <a:p>
            <a:pPr marL="228600" indent="0">
              <a:lnSpc>
                <a:spcPct val="80000"/>
              </a:lnSpc>
              <a:spcBef>
                <a:spcPts val="1200"/>
              </a:spcBef>
              <a:buSzPct val="115000"/>
              <a:defRPr/>
            </a:pPr>
            <a:r>
              <a:rPr lang="en-US"/>
              <a:t>Forrester published a Total Economic Impact report on using CloudGuard, which showed 169% ROI over 3 years and a total payback period of &lt; 3 months</a:t>
            </a:r>
          </a:p>
          <a:p>
            <a:pPr marL="228600" indent="0">
              <a:lnSpc>
                <a:spcPct val="80000"/>
              </a:lnSpc>
              <a:spcBef>
                <a:spcPts val="1200"/>
              </a:spcBef>
              <a:buSzPct val="115000"/>
              <a:defRPr/>
            </a:pPr>
            <a:endParaRPr lang="en-US"/>
          </a:p>
          <a:p>
            <a:pPr marL="228600" indent="0">
              <a:lnSpc>
                <a:spcPct val="80000"/>
              </a:lnSpc>
              <a:spcBef>
                <a:spcPts val="1200"/>
              </a:spcBef>
              <a:buSzPct val="115000"/>
              <a:defRPr/>
            </a:pPr>
            <a:r>
              <a:rPr lang="en-US"/>
              <a:t>Customers that are confident with their cloud security move more workloads to the cloud, quicker.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4D4D4F"/>
              </a:solidFill>
              <a:effectLst/>
              <a:uLnTx/>
              <a:uFillTx/>
              <a:latin typeface="Arial" charset="0"/>
              <a:ea typeface="+mn-ea"/>
              <a:cs typeface="Arial"/>
              <a:sym typeface="Arial"/>
            </a:endParaRPr>
          </a:p>
        </p:txBody>
      </p:sp>
    </p:spTree>
    <p:extLst>
      <p:ext uri="{BB962C8B-B14F-4D97-AF65-F5344CB8AC3E}">
        <p14:creationId xmlns:p14="http://schemas.microsoft.com/office/powerpoint/2010/main" val="2623796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r>
              <a:rPr lang="en-US"/>
              <a:t>Please review these slides before presenting. You can choose to use them if needed and if you are comfortable presenting them. </a:t>
            </a:r>
          </a:p>
          <a:p>
            <a:endParaRPr lang="en-US">
              <a:latin typeface="Calibri"/>
              <a:cs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US" sz="1200" b="0" i="0" u="none" strike="noStrike" cap="none">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61002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CloudGuard intro, number of our successes and deployments with our customers.</a:t>
            </a:r>
          </a:p>
          <a:p>
            <a:r>
              <a:rPr lang="en-US"/>
              <a:t>Accolades, </a:t>
            </a:r>
            <a:r>
              <a:rPr lang="en-US" err="1"/>
              <a:t>etc</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9669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Let’s see how customers minimize their risk by looking at some common customer use cases:</a:t>
            </a:r>
          </a:p>
          <a:p>
            <a:pPr>
              <a:defRPr/>
            </a:pPr>
            <a:endParaRPr lang="en-US"/>
          </a:p>
          <a:p>
            <a:pPr>
              <a:defRPr/>
            </a:pPr>
            <a:r>
              <a:rPr lang="en-US"/>
              <a:t>Firstly, when you use CloudGuard to secure your migration, this minimizes your risk, because it is security that you already know and trust. </a:t>
            </a:r>
          </a:p>
          <a:p>
            <a:pPr>
              <a:defRPr/>
            </a:pPr>
            <a:r>
              <a:rPr lang="en-US"/>
              <a:t>&lt;click&gt;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I mentioned before that it is quick and easy</a:t>
            </a:r>
            <a:r>
              <a:rPr lang="en-US" baseline="0"/>
              <a:t> to secure your assets and workloads in the cloud.</a:t>
            </a:r>
            <a:endParaRPr lang="en-US"/>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a:p>
          <a:p>
            <a:pPr>
              <a:defRPr/>
            </a:pPr>
            <a:r>
              <a:rPr lang="en-US"/>
              <a:t>All you need is to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&lt;click&gt;</a:t>
            </a:r>
          </a:p>
          <a:p>
            <a:pPr>
              <a:defRPr/>
            </a:pPr>
            <a:r>
              <a:rPr lang="en-US"/>
              <a:t>deploy CloudGuard gateways to inspect incoming and outgoing traffic. </a:t>
            </a:r>
          </a:p>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20</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95861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Check Point uses the same 3rd-party validated network security blades to protect your cloud, including traffic entering and exiting your cloud deployment (North-South), and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Lateral</a:t>
            </a:r>
            <a:r>
              <a:rPr lang="en-US" baseline="0"/>
              <a:t> traffic</a:t>
            </a:r>
            <a:r>
              <a:rPr lang="en-US"/>
              <a:t> inside your cloud (East-West).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In this use case, North-South traffic</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is flagged by the anti-bot blade</a:t>
            </a:r>
            <a:r>
              <a:rPr lang="en-US" baseline="0"/>
              <a:t> and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blocked from getting out to the internet</a:t>
            </a:r>
            <a:endParaRPr lang="en-US"/>
          </a:p>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21</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8837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&lt;click&gt;</a:t>
            </a:r>
          </a:p>
          <a:p>
            <a:r>
              <a:rPr lang="en-US"/>
              <a:t>Here’s an example of another threat prevention blade at</a:t>
            </a:r>
            <a:r>
              <a:rPr lang="en-US" baseline="0"/>
              <a:t> work.</a:t>
            </a:r>
          </a:p>
          <a:p>
            <a:r>
              <a:rPr lang="en-US" baseline="0"/>
              <a:t>&lt;click&gt;</a:t>
            </a:r>
          </a:p>
          <a:p>
            <a:r>
              <a:rPr lang="en-US" baseline="0"/>
              <a:t>An attacker is attempting to do reconnaissance using vulnerabilities.</a:t>
            </a:r>
          </a:p>
          <a:p>
            <a:r>
              <a:rPr lang="en-US" baseline="0"/>
              <a:t>&lt;click&gt;</a:t>
            </a:r>
          </a:p>
          <a:p>
            <a:r>
              <a:rPr lang="en-US" baseline="0"/>
              <a:t>And East-West traffic is blocked from laterally infecting another workload in the cloud network</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22</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79884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CloudGuard has flexible and granular access controls which enable zero-trust least privilege.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Secure connectivity and segmentation minimize lateral movement and control the blast radius.</a:t>
            </a:r>
          </a:p>
          <a:p>
            <a:r>
              <a:rPr lang="en-US"/>
              <a:t>&lt;click&gt;</a:t>
            </a:r>
          </a:p>
          <a:p>
            <a:r>
              <a:rPr lang="en-US"/>
              <a:t>In this use case, a new asset</a:t>
            </a:r>
            <a:r>
              <a:rPr lang="en-US" baseline="0"/>
              <a:t> is created by a developer.</a:t>
            </a:r>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23</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39965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talked before about how CloudGuard is cloud-aware. In</a:t>
            </a:r>
            <a:r>
              <a:rPr lang="en-US" baseline="0"/>
              <a:t> this case, t</a:t>
            </a:r>
            <a:r>
              <a:rPr lang="en-US"/>
              <a:t>he new asset is automatically discovered.</a:t>
            </a:r>
            <a:r>
              <a:rPr lang="en-US" baseline="0"/>
              <a:t> </a:t>
            </a:r>
          </a:p>
          <a:p>
            <a:r>
              <a:rPr lang="en-US"/>
              <a:t>If the asset is not given a tag, the zero trust principle implies it will receive minimal</a:t>
            </a:r>
            <a:r>
              <a:rPr lang="en-US" baseline="0"/>
              <a:t> </a:t>
            </a:r>
            <a:r>
              <a:rPr lang="en-US"/>
              <a:t>permissions</a:t>
            </a:r>
          </a:p>
          <a:p>
            <a:r>
              <a:rPr lang="en-US"/>
              <a:t>&lt;click&gt;</a:t>
            </a:r>
          </a:p>
          <a:p>
            <a:r>
              <a:rPr lang="en-US"/>
              <a:t>and most traffic</a:t>
            </a:r>
            <a:r>
              <a:rPr lang="en-US" baseline="0"/>
              <a:t> flows are blocked.</a:t>
            </a:r>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24</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16965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developer</a:t>
            </a:r>
            <a:r>
              <a:rPr lang="en-US" baseline="0"/>
              <a:t> adds the correct tag</a:t>
            </a:r>
          </a:p>
          <a:p>
            <a:r>
              <a:rPr lang="en-US" baseline="0"/>
              <a:t>&lt;click&gt;</a:t>
            </a:r>
          </a:p>
          <a:p>
            <a:r>
              <a:rPr lang="en-US" baseline="0"/>
              <a:t>The asset receives suitable permissions</a:t>
            </a:r>
          </a:p>
          <a:p>
            <a:r>
              <a:rPr lang="en-US" baseline="0"/>
              <a:t>&lt;click&gt; </a:t>
            </a:r>
          </a:p>
          <a:p>
            <a:r>
              <a:rPr lang="en-US" baseline="0"/>
              <a:t>and can send and receive traffic according to the pre-defined policies</a:t>
            </a:r>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25</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6865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critical</a:t>
            </a:r>
            <a:r>
              <a:rPr lang="en-US" baseline="0"/>
              <a:t> use case is to enable efficient security operations by consolidating and centralizing all the security use cases.</a:t>
            </a:r>
          </a:p>
          <a:p>
            <a:r>
              <a:rPr lang="en-US" baseline="0"/>
              <a:t>&lt;click&gt;</a:t>
            </a:r>
          </a:p>
          <a:p>
            <a:r>
              <a:rPr lang="en-US" baseline="0"/>
              <a:t>In this example,</a:t>
            </a:r>
            <a:r>
              <a:rPr lang="en-US" sz="1600" b="0" i="0" u="none" strike="noStrike" cap="none">
                <a:solidFill>
                  <a:schemeClr val="dk1"/>
                </a:solidFill>
                <a:effectLst/>
                <a:latin typeface="Arial"/>
                <a:ea typeface="Arial"/>
                <a:cs typeface="Arial"/>
                <a:sym typeface="Arial"/>
              </a:rPr>
              <a:t> </a:t>
            </a:r>
            <a:r>
              <a:rPr lang="en-US" baseline="0"/>
              <a:t>Microsoft Azure Virtual WAN </a:t>
            </a:r>
            <a:r>
              <a:rPr lang="en-US" sz="1600" b="0" i="0" u="none" strike="noStrike" cap="none">
                <a:solidFill>
                  <a:schemeClr val="dk1"/>
                </a:solidFill>
                <a:effectLst/>
                <a:latin typeface="Arial"/>
                <a:ea typeface="Arial"/>
                <a:cs typeface="Arial"/>
                <a:sym typeface="Arial"/>
              </a:rPr>
              <a:t>is a cloud networking service that connects multiple Azure regions, on-premises sites, remote users</a:t>
            </a:r>
            <a:r>
              <a:rPr lang="en-US" sz="1600" b="0" i="0" u="none" strike="noStrike" cap="none" baseline="0">
                <a:solidFill>
                  <a:schemeClr val="dk1"/>
                </a:solidFill>
                <a:effectLst/>
                <a:latin typeface="Arial"/>
                <a:ea typeface="Arial"/>
                <a:cs typeface="Arial"/>
                <a:sym typeface="Arial"/>
              </a:rPr>
              <a:t> and</a:t>
            </a:r>
            <a:r>
              <a:rPr lang="en-US" sz="1600" b="0" i="0" u="none" strike="noStrike" cap="none">
                <a:solidFill>
                  <a:schemeClr val="dk1"/>
                </a:solidFill>
                <a:effectLst/>
                <a:latin typeface="Arial"/>
                <a:ea typeface="Arial"/>
                <a:cs typeface="Arial"/>
                <a:sym typeface="Arial"/>
              </a:rPr>
              <a:t> branch offices via a central hub.</a:t>
            </a:r>
          </a:p>
          <a:p>
            <a:r>
              <a:rPr lang="en-US" sz="1600" b="0" i="0" u="none" strike="noStrike" cap="none" baseline="0">
                <a:solidFill>
                  <a:schemeClr val="dk1"/>
                </a:solidFill>
                <a:effectLst/>
                <a:latin typeface="Arial"/>
                <a:cs typeface="Arial"/>
                <a:sym typeface="Arial"/>
              </a:rPr>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baseline="0">
                <a:solidFill>
                  <a:schemeClr val="dk1"/>
                </a:solidFill>
                <a:effectLst/>
                <a:latin typeface="Arial"/>
                <a:cs typeface="Arial"/>
                <a:sym typeface="Arial"/>
              </a:rPr>
              <a:t>CloudGuard is natively integrated with this service and is automatically deployed </a:t>
            </a:r>
            <a:r>
              <a:rPr lang="en-US" sz="1600" b="1" i="0" u="none" strike="noStrike" cap="none" baseline="0">
                <a:solidFill>
                  <a:schemeClr val="dk1"/>
                </a:solidFill>
                <a:effectLst/>
                <a:latin typeface="Arial"/>
                <a:cs typeface="Arial"/>
                <a:sym typeface="Arial"/>
              </a:rPr>
              <a:t>inside</a:t>
            </a:r>
            <a:r>
              <a:rPr lang="en-US" sz="1600" b="0" i="0" u="none" strike="noStrike" cap="none" baseline="0">
                <a:solidFill>
                  <a:schemeClr val="dk1"/>
                </a:solidFill>
                <a:effectLst/>
                <a:latin typeface="Arial"/>
                <a:cs typeface="Arial"/>
                <a:sym typeface="Arial"/>
              </a:rPr>
              <a:t> this hub.</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baseline="0">
                <a:solidFill>
                  <a:schemeClr val="dk1"/>
                </a:solidFill>
                <a:effectLst/>
                <a:latin typeface="Arial"/>
                <a:cs typeface="Arial"/>
                <a:sym typeface="Arial"/>
              </a:rPr>
              <a:t>This</a:t>
            </a:r>
            <a:r>
              <a:rPr lang="en-US" sz="1600" b="0" i="0" u="none" strike="noStrike" cap="none">
                <a:solidFill>
                  <a:schemeClr val="dk1"/>
                </a:solidFill>
                <a:effectLst/>
                <a:latin typeface="Arial"/>
                <a:ea typeface="Arial"/>
                <a:cs typeface="Arial"/>
                <a:sym typeface="Arial"/>
              </a:rPr>
              <a:t> centralizes and simplifies security operations,</a:t>
            </a:r>
            <a:r>
              <a:rPr lang="en-US" sz="1600" b="0" i="0" u="none" strike="noStrike" cap="none" baseline="0">
                <a:solidFill>
                  <a:schemeClr val="dk1"/>
                </a:solidFill>
                <a:effectLst/>
                <a:latin typeface="Arial"/>
                <a:ea typeface="Arial"/>
                <a:cs typeface="Arial"/>
                <a:sym typeface="Arial"/>
              </a:rPr>
              <a:t> </a:t>
            </a:r>
            <a:r>
              <a:rPr lang="en-US" sz="1600" b="0" i="0" u="none" strike="noStrike" cap="none">
                <a:solidFill>
                  <a:schemeClr val="dk1"/>
                </a:solidFill>
                <a:effectLst/>
                <a:latin typeface="Arial"/>
                <a:ea typeface="Arial"/>
                <a:cs typeface="Arial"/>
                <a:sym typeface="Arial"/>
              </a:rPr>
              <a:t>enables greater consistency with better operational efficiency for the security team.</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sz="1600" b="0" i="0" u="none" strike="noStrike" cap="none">
              <a:solidFill>
                <a:schemeClr val="dk1"/>
              </a:solidFill>
              <a:effectLst/>
              <a:latin typeface="Arial"/>
              <a:ea typeface="Arial"/>
              <a:cs typeface="Arial"/>
              <a:sym typeface="Arial"/>
            </a:endParaRP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a:solidFill>
                  <a:schemeClr val="dk1"/>
                </a:solidFill>
                <a:effectLst/>
                <a:latin typeface="Arial"/>
                <a:ea typeface="Arial"/>
                <a:cs typeface="Arial"/>
                <a:sym typeface="Arial"/>
              </a:rPr>
              <a:t>Now let’s look</a:t>
            </a:r>
            <a:r>
              <a:rPr lang="en-US" sz="1600" b="0" i="0" u="none" strike="noStrike" cap="none" baseline="0">
                <a:solidFill>
                  <a:schemeClr val="dk1"/>
                </a:solidFill>
                <a:effectLst/>
                <a:latin typeface="Arial"/>
                <a:ea typeface="Arial"/>
                <a:cs typeface="Arial"/>
                <a:sym typeface="Arial"/>
              </a:rPr>
              <a:t> how this extends easily to multi-clouds and hybrid clouds</a:t>
            </a:r>
            <a:endParaRPr lang="en-US" sz="1600" b="0" i="0" u="none" strike="noStrike" cap="none">
              <a:solidFill>
                <a:schemeClr val="dk1"/>
              </a:solidFill>
              <a:effectLst/>
              <a:latin typeface="Arial"/>
              <a:ea typeface="Arial"/>
              <a:cs typeface="Arial"/>
              <a:sym typeface="Arial"/>
            </a:endParaRPr>
          </a:p>
          <a:p>
            <a:endParaRPr lang="en-US" baseline="0"/>
          </a:p>
          <a:p>
            <a:pPr marL="228600" marR="0" lvl="0" indent="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None/>
              <a:tabLst/>
              <a:defRPr/>
            </a:pPr>
            <a:endParaRPr lang="en-US" baseline="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fld id="{00000000-1234-1234-1234-123412341234}" type="slidenum">
              <a:rPr kumimoji="0" lang="en-IL" sz="1200" b="0" i="0" u="none" strike="noStrike" kern="0" cap="none" spc="0" normalizeH="0" baseline="0" noProof="0" smtClean="0">
                <a:ln>
                  <a:noFill/>
                </a:ln>
                <a:solidFill>
                  <a:srgbClr val="4D4D4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t>26</a:t>
            </a:fld>
            <a:endParaRPr kumimoji="0" lang="en-IL" sz="1200" b="0" i="0" u="none" strike="noStrike" kern="0" cap="none" spc="0" normalizeH="0" baseline="0" noProof="0">
              <a:ln>
                <a:noFill/>
              </a:ln>
              <a:solidFill>
                <a:srgbClr val="4D4D4F"/>
              </a:solidFill>
              <a:effectLst/>
              <a:uLnTx/>
              <a:uFillTx/>
              <a:latin typeface="Arial"/>
              <a:ea typeface="Arial"/>
              <a:cs typeface="Arial"/>
              <a:sym typeface="Arial"/>
            </a:endParaRPr>
          </a:p>
        </p:txBody>
      </p:sp>
    </p:spTree>
    <p:extLst>
      <p:ext uri="{BB962C8B-B14F-4D97-AF65-F5344CB8AC3E}">
        <p14:creationId xmlns:p14="http://schemas.microsoft.com/office/powerpoint/2010/main" val="3238421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The previous use cases referred to a deployment using a single cloud vendor, but these use cases apply equally to all clouds.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If you have a multi-cloud or hybrid-cloud strategy, or you want to ensure consistency between your cloud and on-</a:t>
            </a:r>
            <a:r>
              <a:rPr lang="en-US" baseline="0" err="1"/>
              <a:t>prem</a:t>
            </a:r>
            <a:r>
              <a:rPr lang="en-US" baseline="0"/>
              <a:t>, Check Point Unified Security Management provides visibility, policy management, logging and reporting across all your cloud environments, and on-</a:t>
            </a:r>
            <a:r>
              <a:rPr lang="en-US" baseline="0" err="1"/>
              <a:t>prem</a:t>
            </a:r>
            <a:r>
              <a:rPr lang="en-US" baseline="0"/>
              <a:t>, all from a single pane-of-glass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baseline="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And if we’re already talking about multi-clouds,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Why do our customers choose Check Point cloud network security over the offerings of the cloud vendors?</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fld id="{00000000-1234-1234-1234-123412341234}" type="slidenum">
              <a:rPr kumimoji="0" lang="en-IL" sz="1200" b="0" i="0" u="none" strike="noStrike" kern="0" cap="none" spc="0" normalizeH="0" baseline="0" noProof="0" smtClean="0">
                <a:ln>
                  <a:noFill/>
                </a:ln>
                <a:solidFill>
                  <a:srgbClr val="4D4D4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t>27</a:t>
            </a:fld>
            <a:endParaRPr kumimoji="0" lang="en-IL" sz="1200" b="0" i="0" u="none" strike="noStrike" kern="0" cap="none" spc="0" normalizeH="0" baseline="0" noProof="0">
              <a:ln>
                <a:noFill/>
              </a:ln>
              <a:solidFill>
                <a:srgbClr val="4D4D4F"/>
              </a:solidFill>
              <a:effectLst/>
              <a:uLnTx/>
              <a:uFillTx/>
              <a:latin typeface="Arial"/>
              <a:ea typeface="Arial"/>
              <a:cs typeface="Arial"/>
              <a:sym typeface="Arial"/>
            </a:endParaRPr>
          </a:p>
        </p:txBody>
      </p:sp>
    </p:spTree>
    <p:extLst>
      <p:ext uri="{BB962C8B-B14F-4D97-AF65-F5344CB8AC3E}">
        <p14:creationId xmlns:p14="http://schemas.microsoft.com/office/powerpoint/2010/main" val="727813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Firstly </a:t>
            </a:r>
            <a:r>
              <a:rPr lang="en-IL" baseline="0"/>
              <a:t>–</a:t>
            </a:r>
            <a:r>
              <a:rPr lang="en-US" baseline="0"/>
              <a:t> for pure security reasons:&lt;click&gt;</a:t>
            </a:r>
          </a:p>
          <a:p>
            <a:pPr>
              <a:defRPr/>
            </a:pPr>
            <a:r>
              <a:rPr lang="en-US"/>
              <a:t> </a:t>
            </a:r>
            <a:r>
              <a:rPr lang="en-US" baseline="0"/>
              <a:t>- For cloud vendors, security is just another add-on - another line-item. For Check Point, security is all that we do.</a:t>
            </a:r>
            <a:r>
              <a:rPr lang="en-US"/>
              <a:t> </a:t>
            </a:r>
            <a:r>
              <a:rPr lang="en-US" baseline="0"/>
              <a:t> Check Point is recognized by analysts as a long-term industry leader, while the cloud vendors are considered “niche players” </a:t>
            </a:r>
            <a:r>
              <a:rPr lang="en-US" b="1" baseline="0"/>
              <a:t>[by Gartner in the 2022 Network Firewall Magic Quadrant], </a:t>
            </a:r>
            <a:r>
              <a:rPr lang="en-US" baseline="0"/>
              <a:t>who don’t cover all the security use cases.</a:t>
            </a:r>
          </a:p>
          <a:p>
            <a:pPr>
              <a:defRPr/>
            </a:pPr>
            <a:r>
              <a:rPr lang="en-US"/>
              <a:t> </a:t>
            </a:r>
            <a:r>
              <a:rPr lang="en-US" baseline="0"/>
              <a:t>- In other words, there is huge difference in the </a:t>
            </a:r>
            <a:r>
              <a:rPr lang="en-US" b="1" baseline="0"/>
              <a:t>depth</a:t>
            </a:r>
            <a:r>
              <a:rPr lang="en-US" baseline="0"/>
              <a:t> of security. One example is </a:t>
            </a:r>
            <a:r>
              <a:rPr lang="en-US" sz="1600" b="0" i="0" u="none" strike="noStrike" cap="none">
                <a:solidFill>
                  <a:schemeClr val="dk1"/>
                </a:solidFill>
                <a:effectLst/>
                <a:latin typeface="Arial"/>
                <a:ea typeface="Arial"/>
                <a:cs typeface="Arial"/>
                <a:sym typeface="Arial"/>
              </a:rPr>
              <a:t>unknown threats, </a:t>
            </a:r>
            <a:r>
              <a:rPr lang="en-US" sz="1600" b="1" i="0" u="none" strike="noStrike" cap="none">
                <a:solidFill>
                  <a:schemeClr val="dk1"/>
                </a:solidFill>
                <a:effectLst/>
                <a:latin typeface="Arial"/>
                <a:ea typeface="Arial"/>
                <a:cs typeface="Arial"/>
                <a:sym typeface="Arial"/>
              </a:rPr>
              <a:t>[which pose critical risks to businesses and are the hardest to prevent. </a:t>
            </a:r>
            <a:r>
              <a:rPr lang="en-US" b="1"/>
              <a:t>A user or software downloading a file (such as an update) will not be protected if that file is malicious, leading to infection.] </a:t>
            </a:r>
            <a:r>
              <a:rPr lang="en-US" b="0" baseline="0"/>
              <a:t>Check </a:t>
            </a:r>
            <a:r>
              <a:rPr lang="en-US" baseline="0"/>
              <a:t>Point uses sandbox emulation to discover these zero-day threats, and at the same time sanitizes these files and delivers safe files in seconds. Cloud vendors don’t have these capabilities.</a:t>
            </a:r>
          </a:p>
          <a:p>
            <a:pPr>
              <a:defRPr/>
            </a:pPr>
            <a:r>
              <a:rPr lang="en-US"/>
              <a:t> </a:t>
            </a:r>
            <a:r>
              <a:rPr lang="en-US" baseline="0"/>
              <a:t>- Another example is policy granularity. Cloud vendors are limited to simplistic policies </a:t>
            </a:r>
            <a:r>
              <a:rPr lang="en-US" b="1" baseline="0"/>
              <a:t>[5-tuple matching + HTTP header]</a:t>
            </a:r>
            <a:r>
              <a:rPr lang="en-US" baseline="0"/>
              <a:t>, while Check Point expands this with multiple factors, including </a:t>
            </a:r>
            <a:r>
              <a:rPr lang="en-US"/>
              <a:t>Application, User, Time, and much more. For example, Check Point allows </a:t>
            </a:r>
            <a:r>
              <a:rPr lang="en-US" b="0"/>
              <a:t>you to block a specific </a:t>
            </a:r>
            <a:r>
              <a:rPr lang="en-US"/>
              <a:t>service, such as </a:t>
            </a:r>
            <a:r>
              <a:rPr lang="en-US" b="1"/>
              <a:t>“upload to Gmail” </a:t>
            </a:r>
            <a:r>
              <a:rPr lang="en-US"/>
              <a:t>- Can your cloud vendor</a:t>
            </a:r>
            <a:r>
              <a:rPr lang="en-US" baseline="0"/>
              <a:t> security do that?</a:t>
            </a:r>
            <a:endParaRPr lang="en-IL"/>
          </a:p>
          <a:p>
            <a:pPr lvl="0"/>
            <a:endParaRPr lang="en-US"/>
          </a:p>
          <a:p>
            <a:pPr lvl="0"/>
            <a:r>
              <a:rPr lang="en-US"/>
              <a:t>There are also killer operational</a:t>
            </a:r>
            <a:r>
              <a:rPr lang="en-US" baseline="0"/>
              <a:t> reasons why companies prefer Check Point’s solution over their cloud vendor’s network security:</a:t>
            </a:r>
          </a:p>
          <a:p>
            <a:pPr lvl="0"/>
            <a:r>
              <a:rPr lang="en-US" baseline="0"/>
              <a:t>&lt;click&gt;</a:t>
            </a:r>
          </a:p>
          <a:p>
            <a:r>
              <a:rPr lang="en-US"/>
              <a:t> </a:t>
            </a:r>
            <a:r>
              <a:rPr lang="en-US" baseline="0"/>
              <a:t>- Most organizations have a multi-cloud or hybrid-cloud strategy. And even if you’re only using a single cloud now, do you know what your business will require in 1 year? In 3 years? How can you ensure consistent policies between your clouds? And between your cloud and your on-prem? For most of the organizations that we speak with, this is one of the main reasons they choose Check Point.</a:t>
            </a:r>
          </a:p>
          <a:p>
            <a:r>
              <a:rPr lang="en-US"/>
              <a:t> </a:t>
            </a:r>
            <a:r>
              <a:rPr lang="en-US" baseline="0"/>
              <a:t>- I already spoke about the business value for Check Point on-prem customers to choose CloudGuard </a:t>
            </a:r>
            <a:r>
              <a:rPr lang="en-IL" baseline="0"/>
              <a:t>–</a:t>
            </a:r>
            <a:r>
              <a:rPr lang="en-US" baseline="0"/>
              <a:t> this is even more obvious when compared to cloud vendor security </a:t>
            </a:r>
            <a:r>
              <a:rPr lang="en-US" b="1" baseline="0"/>
              <a:t>[where you pay much more and you get an entry-level product]</a:t>
            </a:r>
            <a:r>
              <a:rPr lang="en-US" baseline="0"/>
              <a:t>. I’ll be happy to schedule a separate discussion for a financial deep-dive comparison. And if you remember the Forrester report? That was compared to cloud vendor security.</a:t>
            </a:r>
          </a:p>
          <a:p>
            <a:pPr>
              <a:defRPr/>
            </a:pPr>
            <a:r>
              <a:rPr lang="en-US"/>
              <a:t> </a:t>
            </a:r>
            <a:r>
              <a:rPr lang="en-US" baseline="0"/>
              <a:t>- It should be easy to use because it is the same management that you use on-prem. And there are loads of other proof points around ease of use. One example is that all capabilities are behind a single pane-of-glass, where cloud security vendors have multiple consoles, [e.g. Azure </a:t>
            </a:r>
            <a:r>
              <a:rPr lang="en-US" b="0" baseline="0"/>
              <a:t>has 5</a:t>
            </a:r>
            <a:r>
              <a:rPr lang="en-US" b="0"/>
              <a:t> different consoles</a:t>
            </a:r>
            <a:r>
              <a:rPr lang="en-US" b="1"/>
              <a:t>: </a:t>
            </a:r>
            <a:r>
              <a:rPr lang="en-US"/>
              <a:t>Security Groups, Azure Firewall, Microsoft Defender, Azure Policy, Azure Sentinel]. Another example is logging capabilities, where Gartner says Azure “</a:t>
            </a:r>
            <a:r>
              <a:rPr lang="en-US" sz="1600" b="1" u="sng"/>
              <a:t>lacks support for debugging issues</a:t>
            </a:r>
            <a:r>
              <a:rPr lang="en-US"/>
              <a: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And if your cloud vendor already bundled</a:t>
            </a:r>
            <a:r>
              <a:rPr lang="en-US" baseline="0"/>
              <a:t> their network security into your current contract, that’s ok. Check Point is </a:t>
            </a:r>
            <a:r>
              <a:rPr lang="en-US" sz="1600" b="1"/>
              <a:t>the correct solution for more critical business applications </a:t>
            </a:r>
            <a:r>
              <a:rPr lang="en-IL" sz="1600" b="1"/>
              <a:t>–</a:t>
            </a:r>
            <a:r>
              <a:rPr lang="en-US" sz="1600" b="1"/>
              <a:t> </a:t>
            </a:r>
            <a:r>
              <a:rPr lang="en-US" sz="1600" b="0"/>
              <a:t>it enhances and complements</a:t>
            </a:r>
            <a:r>
              <a:rPr lang="en-US" sz="1600" b="0" baseline="0"/>
              <a:t> your cloud vendor’s security solution.</a:t>
            </a:r>
            <a:endParaRPr lang="en-IL" b="0"/>
          </a:p>
          <a:p>
            <a:pPr lvl="0"/>
            <a:endParaRPr lang="en-IL"/>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Another example of ease-of-use is our licensing.</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baseline="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baseline="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fld id="{00000000-1234-1234-1234-123412341234}" type="slidenum">
              <a:rPr kumimoji="0" lang="en-IL" sz="1200" b="0" i="0" u="none" strike="noStrike" kern="0" cap="none" spc="0" normalizeH="0" baseline="0" noProof="0" smtClean="0">
                <a:ln>
                  <a:noFill/>
                </a:ln>
                <a:solidFill>
                  <a:srgbClr val="4D4D4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t>28</a:t>
            </a:fld>
            <a:endParaRPr kumimoji="0" lang="en-IL" sz="1200" b="0" i="0" u="none" strike="noStrike" kern="0" cap="none" spc="0" normalizeH="0" baseline="0" noProof="0">
              <a:ln>
                <a:noFill/>
              </a:ln>
              <a:solidFill>
                <a:srgbClr val="4D4D4F"/>
              </a:solidFill>
              <a:effectLst/>
              <a:uLnTx/>
              <a:uFillTx/>
              <a:latin typeface="Arial"/>
              <a:ea typeface="Arial"/>
              <a:cs typeface="Arial"/>
              <a:sym typeface="Arial"/>
            </a:endParaRPr>
          </a:p>
        </p:txBody>
      </p:sp>
    </p:spTree>
    <p:extLst>
      <p:ext uri="{BB962C8B-B14F-4D97-AF65-F5344CB8AC3E}">
        <p14:creationId xmlns:p14="http://schemas.microsoft.com/office/powerpoint/2010/main" val="91353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a:t>CloudGuard Network Security is licensed in the following ways</a:t>
            </a:r>
          </a:p>
          <a:p>
            <a:pPr lvl="1"/>
            <a:r>
              <a:rPr lang="en-US"/>
              <a:t>Bring-your-own-license</a:t>
            </a:r>
          </a:p>
          <a:p>
            <a:pPr lvl="2"/>
            <a:r>
              <a:rPr lang="en-US"/>
              <a:t>Purchase from your Check Point channel partner</a:t>
            </a:r>
          </a:p>
          <a:p>
            <a:pPr lvl="2"/>
            <a:r>
              <a:rPr lang="en-US"/>
              <a:t>Charged by number of cores used</a:t>
            </a:r>
          </a:p>
          <a:p>
            <a:pPr lvl="2"/>
            <a:r>
              <a:rPr lang="en-US"/>
              <a:t>Licenses are portable across all public/private clouds</a:t>
            </a:r>
          </a:p>
          <a:p>
            <a:pPr lvl="2"/>
            <a:r>
              <a:rPr lang="en-US"/>
              <a:t>They</a:t>
            </a:r>
            <a:r>
              <a:rPr lang="en-US" baseline="0"/>
              <a:t> are a</a:t>
            </a:r>
            <a:r>
              <a:rPr lang="en-US"/>
              <a:t>utomatically allocated via the CloudGuard Central License Utility</a:t>
            </a:r>
          </a:p>
          <a:p>
            <a:pPr lvl="2"/>
            <a:r>
              <a:rPr lang="en-US" b="1"/>
              <a:t>[If using Auto-Scaling group you must have enough licenses to cover a scale-out event]</a:t>
            </a:r>
          </a:p>
          <a:p>
            <a:pPr lvl="1"/>
            <a:r>
              <a:rPr lang="en-US"/>
              <a:t>&lt;click&gt;</a:t>
            </a:r>
          </a:p>
          <a:p>
            <a:pPr lvl="1"/>
            <a:r>
              <a:rPr lang="en-US"/>
              <a:t>Pay-as-you-Go</a:t>
            </a:r>
          </a:p>
          <a:p>
            <a:pPr marL="1371600" marR="0" lvl="2"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Here you purchase</a:t>
            </a:r>
            <a:r>
              <a:rPr lang="en-US" baseline="0"/>
              <a:t> from the cloud vendor </a:t>
            </a:r>
            <a:r>
              <a:rPr lang="en-US"/>
              <a:t>marketplaces</a:t>
            </a:r>
          </a:p>
          <a:p>
            <a:pPr marL="1371600" marR="0" lvl="2"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You still pay by # cores, but here the Check Point license is “built-into” the cost of the cloud instance</a:t>
            </a:r>
          </a:p>
          <a:p>
            <a:pPr lvl="2"/>
            <a:r>
              <a:rPr lang="en-US"/>
              <a:t>You can choose to purchase an annual license, which is paid up front, or you can choose on-demand/per-hour, which is billed monthly in your regular cloud vendor invoice.</a:t>
            </a:r>
          </a:p>
          <a:p>
            <a:pPr lvl="2"/>
            <a:r>
              <a:rPr lang="en-US"/>
              <a:t>Only available in Azure, AWS, Google Cloud, Oracle Cloud, and Alibaba Cloud marketplaces </a:t>
            </a:r>
          </a:p>
          <a:p>
            <a:endParaRPr lang="en-US"/>
          </a:p>
          <a:p>
            <a:r>
              <a:rPr lang="en-US"/>
              <a:t>If you’d like</a:t>
            </a:r>
            <a:r>
              <a:rPr lang="en-US" baseline="0"/>
              <a:t> additional details of the licensing, we can make a note of that for later</a:t>
            </a:r>
            <a:endParaRPr lang="en-US"/>
          </a:p>
          <a:p>
            <a:endParaRPr lang="en-US" sz="1600" b="0" i="0" u="none" strike="noStrike" cap="none">
              <a:solidFill>
                <a:schemeClr val="dk1"/>
              </a:solidFill>
              <a:effectLst/>
              <a:latin typeface="Arial"/>
              <a:ea typeface="Arial"/>
              <a:cs typeface="Arial"/>
              <a:sym typeface="Arial"/>
            </a:endParaRPr>
          </a:p>
        </p:txBody>
      </p:sp>
      <p:sp>
        <p:nvSpPr>
          <p:cNvPr id="4" name="Symbol zastępczy numeru slajdu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fld id="{00000000-1234-1234-1234-123412341234}" type="slidenum">
              <a:rPr kumimoji="0" lang="en-US" sz="1200" b="0" i="0" u="none" strike="noStrike" kern="0" cap="none" spc="0" normalizeH="0" baseline="0" noProof="0" smtClean="0">
                <a:ln>
                  <a:noFill/>
                </a:ln>
                <a:solidFill>
                  <a:srgbClr val="4D4D4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t>29</a:t>
            </a:fld>
            <a:endParaRPr kumimoji="0" lang="en-US" sz="1200" b="0" i="0" u="none" strike="noStrike" kern="0" cap="none" spc="0" normalizeH="0" baseline="0" noProof="0">
              <a:ln>
                <a:noFill/>
              </a:ln>
              <a:solidFill>
                <a:srgbClr val="4D4D4F"/>
              </a:solidFill>
              <a:effectLst/>
              <a:uLnTx/>
              <a:uFillTx/>
              <a:latin typeface="Arial"/>
              <a:ea typeface="Arial"/>
              <a:cs typeface="Arial"/>
              <a:sym typeface="Arial"/>
            </a:endParaRPr>
          </a:p>
        </p:txBody>
      </p:sp>
    </p:spTree>
    <p:extLst>
      <p:ext uri="{BB962C8B-B14F-4D97-AF65-F5344CB8AC3E}">
        <p14:creationId xmlns:p14="http://schemas.microsoft.com/office/powerpoint/2010/main" val="471540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ClrTx/>
              <a:buSzTx/>
              <a:defRPr/>
            </a:pPr>
            <a:r>
              <a:rPr lang="en-US" b="1"/>
              <a:t>[Problem Statement for existing CP customers.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This is an optional slide depending on</a:t>
            </a:r>
            <a:r>
              <a:rPr lang="en-US" b="1" baseline="0"/>
              <a:t> your audience, and this can be a voice-over for the next slide.]</a:t>
            </a: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You’re a</a:t>
            </a:r>
            <a:r>
              <a:rPr lang="en-US" baseline="0"/>
              <a:t> current </a:t>
            </a:r>
            <a:r>
              <a:rPr lang="en-US"/>
              <a:t>Check Point on-prem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You’re in the process</a:t>
            </a:r>
            <a:r>
              <a:rPr lang="en-US" baseline="0"/>
              <a:t> of migrating to the cloud</a:t>
            </a:r>
            <a:r>
              <a:rPr lang="en-US"/>
              <a:t>.</a:t>
            </a: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even multi-cloud or hybrid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need to reduce business risk, so you want the best security in the cloud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security team is already overloaded and doesn’t have time and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 you’d like to keep everything consistent to reduce risk and minimize the additional overhead.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TBD?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Ori/Hezi: perhaps add content to explain</a:t>
            </a:r>
            <a:r>
              <a:rPr lang="en-US" baseline="0"/>
              <a:t> about the risks in the cloud </a:t>
            </a:r>
            <a:r>
              <a:rPr lang="en-IL" baseline="0"/>
              <a:t>–</a:t>
            </a:r>
            <a:r>
              <a:rPr lang="en-US" baseline="0"/>
              <a:t> </a:t>
            </a:r>
            <a:r>
              <a:rPr lang="en-US" b="1" baseline="0"/>
              <a:t>this could be another hidden slide.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EB8440-E6BE-4B44-B2FA-6E68EEDAF8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694263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200" b="1"/>
              <a:t>Short version:</a:t>
            </a:r>
          </a:p>
          <a:p>
            <a:pPr marL="0" marR="0" lvl="0" indent="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200"/>
              <a:t>To</a:t>
            </a:r>
            <a:r>
              <a:rPr lang="en-US" sz="1200" baseline="0"/>
              <a:t> summarize:</a:t>
            </a:r>
          </a:p>
          <a:p>
            <a:pPr marL="171450" marR="0" lvl="0" indent="-17145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sz="1200"/>
              <a:t>We extended the best-in-class on-</a:t>
            </a:r>
            <a:r>
              <a:rPr lang="en-US" sz="1200" err="1"/>
              <a:t>prem</a:t>
            </a:r>
            <a:r>
              <a:rPr lang="en-US" sz="1200"/>
              <a:t> security to all clouds</a:t>
            </a:r>
            <a:r>
              <a:rPr lang="en-US" sz="1200" baseline="0"/>
              <a:t> with the same security blades, recognized as a long-term leader by 3</a:t>
            </a:r>
            <a:r>
              <a:rPr lang="en-US" sz="1200" baseline="30000"/>
              <a:t>rd</a:t>
            </a:r>
            <a:r>
              <a:rPr lang="en-US" sz="1200" baseline="0"/>
              <a:t>-party analysts.</a:t>
            </a:r>
          </a:p>
          <a:p>
            <a:pPr marL="171450" marR="0" lvl="0" indent="-17145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sz="1200" baseline="0"/>
              <a:t>We made it cloud-native so it is a</a:t>
            </a:r>
            <a:r>
              <a:rPr lang="en-US" sz="1200"/>
              <a:t>lways integrated and up-to-date, easy-to deploy, elastic, agile and highly scalable, supporting full automation</a:t>
            </a:r>
          </a:p>
          <a:p>
            <a:pPr marL="171450" marR="0" lvl="0" indent="-17145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sz="1200" baseline="0"/>
              <a:t>And Check Point Security Management allows consistency across all public and private-clouds and on-</a:t>
            </a:r>
            <a:r>
              <a:rPr lang="en-US" sz="1200" baseline="0" err="1"/>
              <a:t>prem</a:t>
            </a:r>
            <a:r>
              <a:rPr lang="en-US" sz="1200" baseline="0"/>
              <a:t>, from a single pane-of-glass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sz="1200" b="1"/>
          </a:p>
          <a:p>
            <a:r>
              <a:rPr lang="en-US" sz="1200" b="1"/>
              <a:t>--------------------------------------------------</a:t>
            </a:r>
          </a:p>
          <a:p>
            <a:r>
              <a:rPr lang="en-US" sz="1200" b="1"/>
              <a:t>Long version:</a:t>
            </a:r>
          </a:p>
          <a:p>
            <a:pPr marL="0" marR="0" lvl="0" indent="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200"/>
              <a:t>To</a:t>
            </a:r>
            <a:r>
              <a:rPr lang="en-US" sz="1200" baseline="0"/>
              <a:t> summarize:</a:t>
            </a:r>
          </a:p>
          <a:p>
            <a:pPr marL="171450" marR="0" lvl="0" indent="-17145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sz="1200"/>
              <a:t>We extended the best-in-class on-</a:t>
            </a:r>
            <a:r>
              <a:rPr lang="en-US" sz="1200" err="1"/>
              <a:t>prem</a:t>
            </a:r>
            <a:r>
              <a:rPr lang="en-US" sz="1200"/>
              <a:t> security to all your clouds</a:t>
            </a:r>
            <a:r>
              <a:rPr lang="en-US" sz="1200" baseline="0"/>
              <a:t> with the same industry-leading threat prevention as Check Point’s physical network security appliances, recognized as a long-term leader by industry analysts and objective testing labs.</a:t>
            </a:r>
          </a:p>
          <a:p>
            <a:pPr marL="171450" marR="0" lvl="0" indent="-17145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sz="1200" baseline="0"/>
              <a:t>We made it cloud-native so it is a</a:t>
            </a:r>
            <a:r>
              <a:rPr lang="en-US"/>
              <a:t>lways integrated and up-to-date, easy-to deploy, elastic, agile and highly scalable</a:t>
            </a:r>
            <a:r>
              <a:rPr lang="en-US" baseline="0"/>
              <a:t> to </a:t>
            </a:r>
            <a:r>
              <a:rPr lang="en-US" sz="1200"/>
              <a:t>support dynamic traffic growth, and it supports full automation using the popular configuration management</a:t>
            </a:r>
            <a:r>
              <a:rPr lang="en-US" sz="1200" baseline="0"/>
              <a:t> tools</a:t>
            </a:r>
            <a:r>
              <a:rPr lang="en-US" sz="1200"/>
              <a:t> </a:t>
            </a:r>
          </a:p>
          <a:p>
            <a:pPr marL="171450" marR="0" lvl="0" indent="-171450" algn="l" defTabSz="914400" rtl="0" eaLnBrk="1" fontAlgn="auto" latinLnBrk="0" hangingPunct="1">
              <a:lnSpc>
                <a:spcPct val="100000"/>
              </a:lnSpc>
              <a:spcBef>
                <a:spcPts val="480"/>
              </a:spcBef>
              <a:spcAft>
                <a:spcPts val="0"/>
              </a:spcAft>
              <a:buClr>
                <a:srgbClr val="000000"/>
              </a:buClr>
              <a:buSzPts val="1400"/>
              <a:buFont typeface="Arial" panose="020B0604020202020204" pitchFamily="34" charset="0"/>
              <a:buChar char="•"/>
              <a:tabLst/>
              <a:defRPr/>
            </a:pPr>
            <a:r>
              <a:rPr lang="en-US" sz="1200" baseline="0"/>
              <a:t>As you know, Check Point Security Management provides consistent visibility, policy management, logging, reporting and control across all public and private-cloud environments, as well as for on-premises deployments, all from a single pane-of-glass</a:t>
            </a:r>
          </a:p>
          <a:p>
            <a:pPr marL="0" indent="0">
              <a:buNone/>
            </a:pPr>
            <a:endParaRPr lang="en-US" sz="1200"/>
          </a:p>
          <a:p>
            <a:pPr marL="0" indent="0">
              <a:buNone/>
            </a:pPr>
            <a:r>
              <a:rPr lang="en-US" sz="1200"/>
              <a:t>------------------------------------------------------</a:t>
            </a:r>
          </a:p>
          <a:p>
            <a:pPr marL="0" indent="0">
              <a:buNone/>
            </a:pPr>
            <a:r>
              <a:rPr lang="en-US" sz="1200"/>
              <a:t>More detailed notes:</a:t>
            </a:r>
          </a:p>
          <a:p>
            <a:pPr marL="0" indent="0">
              <a:buNone/>
            </a:pPr>
            <a:endParaRPr lang="en-US" sz="1200"/>
          </a:p>
          <a:p>
            <a:pPr marL="342900" indent="-342900">
              <a:buAutoNum type="arabicPeriod"/>
            </a:pPr>
            <a:endParaRPr lang="en-US" sz="1200"/>
          </a:p>
          <a:p>
            <a:pPr marL="342900" indent="-342900">
              <a:buAutoNum type="arabicPeriod"/>
            </a:pPr>
            <a:r>
              <a:rPr lang="en-US" sz="1200"/>
              <a:t>Always lead with security</a:t>
            </a:r>
          </a:p>
          <a:p>
            <a:pPr marL="952393" lvl="1" indent="-342900">
              <a:buAutoNum type="arabicPeriod"/>
            </a:pPr>
            <a:r>
              <a:rPr lang="en-US" sz="1200" b="0" i="0" u="none" strike="noStrike" kern="1200" cap="none">
                <a:solidFill>
                  <a:schemeClr val="tx1"/>
                </a:solidFill>
                <a:effectLst/>
                <a:latin typeface="Arial" charset="0"/>
                <a:ea typeface="Arial"/>
                <a:cs typeface="Arial"/>
                <a:sym typeface="Arial"/>
              </a:rPr>
              <a:t>Most secure threat prevention with industry-leading catch rate of malware, ransomware and other types of attacks. </a:t>
            </a:r>
          </a:p>
          <a:p>
            <a:pPr marL="952393" lvl="1" indent="-342900">
              <a:buAutoNum type="arabicPeriod"/>
            </a:pPr>
            <a:r>
              <a:rPr lang="en-US" sz="1200" b="0" i="0" u="none" strike="noStrike" kern="1200" cap="none">
                <a:solidFill>
                  <a:schemeClr val="tx1"/>
                </a:solidFill>
                <a:effectLst/>
                <a:latin typeface="Arial" charset="0"/>
                <a:ea typeface="Arial"/>
                <a:cs typeface="Arial"/>
                <a:sym typeface="Arial"/>
              </a:rPr>
              <a:t>Recognized as a long-term leader by third-party analysts: 23 consecutive years as a Leader on the </a:t>
            </a:r>
            <a:r>
              <a:rPr lang="en-US" sz="1200" b="0" i="0" u="sng" strike="noStrike" kern="1200" cap="none">
                <a:solidFill>
                  <a:schemeClr val="tx1"/>
                </a:solidFill>
                <a:effectLst/>
                <a:latin typeface="Arial" charset="0"/>
                <a:ea typeface="Arial"/>
                <a:cs typeface="Arial"/>
                <a:sym typeface="Arial"/>
                <a:hlinkClick r:id="rId3"/>
              </a:rPr>
              <a:t>Gartner Magic Quadrant for Network Firewall</a:t>
            </a:r>
            <a:r>
              <a:rPr lang="en-US" sz="1200"/>
              <a:t>, Forrester, </a:t>
            </a:r>
            <a:r>
              <a:rPr lang="en-US" sz="1200" err="1"/>
              <a:t>Miercom</a:t>
            </a:r>
            <a:endParaRPr lang="en-US" sz="1200"/>
          </a:p>
          <a:p>
            <a:pPr marL="952393" lvl="1" indent="-342900">
              <a:buAutoNum type="arabicPeriod"/>
            </a:pPr>
            <a:r>
              <a:rPr lang="en-US" sz="1200"/>
              <a:t>All of CP’s industry-leading security technologies/blades</a:t>
            </a:r>
            <a:r>
              <a:rPr lang="en-US" sz="1200" baseline="0"/>
              <a:t>, same as Quantum</a:t>
            </a:r>
          </a:p>
          <a:p>
            <a:pPr marL="342900" lvl="0" indent="-342900">
              <a:buAutoNum type="arabicPeriod"/>
            </a:pPr>
            <a:r>
              <a:rPr lang="en-US" sz="1200"/>
              <a:t>Automated and cloud-native</a:t>
            </a:r>
          </a:p>
          <a:p>
            <a:pPr marL="952393" lvl="1" indent="-342900">
              <a:buAutoNum type="arabicPeriod"/>
            </a:pPr>
            <a:r>
              <a:rPr lang="en-US" sz="1200"/>
              <a:t>Built for cloud principles of elasticity, agility, availability, resilience, with high scalability to support dynamic traffic growth and business needs</a:t>
            </a:r>
          </a:p>
          <a:p>
            <a:pPr marL="952393" lvl="1" indent="-342900">
              <a:buAutoNum type="arabicPeriod"/>
            </a:pPr>
            <a:r>
              <a:rPr lang="en-US" sz="1200"/>
              <a:t>Enables rapid deployment via the public cloud Marketplaces: uses templates of AWS </a:t>
            </a:r>
            <a:r>
              <a:rPr lang="en-US" sz="1200" err="1"/>
              <a:t>CloudFormation</a:t>
            </a:r>
            <a:r>
              <a:rPr lang="en-US" sz="1200"/>
              <a:t>, Azure Resource Manager and other public cloud vendors. </a:t>
            </a:r>
          </a:p>
          <a:p>
            <a:pPr marL="952393" lvl="1" indent="-342900">
              <a:buAutoNum type="arabicPeriod"/>
            </a:pPr>
            <a:r>
              <a:rPr lang="en-US" sz="1200"/>
              <a:t>Integrated with leading configuration management tools including Terraform and </a:t>
            </a:r>
            <a:r>
              <a:rPr lang="en-US" sz="1200" err="1"/>
              <a:t>Ansible</a:t>
            </a:r>
            <a:r>
              <a:rPr lang="en-US" sz="1200"/>
              <a:t>: command and control cloud-native security gateways programmatically, supporting Infrastructure As Code, CI/CD practices,  automation of processes using APIs and security automation use cases for response and remediation teams.</a:t>
            </a:r>
          </a:p>
          <a:p>
            <a:pPr marL="495193" lvl="0" indent="-342900">
              <a:buAutoNum type="arabicPeriod"/>
            </a:pPr>
            <a:r>
              <a:rPr lang="en-US" sz="1200"/>
              <a:t>Unified Management Across All Clouds</a:t>
            </a:r>
          </a:p>
          <a:p>
            <a:pPr marL="952393" marR="0" lvl="1" indent="-342900" algn="l" defTabSz="914400" rtl="0" eaLnBrk="1" fontAlgn="auto" latinLnBrk="0" hangingPunct="1">
              <a:lnSpc>
                <a:spcPct val="100000"/>
              </a:lnSpc>
              <a:spcBef>
                <a:spcPts val="480"/>
              </a:spcBef>
              <a:spcAft>
                <a:spcPts val="0"/>
              </a:spcAft>
              <a:buClr>
                <a:srgbClr val="000000"/>
              </a:buClr>
              <a:buSzPts val="1400"/>
              <a:buFont typeface="Arial"/>
              <a:buAutoNum type="arabicPeriod"/>
              <a:tabLst/>
              <a:defRPr/>
            </a:pPr>
            <a:r>
              <a:rPr lang="en-US" sz="1200"/>
              <a:t>Extend on-premises security posture to the cloud easily, quickly and intuitively: ensures secure cloud migration and increases operational efficiency without the complexity of additional security solutions.</a:t>
            </a:r>
          </a:p>
          <a:p>
            <a:pPr marL="952393" lvl="1" indent="-342900">
              <a:buAutoNum type="arabicPeriod"/>
            </a:pPr>
            <a:r>
              <a:rPr lang="en-US" sz="1200"/>
              <a:t>Check Point’s “gold standard” unified security management console provides consistent visibility and control across public, private and hybrid clouds as well as on-</a:t>
            </a:r>
            <a:r>
              <a:rPr lang="en-US" sz="1200" err="1"/>
              <a:t>prem</a:t>
            </a:r>
            <a:r>
              <a:rPr lang="en-US" sz="1200"/>
              <a:t>, all from a single pane-of-glass.</a:t>
            </a:r>
          </a:p>
          <a:p>
            <a:pPr marL="952393" marR="0" lvl="1" indent="-342900" algn="l" defTabSz="914400" rtl="0" eaLnBrk="1" fontAlgn="auto" latinLnBrk="0" hangingPunct="1">
              <a:lnSpc>
                <a:spcPct val="100000"/>
              </a:lnSpc>
              <a:spcBef>
                <a:spcPts val="480"/>
              </a:spcBef>
              <a:spcAft>
                <a:spcPts val="0"/>
              </a:spcAft>
              <a:buClr>
                <a:srgbClr val="000000"/>
              </a:buClr>
              <a:buSzPts val="1400"/>
              <a:buFont typeface="Arial"/>
              <a:buAutoNum type="arabicPeriod"/>
              <a:tabLst/>
              <a:defRPr/>
            </a:pPr>
            <a:r>
              <a:rPr lang="en-US" sz="1600" b="0" i="0" u="none" strike="noStrike" cap="none">
                <a:solidFill>
                  <a:schemeClr val="dk1"/>
                </a:solidFill>
                <a:effectLst/>
                <a:latin typeface="Arial"/>
                <a:ea typeface="Arial"/>
                <a:cs typeface="Arial"/>
                <a:sym typeface="Arial"/>
              </a:rPr>
              <a:t>Collects and leverages contextual information about cloud configurations: using asset tags, objects, security groups and more to automatically adjust security policies after any changes in dynamic cloud environments.</a:t>
            </a:r>
          </a:p>
          <a:p>
            <a:endParaRPr lang="en-US"/>
          </a:p>
          <a:p>
            <a:endParaRPr lang="en-US"/>
          </a:p>
          <a:p>
            <a:r>
              <a:rPr lang="en-US"/>
              <a:t>----------------------------------</a:t>
            </a:r>
          </a:p>
          <a:p>
            <a:r>
              <a:rPr lang="en-US"/>
              <a:t>TBD?</a:t>
            </a:r>
          </a:p>
          <a:p>
            <a:r>
              <a:rPr lang="en-US"/>
              <a:t>Geert: Separate deck for private-cloud only, e.g. NSX</a:t>
            </a:r>
            <a:r>
              <a:rPr lang="en-US" baseline="0"/>
              <a:t> </a:t>
            </a:r>
            <a:r>
              <a:rPr lang="en-IL" baseline="0"/>
              <a:t>–</a:t>
            </a:r>
            <a:r>
              <a:rPr lang="en-US" baseline="0"/>
              <a:t> there are lots of customers interested </a:t>
            </a:r>
            <a:r>
              <a:rPr lang="en-IL" baseline="0"/>
              <a:t>–</a:t>
            </a:r>
            <a:r>
              <a:rPr lang="en-US" baseline="0"/>
              <a:t> we have battles to win there </a:t>
            </a:r>
            <a:r>
              <a:rPr lang="en-IL" baseline="0"/>
              <a:t>–</a:t>
            </a:r>
            <a:r>
              <a:rPr lang="en-US" baseline="0"/>
              <a:t> some big wins</a:t>
            </a:r>
          </a:p>
          <a:p>
            <a:endParaRPr lang="en-US" baseline="0"/>
          </a:p>
          <a:p>
            <a:endParaRPr lang="en-US" baseline="0"/>
          </a:p>
          <a:p>
            <a:r>
              <a:rPr lang="en-US" baseline="0"/>
              <a:t>-------------------------------------------------------</a:t>
            </a:r>
          </a:p>
          <a:p>
            <a:r>
              <a:rPr lang="en-US" baseline="0"/>
              <a:t>Trisha/TJ suggests unified management dedicated slide after use cases</a:t>
            </a:r>
          </a:p>
          <a:p>
            <a:r>
              <a:rPr lang="en-US" baseline="0"/>
              <a:t>Should we swap pillars A and B</a:t>
            </a:r>
            <a:endParaRPr lang="en-US"/>
          </a:p>
          <a:p>
            <a:pPr marL="342900" indent="-342900">
              <a:buAutoNum type="arabicPeriod"/>
            </a:pPr>
            <a:endParaRPr lang="en-US" sz="1600" b="0" i="0" u="none" strike="noStrike" cap="none">
              <a:solidFill>
                <a:schemeClr val="dk1"/>
              </a:solidFill>
              <a:effectLst/>
              <a:latin typeface="Arial"/>
              <a:ea typeface="Arial"/>
              <a:cs typeface="Arial"/>
              <a:sym typeface="Arial"/>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4D4D4F"/>
              </a:solidFill>
              <a:effectLst/>
              <a:uLnTx/>
              <a:uFillTx/>
              <a:latin typeface="Arial" charset="0"/>
              <a:ea typeface="+mn-ea"/>
              <a:cs typeface="Arial"/>
              <a:sym typeface="Arial"/>
            </a:endParaRPr>
          </a:p>
        </p:txBody>
      </p:sp>
    </p:spTree>
    <p:extLst>
      <p:ext uri="{BB962C8B-B14F-4D97-AF65-F5344CB8AC3E}">
        <p14:creationId xmlns:p14="http://schemas.microsoft.com/office/powerpoint/2010/main" val="730304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Are you ready for the next</a:t>
            </a:r>
            <a:r>
              <a:rPr lang="en-US" baseline="0"/>
              <a:t> step?</a:t>
            </a:r>
          </a:p>
          <a:p>
            <a:r>
              <a:rPr lang="en-US" baseline="0"/>
              <a:t>[Read the different CTAs]</a:t>
            </a:r>
          </a:p>
          <a:p>
            <a:endParaRPr lang="en-US"/>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fld id="{00000000-1234-1234-1234-123412341234}" type="slidenum">
              <a:rPr kumimoji="0" lang="en-IL" sz="1200" b="0" i="0" u="none" strike="noStrike" kern="0" cap="none" spc="0" normalizeH="0" baseline="0" noProof="0" smtClean="0">
                <a:ln>
                  <a:noFill/>
                </a:ln>
                <a:solidFill>
                  <a:srgbClr val="4D4D4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4D4D4F"/>
                </a:buClr>
                <a:buSzPts val="1200"/>
                <a:buFont typeface="Noto Sans Symbols"/>
                <a:buNone/>
                <a:tabLst/>
                <a:defRPr/>
              </a:pPr>
              <a:t>31</a:t>
            </a:fld>
            <a:endParaRPr kumimoji="0" lang="en-IL" sz="1200" b="0" i="0" u="none" strike="noStrike" kern="0" cap="none" spc="0" normalizeH="0" baseline="0" noProof="0">
              <a:ln>
                <a:noFill/>
              </a:ln>
              <a:solidFill>
                <a:srgbClr val="4D4D4F"/>
              </a:solidFill>
              <a:effectLst/>
              <a:uLnTx/>
              <a:uFillTx/>
              <a:latin typeface="Arial"/>
              <a:ea typeface="Arial"/>
              <a:cs typeface="Arial"/>
              <a:sym typeface="Arial"/>
            </a:endParaRPr>
          </a:p>
        </p:txBody>
      </p:sp>
    </p:spTree>
    <p:extLst>
      <p:ext uri="{BB962C8B-B14F-4D97-AF65-F5344CB8AC3E}">
        <p14:creationId xmlns:p14="http://schemas.microsoft.com/office/powerpoint/2010/main" val="1112680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285750">
              <a:buFont typeface="Arial" panose="020B0604020202020204" pitchFamily="34" charset="0"/>
              <a:buChar char="•"/>
            </a:pPr>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32</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93253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Our principles for the cloud security blueprint: Agile, Efficient and multi-cloud.</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862403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a:t>This</a:t>
            </a:r>
            <a:r>
              <a:rPr lang="en-GB" baseline="0"/>
              <a:t> model provides cost savings and efficiency gains by simplifying the overall design</a:t>
            </a:r>
          </a:p>
          <a:p>
            <a:pPr marL="285750" indent="-285750">
              <a:buFontTx/>
              <a:buChar char="-"/>
            </a:pPr>
            <a:r>
              <a:rPr lang="en-GB" baseline="0"/>
              <a:t>Also provides separation of concerns (</a:t>
            </a:r>
            <a:r>
              <a:rPr lang="en-GB" baseline="0" err="1"/>
              <a:t>devs</a:t>
            </a:r>
            <a:r>
              <a:rPr lang="en-GB" baseline="0"/>
              <a:t>, infrastructure, </a:t>
            </a:r>
            <a:r>
              <a:rPr lang="en-GB" baseline="0" err="1"/>
              <a:t>LoB</a:t>
            </a:r>
            <a:r>
              <a:rPr lang="en-GB" baseline="0"/>
              <a:t> apps etc)</a:t>
            </a:r>
          </a:p>
          <a:p>
            <a:pPr marL="285750" indent="-285750">
              <a:buFontTx/>
              <a:buChar char="-"/>
            </a:pPr>
            <a:r>
              <a:rPr lang="en-GB" baseline="0"/>
              <a:t>Helps to overcome some subscription limits regarding Vnet </a:t>
            </a:r>
            <a:r>
              <a:rPr lang="en-GB" baseline="0" err="1"/>
              <a:t>peerings</a:t>
            </a:r>
            <a:endParaRPr lang="en-GB" baseline="0"/>
          </a:p>
          <a:p>
            <a:pPr marL="0" indent="0">
              <a:buFontTx/>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2648827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This is the wall</a:t>
            </a:r>
            <a:r>
              <a:rPr lang="en-US" baseline="0"/>
              <a:t> of the cloud, there are two openings being entry and exit. Within that wall everything is allowed.</a:t>
            </a:r>
          </a:p>
          <a:p>
            <a:pPr marL="342900" indent="-342900">
              <a:buAutoNum type="arabicPeriod"/>
            </a:pPr>
            <a:r>
              <a:rPr lang="en-US"/>
              <a:t>Spoke are DevOps but also regular developers, MIS applications and more. </a:t>
            </a:r>
            <a:r>
              <a:rPr lang="en-US" baseline="0"/>
              <a:t>Spokes can be added and removed and should not be hindered by security.</a:t>
            </a:r>
            <a:r>
              <a:rPr lang="en-US"/>
              <a:t> </a:t>
            </a:r>
          </a:p>
          <a:p>
            <a:pPr marL="342900" indent="-342900">
              <a:buAutoNum type="arabicPeriod"/>
            </a:pPr>
            <a:r>
              <a:rPr lang="en-US"/>
              <a:t>The</a:t>
            </a:r>
            <a:r>
              <a:rPr lang="en-US" baseline="0"/>
              <a:t> Spokes are isolated work environments. Spokes may either need to be accessed from the internet or need access to the Internet</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a:t>Now we need to handle the internet traffic and thus put hubs at the ingress/egress</a:t>
            </a:r>
            <a:r>
              <a:rPr lang="en-US" baseline="0"/>
              <a:t> points to control the flow.</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a:t>Here is where we deploy the CP </a:t>
            </a:r>
            <a:r>
              <a:rPr lang="en-US" err="1"/>
              <a:t>CloudGuard</a:t>
            </a:r>
            <a:r>
              <a:rPr lang="en-US"/>
              <a:t> Network Security with Advanced Threat</a:t>
            </a:r>
            <a:r>
              <a:rPr lang="en-US" baseline="0"/>
              <a:t> Prevention</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a:t>Some Spokes are public facing only,</a:t>
            </a:r>
            <a:r>
              <a:rPr lang="en-US" baseline="0"/>
              <a:t> like a production environment</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baseline="0"/>
              <a:t>Some internal facing only, like a Development environment. On-premises connected through VPN.</a:t>
            </a:r>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a:t>Lateral traffic moves through</a:t>
            </a:r>
            <a:r>
              <a:rPr lang="en-US" baseline="0"/>
              <a:t> the </a:t>
            </a:r>
            <a:r>
              <a:rPr lang="en-US" baseline="0" err="1"/>
              <a:t>SouthBound</a:t>
            </a:r>
            <a:endParaRPr lang="en-US" baseline="0"/>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r>
              <a:rPr lang="en-US"/>
              <a:t>Some Spokes are public facing only</a:t>
            </a:r>
            <a:r>
              <a:rPr lang="en-US" baseline="0"/>
              <a:t> (Production), some internal facing only (Development) or both (Test). On-premises connected through VPN.</a:t>
            </a:r>
            <a:endParaRPr lang="en-US"/>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endParaRPr lang="en-US"/>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endParaRPr lang="en-US"/>
          </a:p>
          <a:p>
            <a:pPr marL="342900" marR="0" lvl="0" indent="-342900" algn="l" defTabSz="914400" rtl="0" eaLnBrk="1" fontAlgn="base" latinLnBrk="0" hangingPunct="1">
              <a:lnSpc>
                <a:spcPct val="100000"/>
              </a:lnSpc>
              <a:spcBef>
                <a:spcPct val="30000"/>
              </a:spcBef>
              <a:spcAft>
                <a:spcPct val="0"/>
              </a:spcAft>
              <a:buClrTx/>
              <a:buSzTx/>
              <a:buFontTx/>
              <a:buAutoNum type="arabicPeriod"/>
              <a:tabLst/>
              <a:defRPr/>
            </a:pPr>
            <a:endParaRPr lang="en-US"/>
          </a:p>
          <a:p>
            <a:pPr marL="342900" indent="-342900">
              <a:buAutoNum type="arabicPeriod"/>
            </a:pPr>
            <a:endParaRPr lang="en-US"/>
          </a:p>
          <a:p>
            <a:pPr marL="342900" indent="-342900">
              <a:buAutoNum type="arabicPeriod"/>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3129338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3906137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3470997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3785253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some of these use cases in a little more detail</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40</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0334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a:t>[If you didn’t use the previous optional slide, use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You’re a</a:t>
            </a:r>
            <a:r>
              <a:rPr lang="en-US" baseline="0"/>
              <a:t> current </a:t>
            </a:r>
            <a:r>
              <a:rPr lang="en-US"/>
              <a:t>Check Point on-prem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you’re in the process</a:t>
            </a:r>
            <a:r>
              <a:rPr lang="en-US" baseline="0"/>
              <a:t> of migrating to the cloud</a:t>
            </a:r>
            <a:r>
              <a:rPr lang="en-US"/>
              <a:t>.</a:t>
            </a: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a:t>Perhaps even multi-cloud or hybrid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need to reduce business risk, so you want the best security in the cloud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 security team is already overloaded and doesn’t have time and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 you’d like to keep everything consistent to reduce risk and minimize the additional overhead.</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a:p>
          <a:p>
            <a:pPr>
              <a:defRPr/>
            </a:pPr>
            <a:r>
              <a:rPr lang="en-US" b="1"/>
              <a:t>[Until here]</a:t>
            </a:r>
            <a:endParaRPr lang="en-US"/>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a:t>
            </a:r>
          </a:p>
          <a:p>
            <a:pPr>
              <a:defRPr/>
            </a:pPr>
            <a:r>
              <a:rPr lang="en-US" b="1"/>
              <a:t>[Now continue]</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a:p>
          <a:p>
            <a:pPr>
              <a:defRPr/>
            </a:pPr>
            <a:r>
              <a:rPr lang="en-US"/>
              <a:t>We’ve extended the best-in-class on-prem security to all your clouds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&lt;click&gt;</a:t>
            </a:r>
          </a:p>
          <a:p>
            <a:pPr>
              <a:defRPr/>
            </a:pPr>
            <a:r>
              <a:rPr lang="en-US"/>
              <a:t>To provide industry-leading advanced threat prevention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4</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50277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t>In addition to a unified</a:t>
            </a:r>
            <a:r>
              <a:rPr lang="en-US" baseline="0"/>
              <a:t> console, you also now have a unified policy to manage everything from users to data to gateways. All access points are now controlled in one place.  The same goes for threat prevention policies.</a:t>
            </a:r>
            <a:endParaRPr lang="en-US"/>
          </a:p>
          <a:p>
            <a:endParaRPr lang="en-US" baseline="0"/>
          </a:p>
          <a:p>
            <a:r>
              <a:rPr lang="en-US" baseline="0"/>
              <a:t>We are unique in offering this level of unification, while still providing tremendous control to the security team.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3996878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Placeholder if needed</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42</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4021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You get all the great features of Check Point’s gold standard security management from a single pane-of-glass, </a:t>
            </a:r>
            <a:r>
              <a:rPr lang="en-US" sz="1200" baseline="0"/>
              <a:t>so you have the same: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a:t> - Security blades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a:t> - </a:t>
            </a:r>
            <a:r>
              <a:rPr lang="en-US" sz="1200"/>
              <a:t>Policy management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a:t> - </a:t>
            </a:r>
            <a:r>
              <a:rPr lang="en-US" sz="1200"/>
              <a:t>Visibility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a:t> - </a:t>
            </a:r>
            <a:r>
              <a:rPr lang="en-US" sz="1200"/>
              <a:t>Logging, reporting and control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That</a:t>
            </a:r>
            <a:r>
              <a:rPr lang="en-US" sz="1200" baseline="0"/>
              <a:t> we have built to our customers’ requirements and needs over 30 years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a:t>Should we change the header font to match the others (caps?)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EE9B47-791B-47F7-AE03-C0D580CA0B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81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made it cloud-native so it is:</a:t>
            </a:r>
          </a:p>
          <a:p>
            <a:pPr lvl="1"/>
            <a:r>
              <a:rPr lang="en-US"/>
              <a:t>Always integrated with all those vendors and up-to-date with their</a:t>
            </a:r>
            <a:r>
              <a:rPr lang="en-US" baseline="0"/>
              <a:t> latest services</a:t>
            </a:r>
            <a:endParaRPr lang="en-US"/>
          </a:p>
          <a:p>
            <a:pPr lvl="1"/>
            <a:r>
              <a:rPr lang="en-US"/>
              <a:t>Easy-to deploy</a:t>
            </a:r>
          </a:p>
          <a:p>
            <a:pPr lvl="1"/>
            <a:r>
              <a:rPr lang="en-US"/>
              <a:t>Elastic, agile and highly scalable</a:t>
            </a:r>
          </a:p>
          <a:p>
            <a:pPr lvl="1"/>
            <a:endParaRPr lang="en-US"/>
          </a:p>
          <a:p>
            <a:r>
              <a:rPr lang="en-US"/>
              <a:t>We have a very close partnership with all the vendors and integrate with all of their popular and newest services,</a:t>
            </a:r>
            <a:r>
              <a:rPr lang="en-US" baseline="0"/>
              <a:t> which ensures that our customers always have the best cloud-native user experience.</a:t>
            </a:r>
            <a:r>
              <a:rPr lang="en-US"/>
              <a:t> </a:t>
            </a:r>
          </a:p>
          <a:p>
            <a:pPr lvl="0"/>
            <a:endParaRPr lang="en-US"/>
          </a:p>
          <a:p>
            <a:pPr lvl="0"/>
            <a:r>
              <a:rPr lang="en-US"/>
              <a:t>In other words, Check Point’s network security is completely cloud-ready.</a:t>
            </a:r>
            <a:endParaRPr lang="en-US" baseline="0"/>
          </a:p>
          <a:p>
            <a:pPr lvl="0"/>
            <a:endParaRPr lang="en-US"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baseline="0"/>
              <a:t>------------------------</a:t>
            </a:r>
          </a:p>
          <a:p>
            <a:pPr marL="285750" indent="-285750">
              <a:spcBef>
                <a:spcPts val="0"/>
              </a:spcBef>
              <a:buClrTx/>
              <a:buSzTx/>
              <a:buFont typeface="Arial" panose="020B0604020202020204" pitchFamily="34" charset="0"/>
              <a:buChar char="•"/>
              <a:defRPr/>
            </a:pPr>
            <a:r>
              <a:rPr lang="en-US" b="1"/>
              <a:t>Integrated:</a:t>
            </a:r>
            <a:r>
              <a:rPr lang="en-US"/>
              <a:t> (See in a few slides): Check Point's cloud network security is integrated with all the popular public and private cloud vendors, and is a design partner of the latest networking services</a:t>
            </a:r>
          </a:p>
          <a:p>
            <a:pPr marL="285750" indent="-285750">
              <a:spcBef>
                <a:spcPts val="0"/>
              </a:spcBef>
              <a:buClrTx/>
              <a:buSzTx/>
              <a:buFont typeface="Arial" panose="020B0604020202020204" pitchFamily="34" charset="0"/>
              <a:buChar char="•"/>
              <a:defRPr/>
            </a:pPr>
            <a:r>
              <a:rPr lang="en-US" b="1"/>
              <a:t>Up-to-date: </a:t>
            </a:r>
            <a:r>
              <a:rPr lang="en-US"/>
              <a:t>These integrations are continuously maintained to take advantage of the latest cloud features and functionality.</a:t>
            </a:r>
          </a:p>
          <a:p>
            <a:pPr marL="285750" indent="-285750">
              <a:spcBef>
                <a:spcPts val="0"/>
              </a:spcBef>
              <a:buClrTx/>
              <a:buSzTx/>
              <a:buFont typeface="Arial" panose="020B0604020202020204" pitchFamily="34" charset="0"/>
              <a:buChar char="•"/>
              <a:defRPr/>
            </a:pPr>
            <a:r>
              <a:rPr lang="en-US" b="1"/>
              <a:t>Easy to deploy: </a:t>
            </a:r>
            <a:r>
              <a:rPr lang="en-US"/>
              <a:t>The cloud security gateways and the cloud management can be deployed via the cloud Marketplaces, or using popular automation and configuration management tools like AWS CloudFormation, Ansible or Terraform</a:t>
            </a:r>
          </a:p>
          <a:p>
            <a:pPr marL="285750" indent="-285750">
              <a:spcBef>
                <a:spcPts val="0"/>
              </a:spcBef>
              <a:buClrTx/>
              <a:buSzTx/>
              <a:buFont typeface="Arial" panose="020B0604020202020204" pitchFamily="34" charset="0"/>
              <a:buChar char="•"/>
              <a:defRPr/>
            </a:pPr>
            <a:r>
              <a:rPr lang="en-US" b="1"/>
              <a:t>Elastic: </a:t>
            </a:r>
          </a:p>
          <a:p>
            <a:pPr marL="285750" indent="-285750">
              <a:spcBef>
                <a:spcPts val="0"/>
              </a:spcBef>
              <a:buClrTx/>
              <a:buSzTx/>
              <a:buFont typeface="Arial" panose="020B0604020202020204" pitchFamily="34" charset="0"/>
              <a:buChar char="•"/>
              <a:defRPr/>
            </a:pPr>
            <a:r>
              <a:rPr lang="en-US" b="1"/>
              <a:t>Agile:</a:t>
            </a:r>
          </a:p>
          <a:p>
            <a:pPr marL="285750" indent="-285750">
              <a:spcBef>
                <a:spcPts val="0"/>
              </a:spcBef>
              <a:buClrTx/>
              <a:buSzTx/>
              <a:buFont typeface="Arial" panose="020B0604020202020204" pitchFamily="34" charset="0"/>
              <a:buChar char="•"/>
              <a:defRPr/>
            </a:pPr>
            <a:r>
              <a:rPr lang="en-US" b="1"/>
              <a:t>Scalable: </a:t>
            </a:r>
            <a:r>
              <a:rPr lang="en-US"/>
              <a:t>(See in a few slides) [ </a:t>
            </a:r>
            <a:r>
              <a:rPr lang="en-US" b="1"/>
              <a:t>Check Point integrates with the scaling services of all clouds, and allows customers to easily scale-out to meet increased demand, and scale-in when demand drops for cost avoidance and cost optimization.</a:t>
            </a:r>
            <a:r>
              <a:rPr lang="en-US"/>
              <a:t> ]</a:t>
            </a:r>
          </a:p>
          <a:p>
            <a:pPr marL="285750" indent="-285750">
              <a:spcBef>
                <a:spcPts val="0"/>
              </a:spcBef>
              <a:buClrTx/>
              <a:buSzTx/>
              <a:buFont typeface="Arial" panose="020B0604020202020204" pitchFamily="34" charset="0"/>
              <a:buChar char="•"/>
              <a:defRPr/>
            </a:pPr>
            <a:endParaRPr lang="en-US"/>
          </a:p>
          <a:p>
            <a:pPr marL="0" indent="0">
              <a:spcBef>
                <a:spcPts val="0"/>
              </a:spcBef>
              <a:buClrTx/>
              <a:buSzTx/>
              <a:defRPr/>
            </a:pPr>
            <a:r>
              <a:rPr lang="en-US"/>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aseline="0"/>
              <a:t>Should we change the look and feel to match the previous color (otherwise it is grey)</a:t>
            </a:r>
          </a:p>
          <a:p>
            <a:pPr lvl="0"/>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EE9B47-791B-47F7-AE03-C0D580CA0B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183650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Please review these slides before presenting. You can choose to use them if needed and if you are comfortable presenting them.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US" sz="1200" b="0" i="0" u="none" strike="noStrike" cap="none">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226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What</a:t>
            </a:r>
            <a:r>
              <a:rPr lang="en-US" baseline="0"/>
              <a:t> does it mean to be cloud-ready?</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We added a bunch of bells, whistles and integrations to suit our customers’ needs. Let’s look at some of these benefits.</a:t>
            </a:r>
            <a:endParaRPr lang="en-US"/>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Firstly,</a:t>
            </a:r>
            <a:r>
              <a:rPr lang="en-US" baseline="0"/>
              <a:t> </a:t>
            </a:r>
            <a:r>
              <a:rPr lang="en-US"/>
              <a:t>Check Point cloud</a:t>
            </a:r>
            <a:r>
              <a:rPr lang="en-US" baseline="0"/>
              <a:t> network security is c</a:t>
            </a:r>
            <a:r>
              <a:rPr lang="en-US"/>
              <a:t>loud-asset-aware </a:t>
            </a:r>
            <a:r>
              <a:rPr lang="en-IL"/>
              <a:t>–</a:t>
            </a:r>
            <a:r>
              <a:rPr lang="en-US" baseline="0"/>
              <a:t> </a:t>
            </a:r>
            <a:r>
              <a:rPr lang="en-US" sz="1600" b="0" i="0" u="none" strike="noStrike" cap="none">
                <a:solidFill>
                  <a:schemeClr val="bg1">
                    <a:lumMod val="50000"/>
                  </a:schemeClr>
                </a:solidFill>
                <a:latin typeface="Arial"/>
                <a:ea typeface="Lato" charset="0"/>
                <a:cs typeface="Lato" charset="0"/>
                <a:sym typeface="Arial"/>
              </a:rPr>
              <a:t>it provides adaptive security policy to the changes in your cloud assets.</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sz="1600" b="0" i="0" u="none" strike="noStrike" cap="none">
                <a:solidFill>
                  <a:schemeClr val="bg1">
                    <a:lumMod val="50000"/>
                  </a:schemeClr>
                </a:solidFill>
                <a:latin typeface="Arial"/>
                <a:ea typeface="Lato" charset="0"/>
                <a:cs typeface="Lato" charset="0"/>
                <a:sym typeface="Arial"/>
              </a:rPr>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a:t>Cloud assets</a:t>
            </a:r>
            <a:r>
              <a:rPr lang="en-US" baseline="0"/>
              <a:t> change all the time. The security policies and rules need to be updated automatically and quickly so as not to block the organization.</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The Controller </a:t>
            </a:r>
            <a:r>
              <a:rPr lang="en-US" b="1" baseline="0"/>
              <a:t>[part of Check Point Security Management] </a:t>
            </a:r>
            <a:r>
              <a:rPr lang="en-US" baseline="0"/>
              <a:t>scans and retrieves cloud asset changes </a:t>
            </a:r>
            <a:r>
              <a:rPr lang="en-US" b="1" baseline="0"/>
              <a:t>[using the cloud vendor’s official APIs] </a:t>
            </a:r>
            <a:r>
              <a:rPr lang="en-US" baseline="0"/>
              <a:t>and automatically updates policy on the gateways. </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a:t>I’ll show a use case in a few slides time.</a:t>
            </a:r>
            <a:endParaRPr lang="en-US"/>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baseline="0"/>
          </a:p>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8</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24445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baseline="0" dirty="0"/>
              <a:t>Cloud solutions must be fully-automated to enable cloud agility.</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t>&lt;click&gt;</a:t>
            </a:r>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r>
              <a:rPr lang="en-US" dirty="0"/>
              <a:t>Check Point </a:t>
            </a:r>
            <a:r>
              <a:rPr lang="en-US" sz="1600" b="0" i="0" u="none" strike="noStrike" cap="none" baseline="0" dirty="0">
                <a:solidFill>
                  <a:schemeClr val="dk1"/>
                </a:solidFill>
                <a:effectLst/>
                <a:latin typeface="Arial"/>
                <a:cs typeface="Arial"/>
                <a:sym typeface="Arial"/>
              </a:rPr>
              <a:t>i</a:t>
            </a:r>
            <a:r>
              <a:rPr lang="en-US" sz="1600" b="0" i="0" u="none" strike="noStrike" cap="none" dirty="0">
                <a:solidFill>
                  <a:schemeClr val="dk1"/>
                </a:solidFill>
                <a:effectLst/>
                <a:latin typeface="Arial"/>
                <a:ea typeface="Arial"/>
                <a:cs typeface="Arial"/>
                <a:sym typeface="Arial"/>
              </a:rPr>
              <a:t>ntegrates with all the leading configuration management tools for efficient and agile cloud operations.</a:t>
            </a:r>
            <a:endParaRPr lang="en-US" dirty="0"/>
          </a:p>
          <a:p>
            <a:pPr marL="457200" marR="0" lvl="0" indent="-228600" algn="l" defTabSz="914400" rtl="0" eaLnBrk="1" fontAlgn="auto" latinLnBrk="0" hangingPunct="1">
              <a:lnSpc>
                <a:spcPct val="100000"/>
              </a:lnSpc>
              <a:spcBef>
                <a:spcPts val="480"/>
              </a:spcBef>
              <a:spcAft>
                <a:spcPts val="0"/>
              </a:spcAft>
              <a:buClr>
                <a:srgbClr val="000000"/>
              </a:buClr>
              <a:buSzPts val="1400"/>
              <a:buFont typeface="Arial"/>
              <a:buNone/>
              <a:tabLst/>
              <a:defRPr/>
            </a:pPr>
            <a:endParaRPr lang="en-US" baseline="0"/>
          </a:p>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Clr>
                <a:schemeClr val="dk1"/>
              </a:buClr>
              <a:buSzPts val="1200"/>
              <a:buFont typeface="Noto Sans Symbols"/>
              <a:buNone/>
            </a:pPr>
            <a:fld id="{00000000-1234-1234-1234-123412341234}" type="slidenum">
              <a:rPr lang="en-IL" sz="1200" b="0" i="0" u="none" strike="noStrike" cap="none" smtClean="0">
                <a:solidFill>
                  <a:schemeClr val="dk1"/>
                </a:solidFill>
                <a:latin typeface="Arial"/>
                <a:ea typeface="Arial"/>
                <a:cs typeface="Arial"/>
                <a:sym typeface="Arial"/>
              </a:rPr>
              <a:t>9</a:t>
            </a:fld>
            <a:endParaRPr lang="en-IL"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21053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8.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14.emf"/><Relationship Id="rId4"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D7D5F8E3-8773-6BC1-BC0E-FDF1B32E6B7A}"/>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2" cy="6857926"/>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4383" y="726637"/>
            <a:ext cx="2971806" cy="633904"/>
          </a:xfrm>
          <a:prstGeom prst="rect">
            <a:avLst/>
          </a:prstGeom>
        </p:spPr>
      </p:pic>
      <p:sp>
        <p:nvSpPr>
          <p:cNvPr id="4" name="Footer Placeholder 3" hidden="1"/>
          <p:cNvSpPr>
            <a:spLocks noGrp="1"/>
          </p:cNvSpPr>
          <p:nvPr userDrawn="1">
            <p:ph type="ftr" sz="quarter" idx="11"/>
          </p:nvPr>
        </p:nvSpPr>
        <p:spPr/>
        <p:txBody>
          <a:bodyPr/>
          <a:lstStyle/>
          <a:p>
            <a:endParaRPr lang="en-US"/>
          </a:p>
        </p:txBody>
      </p:sp>
      <p:sp>
        <p:nvSpPr>
          <p:cNvPr id="13" name="Speaker name and date"/>
          <p:cNvSpPr>
            <a:spLocks noGrp="1"/>
          </p:cNvSpPr>
          <p:nvPr userDrawn="1">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17279" y="3575364"/>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5" name="Title"/>
          <p:cNvSpPr>
            <a:spLocks noGrp="1"/>
          </p:cNvSpPr>
          <p:nvPr userDrawn="1">
            <p:ph type="body" sz="quarter" idx="14" hasCustomPrompt="1"/>
          </p:nvPr>
        </p:nvSpPr>
        <p:spPr>
          <a:xfrm>
            <a:off x="912590" y="2334080"/>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all" baseline="0" dirty="0" smtClean="0">
                <a:gradFill flip="none" rotWithShape="1">
                  <a:gsLst>
                    <a:gs pos="0">
                      <a:schemeClr val="accent6"/>
                    </a:gs>
                    <a:gs pos="100000">
                      <a:schemeClr val="accent1"/>
                    </a:gs>
                  </a:gsLst>
                  <a:lin ang="10800000" scaled="1"/>
                  <a:tileRect/>
                </a:gra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endParaRPr lang="en-US" kern="0"/>
          </a:p>
        </p:txBody>
      </p:sp>
      <p:grpSp>
        <p:nvGrpSpPr>
          <p:cNvPr id="7" name="Group 4" hidden="1"/>
          <p:cNvGrpSpPr>
            <a:grpSpLocks noChangeAspect="1"/>
          </p:cNvGrpSpPr>
          <p:nvPr userDrawn="1"/>
        </p:nvGrpSpPr>
        <p:grpSpPr bwMode="auto">
          <a:xfrm>
            <a:off x="1128713" y="1529920"/>
            <a:ext cx="2743200" cy="142875"/>
            <a:chOff x="711" y="1003"/>
            <a:chExt cx="1728" cy="90"/>
          </a:xfrm>
        </p:grpSpPr>
        <p:sp>
          <p:nvSpPr>
            <p:cNvPr id="8" name="AutoShape 3"/>
            <p:cNvSpPr>
              <a:spLocks noChangeAspect="1" noChangeArrowheads="1" noTextEdit="1"/>
            </p:cNvSpPr>
            <p:nvPr userDrawn="1"/>
          </p:nvSpPr>
          <p:spPr bwMode="auto">
            <a:xfrm>
              <a:off x="711" y="1003"/>
              <a:ext cx="1728"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userDrawn="1"/>
          </p:nvSpPr>
          <p:spPr bwMode="auto">
            <a:xfrm>
              <a:off x="711" y="1004"/>
              <a:ext cx="48" cy="88"/>
            </a:xfrm>
            <a:custGeom>
              <a:avLst/>
              <a:gdLst>
                <a:gd name="T0" fmla="*/ 31 w 48"/>
                <a:gd name="T1" fmla="*/ 53 h 88"/>
                <a:gd name="T2" fmla="*/ 31 w 48"/>
                <a:gd name="T3" fmla="*/ 88 h 88"/>
                <a:gd name="T4" fmla="*/ 17 w 48"/>
                <a:gd name="T5" fmla="*/ 88 h 88"/>
                <a:gd name="T6" fmla="*/ 17 w 48"/>
                <a:gd name="T7" fmla="*/ 53 h 88"/>
                <a:gd name="T8" fmla="*/ 0 w 48"/>
                <a:gd name="T9" fmla="*/ 0 h 88"/>
                <a:gd name="T10" fmla="*/ 15 w 48"/>
                <a:gd name="T11" fmla="*/ 0 h 88"/>
                <a:gd name="T12" fmla="*/ 24 w 48"/>
                <a:gd name="T13" fmla="*/ 35 h 88"/>
                <a:gd name="T14" fmla="*/ 33 w 48"/>
                <a:gd name="T15" fmla="*/ 0 h 88"/>
                <a:gd name="T16" fmla="*/ 48 w 48"/>
                <a:gd name="T17" fmla="*/ 0 h 88"/>
                <a:gd name="T18" fmla="*/ 31 w 48"/>
                <a:gd name="T19" fmla="*/ 5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8">
                  <a:moveTo>
                    <a:pt x="31" y="53"/>
                  </a:moveTo>
                  <a:lnTo>
                    <a:pt x="31" y="88"/>
                  </a:lnTo>
                  <a:lnTo>
                    <a:pt x="17" y="88"/>
                  </a:lnTo>
                  <a:lnTo>
                    <a:pt x="17" y="53"/>
                  </a:lnTo>
                  <a:lnTo>
                    <a:pt x="0" y="0"/>
                  </a:lnTo>
                  <a:lnTo>
                    <a:pt x="15" y="0"/>
                  </a:lnTo>
                  <a:lnTo>
                    <a:pt x="24" y="35"/>
                  </a:lnTo>
                  <a:lnTo>
                    <a:pt x="33" y="0"/>
                  </a:lnTo>
                  <a:lnTo>
                    <a:pt x="48" y="0"/>
                  </a:lnTo>
                  <a:lnTo>
                    <a:pt x="31" y="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noEditPoints="1"/>
            </p:cNvSpPr>
            <p:nvPr userDrawn="1"/>
          </p:nvSpPr>
          <p:spPr bwMode="auto">
            <a:xfrm>
              <a:off x="775" y="1003"/>
              <a:ext cx="47" cy="90"/>
            </a:xfrm>
            <a:custGeom>
              <a:avLst/>
              <a:gdLst>
                <a:gd name="T0" fmla="*/ 243 w 486"/>
                <a:gd name="T1" fmla="*/ 932 h 932"/>
                <a:gd name="T2" fmla="*/ 137 w 486"/>
                <a:gd name="T3" fmla="*/ 909 h 932"/>
                <a:gd name="T4" fmla="*/ 66 w 486"/>
                <a:gd name="T5" fmla="*/ 854 h 932"/>
                <a:gd name="T6" fmla="*/ 31 w 486"/>
                <a:gd name="T7" fmla="*/ 793 h 932"/>
                <a:gd name="T8" fmla="*/ 11 w 486"/>
                <a:gd name="T9" fmla="*/ 713 h 932"/>
                <a:gd name="T10" fmla="*/ 2 w 486"/>
                <a:gd name="T11" fmla="*/ 607 h 932"/>
                <a:gd name="T12" fmla="*/ 0 w 486"/>
                <a:gd name="T13" fmla="*/ 466 h 932"/>
                <a:gd name="T14" fmla="*/ 2 w 486"/>
                <a:gd name="T15" fmla="*/ 325 h 932"/>
                <a:gd name="T16" fmla="*/ 11 w 486"/>
                <a:gd name="T17" fmla="*/ 218 h 932"/>
                <a:gd name="T18" fmla="*/ 31 w 486"/>
                <a:gd name="T19" fmla="*/ 139 h 932"/>
                <a:gd name="T20" fmla="*/ 66 w 486"/>
                <a:gd name="T21" fmla="*/ 78 h 932"/>
                <a:gd name="T22" fmla="*/ 137 w 486"/>
                <a:gd name="T23" fmla="*/ 23 h 932"/>
                <a:gd name="T24" fmla="*/ 243 w 486"/>
                <a:gd name="T25" fmla="*/ 0 h 932"/>
                <a:gd name="T26" fmla="*/ 349 w 486"/>
                <a:gd name="T27" fmla="*/ 23 h 932"/>
                <a:gd name="T28" fmla="*/ 420 w 486"/>
                <a:gd name="T29" fmla="*/ 78 h 932"/>
                <a:gd name="T30" fmla="*/ 456 w 486"/>
                <a:gd name="T31" fmla="*/ 138 h 932"/>
                <a:gd name="T32" fmla="*/ 476 w 486"/>
                <a:gd name="T33" fmla="*/ 218 h 932"/>
                <a:gd name="T34" fmla="*/ 484 w 486"/>
                <a:gd name="T35" fmla="*/ 325 h 932"/>
                <a:gd name="T36" fmla="*/ 486 w 486"/>
                <a:gd name="T37" fmla="*/ 466 h 932"/>
                <a:gd name="T38" fmla="*/ 484 w 486"/>
                <a:gd name="T39" fmla="*/ 607 h 932"/>
                <a:gd name="T40" fmla="*/ 476 w 486"/>
                <a:gd name="T41" fmla="*/ 714 h 932"/>
                <a:gd name="T42" fmla="*/ 456 w 486"/>
                <a:gd name="T43" fmla="*/ 793 h 932"/>
                <a:gd name="T44" fmla="*/ 420 w 486"/>
                <a:gd name="T45" fmla="*/ 854 h 932"/>
                <a:gd name="T46" fmla="*/ 349 w 486"/>
                <a:gd name="T47" fmla="*/ 909 h 932"/>
                <a:gd name="T48" fmla="*/ 243 w 486"/>
                <a:gd name="T49" fmla="*/ 932 h 932"/>
                <a:gd name="T50" fmla="*/ 243 w 486"/>
                <a:gd name="T51" fmla="*/ 802 h 932"/>
                <a:gd name="T52" fmla="*/ 285 w 486"/>
                <a:gd name="T53" fmla="*/ 793 h 932"/>
                <a:gd name="T54" fmla="*/ 312 w 486"/>
                <a:gd name="T55" fmla="*/ 768 h 932"/>
                <a:gd name="T56" fmla="*/ 338 w 486"/>
                <a:gd name="T57" fmla="*/ 663 h 932"/>
                <a:gd name="T58" fmla="*/ 343 w 486"/>
                <a:gd name="T59" fmla="*/ 466 h 932"/>
                <a:gd name="T60" fmla="*/ 338 w 486"/>
                <a:gd name="T61" fmla="*/ 269 h 932"/>
                <a:gd name="T62" fmla="*/ 312 w 486"/>
                <a:gd name="T63" fmla="*/ 164 h 932"/>
                <a:gd name="T64" fmla="*/ 285 w 486"/>
                <a:gd name="T65" fmla="*/ 139 h 932"/>
                <a:gd name="T66" fmla="*/ 243 w 486"/>
                <a:gd name="T67" fmla="*/ 130 h 932"/>
                <a:gd name="T68" fmla="*/ 201 w 486"/>
                <a:gd name="T69" fmla="*/ 139 h 932"/>
                <a:gd name="T70" fmla="*/ 175 w 486"/>
                <a:gd name="T71" fmla="*/ 164 h 932"/>
                <a:gd name="T72" fmla="*/ 149 w 486"/>
                <a:gd name="T73" fmla="*/ 269 h 932"/>
                <a:gd name="T74" fmla="*/ 143 w 486"/>
                <a:gd name="T75" fmla="*/ 466 h 932"/>
                <a:gd name="T76" fmla="*/ 149 w 486"/>
                <a:gd name="T77" fmla="*/ 663 h 932"/>
                <a:gd name="T78" fmla="*/ 175 w 486"/>
                <a:gd name="T79" fmla="*/ 768 h 932"/>
                <a:gd name="T80" fmla="*/ 201 w 486"/>
                <a:gd name="T81" fmla="*/ 793 h 932"/>
                <a:gd name="T82" fmla="*/ 243 w 486"/>
                <a:gd name="T83" fmla="*/ 802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6" h="932">
                  <a:moveTo>
                    <a:pt x="243" y="932"/>
                  </a:moveTo>
                  <a:cubicBezTo>
                    <a:pt x="200" y="932"/>
                    <a:pt x="165" y="924"/>
                    <a:pt x="137" y="909"/>
                  </a:cubicBezTo>
                  <a:cubicBezTo>
                    <a:pt x="109" y="894"/>
                    <a:pt x="85" y="876"/>
                    <a:pt x="66" y="854"/>
                  </a:cubicBezTo>
                  <a:cubicBezTo>
                    <a:pt x="51" y="836"/>
                    <a:pt x="39" y="815"/>
                    <a:pt x="31" y="793"/>
                  </a:cubicBezTo>
                  <a:cubicBezTo>
                    <a:pt x="22" y="770"/>
                    <a:pt x="16" y="744"/>
                    <a:pt x="11" y="713"/>
                  </a:cubicBezTo>
                  <a:cubicBezTo>
                    <a:pt x="6" y="683"/>
                    <a:pt x="3" y="648"/>
                    <a:pt x="2" y="607"/>
                  </a:cubicBezTo>
                  <a:cubicBezTo>
                    <a:pt x="1" y="567"/>
                    <a:pt x="0" y="520"/>
                    <a:pt x="0" y="466"/>
                  </a:cubicBezTo>
                  <a:cubicBezTo>
                    <a:pt x="0" y="412"/>
                    <a:pt x="1" y="365"/>
                    <a:pt x="2" y="325"/>
                  </a:cubicBezTo>
                  <a:cubicBezTo>
                    <a:pt x="3" y="284"/>
                    <a:pt x="6" y="249"/>
                    <a:pt x="11" y="218"/>
                  </a:cubicBezTo>
                  <a:cubicBezTo>
                    <a:pt x="16" y="188"/>
                    <a:pt x="22" y="162"/>
                    <a:pt x="31" y="139"/>
                  </a:cubicBezTo>
                  <a:cubicBezTo>
                    <a:pt x="39" y="117"/>
                    <a:pt x="51" y="96"/>
                    <a:pt x="66" y="78"/>
                  </a:cubicBezTo>
                  <a:cubicBezTo>
                    <a:pt x="85" y="56"/>
                    <a:pt x="109" y="38"/>
                    <a:pt x="137" y="23"/>
                  </a:cubicBezTo>
                  <a:cubicBezTo>
                    <a:pt x="165" y="8"/>
                    <a:pt x="200" y="0"/>
                    <a:pt x="243" y="0"/>
                  </a:cubicBezTo>
                  <a:cubicBezTo>
                    <a:pt x="286" y="0"/>
                    <a:pt x="321" y="8"/>
                    <a:pt x="349" y="23"/>
                  </a:cubicBezTo>
                  <a:cubicBezTo>
                    <a:pt x="377" y="38"/>
                    <a:pt x="401" y="56"/>
                    <a:pt x="420" y="78"/>
                  </a:cubicBezTo>
                  <a:cubicBezTo>
                    <a:pt x="435" y="96"/>
                    <a:pt x="447" y="116"/>
                    <a:pt x="456" y="138"/>
                  </a:cubicBezTo>
                  <a:cubicBezTo>
                    <a:pt x="465" y="161"/>
                    <a:pt x="472" y="187"/>
                    <a:pt x="476" y="218"/>
                  </a:cubicBezTo>
                  <a:cubicBezTo>
                    <a:pt x="480" y="248"/>
                    <a:pt x="483" y="284"/>
                    <a:pt x="484" y="325"/>
                  </a:cubicBezTo>
                  <a:cubicBezTo>
                    <a:pt x="485" y="365"/>
                    <a:pt x="486" y="412"/>
                    <a:pt x="486" y="466"/>
                  </a:cubicBezTo>
                  <a:cubicBezTo>
                    <a:pt x="486" y="520"/>
                    <a:pt x="485" y="567"/>
                    <a:pt x="484" y="607"/>
                  </a:cubicBezTo>
                  <a:cubicBezTo>
                    <a:pt x="483" y="648"/>
                    <a:pt x="480" y="683"/>
                    <a:pt x="476" y="714"/>
                  </a:cubicBezTo>
                  <a:cubicBezTo>
                    <a:pt x="472" y="745"/>
                    <a:pt x="465" y="771"/>
                    <a:pt x="456" y="793"/>
                  </a:cubicBezTo>
                  <a:cubicBezTo>
                    <a:pt x="447" y="816"/>
                    <a:pt x="435" y="836"/>
                    <a:pt x="420" y="854"/>
                  </a:cubicBezTo>
                  <a:cubicBezTo>
                    <a:pt x="401" y="876"/>
                    <a:pt x="377" y="894"/>
                    <a:pt x="349" y="909"/>
                  </a:cubicBezTo>
                  <a:cubicBezTo>
                    <a:pt x="321" y="924"/>
                    <a:pt x="286" y="932"/>
                    <a:pt x="243" y="932"/>
                  </a:cubicBezTo>
                  <a:close/>
                  <a:moveTo>
                    <a:pt x="243" y="802"/>
                  </a:moveTo>
                  <a:cubicBezTo>
                    <a:pt x="260" y="802"/>
                    <a:pt x="274" y="799"/>
                    <a:pt x="285" y="793"/>
                  </a:cubicBezTo>
                  <a:cubicBezTo>
                    <a:pt x="296" y="786"/>
                    <a:pt x="305" y="778"/>
                    <a:pt x="312" y="768"/>
                  </a:cubicBezTo>
                  <a:cubicBezTo>
                    <a:pt x="326" y="746"/>
                    <a:pt x="334" y="711"/>
                    <a:pt x="338" y="663"/>
                  </a:cubicBezTo>
                  <a:cubicBezTo>
                    <a:pt x="341" y="615"/>
                    <a:pt x="343" y="550"/>
                    <a:pt x="343" y="466"/>
                  </a:cubicBezTo>
                  <a:cubicBezTo>
                    <a:pt x="343" y="382"/>
                    <a:pt x="341" y="317"/>
                    <a:pt x="338" y="269"/>
                  </a:cubicBezTo>
                  <a:cubicBezTo>
                    <a:pt x="334" y="221"/>
                    <a:pt x="326" y="186"/>
                    <a:pt x="312" y="164"/>
                  </a:cubicBezTo>
                  <a:cubicBezTo>
                    <a:pt x="305" y="154"/>
                    <a:pt x="296" y="146"/>
                    <a:pt x="285" y="139"/>
                  </a:cubicBezTo>
                  <a:cubicBezTo>
                    <a:pt x="274" y="133"/>
                    <a:pt x="260" y="130"/>
                    <a:pt x="243" y="130"/>
                  </a:cubicBezTo>
                  <a:cubicBezTo>
                    <a:pt x="226" y="130"/>
                    <a:pt x="212" y="133"/>
                    <a:pt x="201" y="139"/>
                  </a:cubicBezTo>
                  <a:cubicBezTo>
                    <a:pt x="191" y="146"/>
                    <a:pt x="182" y="154"/>
                    <a:pt x="175" y="164"/>
                  </a:cubicBezTo>
                  <a:cubicBezTo>
                    <a:pt x="162" y="186"/>
                    <a:pt x="153" y="221"/>
                    <a:pt x="149" y="269"/>
                  </a:cubicBezTo>
                  <a:cubicBezTo>
                    <a:pt x="145" y="317"/>
                    <a:pt x="143" y="382"/>
                    <a:pt x="143" y="466"/>
                  </a:cubicBezTo>
                  <a:cubicBezTo>
                    <a:pt x="143" y="550"/>
                    <a:pt x="145" y="615"/>
                    <a:pt x="149" y="663"/>
                  </a:cubicBezTo>
                  <a:cubicBezTo>
                    <a:pt x="153" y="711"/>
                    <a:pt x="162" y="746"/>
                    <a:pt x="175" y="768"/>
                  </a:cubicBezTo>
                  <a:cubicBezTo>
                    <a:pt x="182" y="778"/>
                    <a:pt x="191" y="786"/>
                    <a:pt x="201" y="793"/>
                  </a:cubicBezTo>
                  <a:cubicBezTo>
                    <a:pt x="212" y="799"/>
                    <a:pt x="226" y="802"/>
                    <a:pt x="243" y="80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userDrawn="1"/>
          </p:nvSpPr>
          <p:spPr bwMode="auto">
            <a:xfrm>
              <a:off x="846" y="1004"/>
              <a:ext cx="44" cy="89"/>
            </a:xfrm>
            <a:custGeom>
              <a:avLst/>
              <a:gdLst>
                <a:gd name="T0" fmla="*/ 464 w 464"/>
                <a:gd name="T1" fmla="*/ 685 h 921"/>
                <a:gd name="T2" fmla="*/ 401 w 464"/>
                <a:gd name="T3" fmla="*/ 853 h 921"/>
                <a:gd name="T4" fmla="*/ 232 w 464"/>
                <a:gd name="T5" fmla="*/ 921 h 921"/>
                <a:gd name="T6" fmla="*/ 62 w 464"/>
                <a:gd name="T7" fmla="*/ 853 h 921"/>
                <a:gd name="T8" fmla="*/ 0 w 464"/>
                <a:gd name="T9" fmla="*/ 685 h 921"/>
                <a:gd name="T10" fmla="*/ 0 w 464"/>
                <a:gd name="T11" fmla="*/ 0 h 921"/>
                <a:gd name="T12" fmla="*/ 143 w 464"/>
                <a:gd name="T13" fmla="*/ 0 h 921"/>
                <a:gd name="T14" fmla="*/ 143 w 464"/>
                <a:gd name="T15" fmla="*/ 680 h 921"/>
                <a:gd name="T16" fmla="*/ 166 w 464"/>
                <a:gd name="T17" fmla="*/ 765 h 921"/>
                <a:gd name="T18" fmla="*/ 232 w 464"/>
                <a:gd name="T19" fmla="*/ 791 h 921"/>
                <a:gd name="T20" fmla="*/ 298 w 464"/>
                <a:gd name="T21" fmla="*/ 765 h 921"/>
                <a:gd name="T22" fmla="*/ 321 w 464"/>
                <a:gd name="T23" fmla="*/ 680 h 921"/>
                <a:gd name="T24" fmla="*/ 321 w 464"/>
                <a:gd name="T25" fmla="*/ 0 h 921"/>
                <a:gd name="T26" fmla="*/ 464 w 464"/>
                <a:gd name="T27" fmla="*/ 0 h 921"/>
                <a:gd name="T28" fmla="*/ 464 w 464"/>
                <a:gd name="T29" fmla="*/ 685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4" h="921">
                  <a:moveTo>
                    <a:pt x="464" y="685"/>
                  </a:moveTo>
                  <a:cubicBezTo>
                    <a:pt x="464" y="755"/>
                    <a:pt x="443" y="811"/>
                    <a:pt x="401" y="853"/>
                  </a:cubicBezTo>
                  <a:cubicBezTo>
                    <a:pt x="358" y="898"/>
                    <a:pt x="301" y="921"/>
                    <a:pt x="232" y="921"/>
                  </a:cubicBezTo>
                  <a:cubicBezTo>
                    <a:pt x="162" y="921"/>
                    <a:pt x="106" y="898"/>
                    <a:pt x="62" y="853"/>
                  </a:cubicBezTo>
                  <a:cubicBezTo>
                    <a:pt x="20" y="811"/>
                    <a:pt x="0" y="755"/>
                    <a:pt x="0" y="685"/>
                  </a:cubicBezTo>
                  <a:cubicBezTo>
                    <a:pt x="0" y="0"/>
                    <a:pt x="0" y="0"/>
                    <a:pt x="0" y="0"/>
                  </a:cubicBezTo>
                  <a:cubicBezTo>
                    <a:pt x="143" y="0"/>
                    <a:pt x="143" y="0"/>
                    <a:pt x="143" y="0"/>
                  </a:cubicBezTo>
                  <a:cubicBezTo>
                    <a:pt x="143" y="680"/>
                    <a:pt x="143" y="680"/>
                    <a:pt x="143" y="680"/>
                  </a:cubicBezTo>
                  <a:cubicBezTo>
                    <a:pt x="143" y="718"/>
                    <a:pt x="150" y="747"/>
                    <a:pt x="166" y="765"/>
                  </a:cubicBezTo>
                  <a:cubicBezTo>
                    <a:pt x="181" y="782"/>
                    <a:pt x="203" y="791"/>
                    <a:pt x="232" y="791"/>
                  </a:cubicBezTo>
                  <a:cubicBezTo>
                    <a:pt x="260" y="791"/>
                    <a:pt x="282" y="782"/>
                    <a:pt x="298" y="765"/>
                  </a:cubicBezTo>
                  <a:cubicBezTo>
                    <a:pt x="313" y="747"/>
                    <a:pt x="321" y="718"/>
                    <a:pt x="321" y="680"/>
                  </a:cubicBezTo>
                  <a:cubicBezTo>
                    <a:pt x="321" y="0"/>
                    <a:pt x="321" y="0"/>
                    <a:pt x="321" y="0"/>
                  </a:cubicBezTo>
                  <a:cubicBezTo>
                    <a:pt x="464" y="0"/>
                    <a:pt x="464" y="0"/>
                    <a:pt x="464" y="0"/>
                  </a:cubicBezTo>
                  <a:lnTo>
                    <a:pt x="464" y="6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userDrawn="1"/>
          </p:nvSpPr>
          <p:spPr bwMode="auto">
            <a:xfrm>
              <a:off x="951" y="1004"/>
              <a:ext cx="45" cy="88"/>
            </a:xfrm>
            <a:custGeom>
              <a:avLst/>
              <a:gdLst>
                <a:gd name="T0" fmla="*/ 231 w 474"/>
                <a:gd name="T1" fmla="*/ 0 h 910"/>
                <a:gd name="T2" fmla="*/ 338 w 474"/>
                <a:gd name="T3" fmla="*/ 21 h 910"/>
                <a:gd name="T4" fmla="*/ 408 w 474"/>
                <a:gd name="T5" fmla="*/ 75 h 910"/>
                <a:gd name="T6" fmla="*/ 444 w 474"/>
                <a:gd name="T7" fmla="*/ 133 h 910"/>
                <a:gd name="T8" fmla="*/ 464 w 474"/>
                <a:gd name="T9" fmla="*/ 211 h 910"/>
                <a:gd name="T10" fmla="*/ 472 w 474"/>
                <a:gd name="T11" fmla="*/ 316 h 910"/>
                <a:gd name="T12" fmla="*/ 474 w 474"/>
                <a:gd name="T13" fmla="*/ 454 h 910"/>
                <a:gd name="T14" fmla="*/ 472 w 474"/>
                <a:gd name="T15" fmla="*/ 592 h 910"/>
                <a:gd name="T16" fmla="*/ 464 w 474"/>
                <a:gd name="T17" fmla="*/ 697 h 910"/>
                <a:gd name="T18" fmla="*/ 444 w 474"/>
                <a:gd name="T19" fmla="*/ 776 h 910"/>
                <a:gd name="T20" fmla="*/ 408 w 474"/>
                <a:gd name="T21" fmla="*/ 835 h 910"/>
                <a:gd name="T22" fmla="*/ 338 w 474"/>
                <a:gd name="T23" fmla="*/ 889 h 910"/>
                <a:gd name="T24" fmla="*/ 231 w 474"/>
                <a:gd name="T25" fmla="*/ 910 h 910"/>
                <a:gd name="T26" fmla="*/ 0 w 474"/>
                <a:gd name="T27" fmla="*/ 910 h 910"/>
                <a:gd name="T28" fmla="*/ 0 w 474"/>
                <a:gd name="T29" fmla="*/ 0 h 910"/>
                <a:gd name="T30" fmla="*/ 231 w 474"/>
                <a:gd name="T31" fmla="*/ 0 h 910"/>
                <a:gd name="T32" fmla="*/ 143 w 474"/>
                <a:gd name="T33" fmla="*/ 129 h 910"/>
                <a:gd name="T34" fmla="*/ 143 w 474"/>
                <a:gd name="T35" fmla="*/ 781 h 910"/>
                <a:gd name="T36" fmla="*/ 227 w 474"/>
                <a:gd name="T37" fmla="*/ 781 h 910"/>
                <a:gd name="T38" fmla="*/ 271 w 474"/>
                <a:gd name="T39" fmla="*/ 771 h 910"/>
                <a:gd name="T40" fmla="*/ 300 w 474"/>
                <a:gd name="T41" fmla="*/ 744 h 910"/>
                <a:gd name="T42" fmla="*/ 326 w 474"/>
                <a:gd name="T43" fmla="*/ 643 h 910"/>
                <a:gd name="T44" fmla="*/ 331 w 474"/>
                <a:gd name="T45" fmla="*/ 454 h 910"/>
                <a:gd name="T46" fmla="*/ 326 w 474"/>
                <a:gd name="T47" fmla="*/ 266 h 910"/>
                <a:gd name="T48" fmla="*/ 300 w 474"/>
                <a:gd name="T49" fmla="*/ 166 h 910"/>
                <a:gd name="T50" fmla="*/ 271 w 474"/>
                <a:gd name="T51" fmla="*/ 139 h 910"/>
                <a:gd name="T52" fmla="*/ 227 w 474"/>
                <a:gd name="T53" fmla="*/ 129 h 910"/>
                <a:gd name="T54" fmla="*/ 143 w 474"/>
                <a:gd name="T55" fmla="*/ 129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4" h="910">
                  <a:moveTo>
                    <a:pt x="231" y="0"/>
                  </a:moveTo>
                  <a:cubicBezTo>
                    <a:pt x="275" y="0"/>
                    <a:pt x="310" y="7"/>
                    <a:pt x="338" y="21"/>
                  </a:cubicBezTo>
                  <a:cubicBezTo>
                    <a:pt x="366" y="36"/>
                    <a:pt x="389" y="54"/>
                    <a:pt x="408" y="75"/>
                  </a:cubicBezTo>
                  <a:cubicBezTo>
                    <a:pt x="423" y="92"/>
                    <a:pt x="435" y="111"/>
                    <a:pt x="444" y="133"/>
                  </a:cubicBezTo>
                  <a:cubicBezTo>
                    <a:pt x="453" y="155"/>
                    <a:pt x="460" y="181"/>
                    <a:pt x="464" y="211"/>
                  </a:cubicBezTo>
                  <a:cubicBezTo>
                    <a:pt x="468" y="242"/>
                    <a:pt x="471" y="277"/>
                    <a:pt x="472" y="316"/>
                  </a:cubicBezTo>
                  <a:cubicBezTo>
                    <a:pt x="474" y="356"/>
                    <a:pt x="474" y="402"/>
                    <a:pt x="474" y="454"/>
                  </a:cubicBezTo>
                  <a:cubicBezTo>
                    <a:pt x="474" y="507"/>
                    <a:pt x="474" y="553"/>
                    <a:pt x="472" y="592"/>
                  </a:cubicBezTo>
                  <a:cubicBezTo>
                    <a:pt x="471" y="632"/>
                    <a:pt x="468" y="667"/>
                    <a:pt x="464" y="697"/>
                  </a:cubicBezTo>
                  <a:cubicBezTo>
                    <a:pt x="460" y="728"/>
                    <a:pt x="453" y="754"/>
                    <a:pt x="444" y="776"/>
                  </a:cubicBezTo>
                  <a:cubicBezTo>
                    <a:pt x="435" y="798"/>
                    <a:pt x="423" y="818"/>
                    <a:pt x="408" y="835"/>
                  </a:cubicBezTo>
                  <a:cubicBezTo>
                    <a:pt x="389" y="856"/>
                    <a:pt x="366" y="874"/>
                    <a:pt x="338" y="889"/>
                  </a:cubicBezTo>
                  <a:cubicBezTo>
                    <a:pt x="310" y="903"/>
                    <a:pt x="275" y="910"/>
                    <a:pt x="231" y="910"/>
                  </a:cubicBezTo>
                  <a:cubicBezTo>
                    <a:pt x="0" y="910"/>
                    <a:pt x="0" y="910"/>
                    <a:pt x="0" y="910"/>
                  </a:cubicBezTo>
                  <a:cubicBezTo>
                    <a:pt x="0" y="0"/>
                    <a:pt x="0" y="0"/>
                    <a:pt x="0" y="0"/>
                  </a:cubicBezTo>
                  <a:lnTo>
                    <a:pt x="231" y="0"/>
                  </a:lnTo>
                  <a:close/>
                  <a:moveTo>
                    <a:pt x="143" y="129"/>
                  </a:moveTo>
                  <a:cubicBezTo>
                    <a:pt x="143" y="781"/>
                    <a:pt x="143" y="781"/>
                    <a:pt x="143" y="781"/>
                  </a:cubicBezTo>
                  <a:cubicBezTo>
                    <a:pt x="227" y="781"/>
                    <a:pt x="227" y="781"/>
                    <a:pt x="227" y="781"/>
                  </a:cubicBezTo>
                  <a:cubicBezTo>
                    <a:pt x="244" y="781"/>
                    <a:pt x="259" y="778"/>
                    <a:pt x="271" y="771"/>
                  </a:cubicBezTo>
                  <a:cubicBezTo>
                    <a:pt x="284" y="764"/>
                    <a:pt x="293" y="755"/>
                    <a:pt x="300" y="744"/>
                  </a:cubicBezTo>
                  <a:cubicBezTo>
                    <a:pt x="315" y="723"/>
                    <a:pt x="323" y="689"/>
                    <a:pt x="326" y="643"/>
                  </a:cubicBezTo>
                  <a:cubicBezTo>
                    <a:pt x="329" y="597"/>
                    <a:pt x="331" y="534"/>
                    <a:pt x="331" y="454"/>
                  </a:cubicBezTo>
                  <a:cubicBezTo>
                    <a:pt x="331" y="374"/>
                    <a:pt x="329" y="311"/>
                    <a:pt x="326" y="266"/>
                  </a:cubicBezTo>
                  <a:cubicBezTo>
                    <a:pt x="323" y="220"/>
                    <a:pt x="315" y="187"/>
                    <a:pt x="300" y="166"/>
                  </a:cubicBezTo>
                  <a:cubicBezTo>
                    <a:pt x="293" y="155"/>
                    <a:pt x="284" y="146"/>
                    <a:pt x="271" y="139"/>
                  </a:cubicBezTo>
                  <a:cubicBezTo>
                    <a:pt x="259" y="132"/>
                    <a:pt x="244" y="129"/>
                    <a:pt x="227" y="129"/>
                  </a:cubicBezTo>
                  <a:lnTo>
                    <a:pt x="143"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userDrawn="1"/>
          </p:nvSpPr>
          <p:spPr bwMode="auto">
            <a:xfrm>
              <a:off x="1021" y="1004"/>
              <a:ext cx="37" cy="88"/>
            </a:xfrm>
            <a:custGeom>
              <a:avLst/>
              <a:gdLst>
                <a:gd name="T0" fmla="*/ 37 w 37"/>
                <a:gd name="T1" fmla="*/ 13 h 88"/>
                <a:gd name="T2" fmla="*/ 14 w 37"/>
                <a:gd name="T3" fmla="*/ 13 h 88"/>
                <a:gd name="T4" fmla="*/ 14 w 37"/>
                <a:gd name="T5" fmla="*/ 37 h 88"/>
                <a:gd name="T6" fmla="*/ 33 w 37"/>
                <a:gd name="T7" fmla="*/ 37 h 88"/>
                <a:gd name="T8" fmla="*/ 33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3" y="37"/>
                  </a:lnTo>
                  <a:lnTo>
                    <a:pt x="33"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userDrawn="1"/>
          </p:nvSpPr>
          <p:spPr bwMode="auto">
            <a:xfrm>
              <a:off x="1079" y="1003"/>
              <a:ext cx="45" cy="90"/>
            </a:xfrm>
            <a:custGeom>
              <a:avLst/>
              <a:gdLst>
                <a:gd name="T0" fmla="*/ 238 w 472"/>
                <a:gd name="T1" fmla="*/ 0 h 927"/>
                <a:gd name="T2" fmla="*/ 401 w 472"/>
                <a:gd name="T3" fmla="*/ 55 h 927"/>
                <a:gd name="T4" fmla="*/ 451 w 472"/>
                <a:gd name="T5" fmla="*/ 139 h 927"/>
                <a:gd name="T6" fmla="*/ 465 w 472"/>
                <a:gd name="T7" fmla="*/ 253 h 927"/>
                <a:gd name="T8" fmla="*/ 322 w 472"/>
                <a:gd name="T9" fmla="*/ 253 h 927"/>
                <a:gd name="T10" fmla="*/ 318 w 472"/>
                <a:gd name="T11" fmla="*/ 198 h 927"/>
                <a:gd name="T12" fmla="*/ 300 w 472"/>
                <a:gd name="T13" fmla="*/ 156 h 927"/>
                <a:gd name="T14" fmla="*/ 236 w 472"/>
                <a:gd name="T15" fmla="*/ 129 h 927"/>
                <a:gd name="T16" fmla="*/ 200 w 472"/>
                <a:gd name="T17" fmla="*/ 136 h 927"/>
                <a:gd name="T18" fmla="*/ 175 w 472"/>
                <a:gd name="T19" fmla="*/ 155 h 927"/>
                <a:gd name="T20" fmla="*/ 151 w 472"/>
                <a:gd name="T21" fmla="*/ 244 h 927"/>
                <a:gd name="T22" fmla="*/ 153 w 472"/>
                <a:gd name="T23" fmla="*/ 292 h 927"/>
                <a:gd name="T24" fmla="*/ 164 w 472"/>
                <a:gd name="T25" fmla="*/ 324 h 927"/>
                <a:gd name="T26" fmla="*/ 187 w 472"/>
                <a:gd name="T27" fmla="*/ 348 h 927"/>
                <a:gd name="T28" fmla="*/ 226 w 472"/>
                <a:gd name="T29" fmla="*/ 367 h 927"/>
                <a:gd name="T30" fmla="*/ 334 w 472"/>
                <a:gd name="T31" fmla="*/ 411 h 927"/>
                <a:gd name="T32" fmla="*/ 401 w 472"/>
                <a:gd name="T33" fmla="*/ 448 h 927"/>
                <a:gd name="T34" fmla="*/ 444 w 472"/>
                <a:gd name="T35" fmla="*/ 498 h 927"/>
                <a:gd name="T36" fmla="*/ 465 w 472"/>
                <a:gd name="T37" fmla="*/ 568 h 927"/>
                <a:gd name="T38" fmla="*/ 472 w 472"/>
                <a:gd name="T39" fmla="*/ 666 h 927"/>
                <a:gd name="T40" fmla="*/ 460 w 472"/>
                <a:gd name="T41" fmla="*/ 785 h 927"/>
                <a:gd name="T42" fmla="*/ 413 w 472"/>
                <a:gd name="T43" fmla="*/ 867 h 927"/>
                <a:gd name="T44" fmla="*/ 341 w 472"/>
                <a:gd name="T45" fmla="*/ 911 h 927"/>
                <a:gd name="T46" fmla="*/ 235 w 472"/>
                <a:gd name="T47" fmla="*/ 927 h 927"/>
                <a:gd name="T48" fmla="*/ 59 w 472"/>
                <a:gd name="T49" fmla="*/ 867 h 927"/>
                <a:gd name="T50" fmla="*/ 13 w 472"/>
                <a:gd name="T51" fmla="*/ 789 h 927"/>
                <a:gd name="T52" fmla="*/ 0 w 472"/>
                <a:gd name="T53" fmla="*/ 671 h 927"/>
                <a:gd name="T54" fmla="*/ 143 w 472"/>
                <a:gd name="T55" fmla="*/ 671 h 927"/>
                <a:gd name="T56" fmla="*/ 148 w 472"/>
                <a:gd name="T57" fmla="*/ 732 h 927"/>
                <a:gd name="T58" fmla="*/ 169 w 472"/>
                <a:gd name="T59" fmla="*/ 774 h 927"/>
                <a:gd name="T60" fmla="*/ 195 w 472"/>
                <a:gd name="T61" fmla="*/ 791 h 927"/>
                <a:gd name="T62" fmla="*/ 235 w 472"/>
                <a:gd name="T63" fmla="*/ 798 h 927"/>
                <a:gd name="T64" fmla="*/ 304 w 472"/>
                <a:gd name="T65" fmla="*/ 773 h 927"/>
                <a:gd name="T66" fmla="*/ 323 w 472"/>
                <a:gd name="T67" fmla="*/ 732 h 927"/>
                <a:gd name="T68" fmla="*/ 329 w 472"/>
                <a:gd name="T69" fmla="*/ 671 h 927"/>
                <a:gd name="T70" fmla="*/ 325 w 472"/>
                <a:gd name="T71" fmla="*/ 611 h 927"/>
                <a:gd name="T72" fmla="*/ 313 w 472"/>
                <a:gd name="T73" fmla="*/ 571 h 927"/>
                <a:gd name="T74" fmla="*/ 286 w 472"/>
                <a:gd name="T75" fmla="*/ 544 h 927"/>
                <a:gd name="T76" fmla="*/ 243 w 472"/>
                <a:gd name="T77" fmla="*/ 522 h 927"/>
                <a:gd name="T78" fmla="*/ 134 w 472"/>
                <a:gd name="T79" fmla="*/ 477 h 927"/>
                <a:gd name="T80" fmla="*/ 75 w 472"/>
                <a:gd name="T81" fmla="*/ 445 h 927"/>
                <a:gd name="T82" fmla="*/ 36 w 472"/>
                <a:gd name="T83" fmla="*/ 401 h 927"/>
                <a:gd name="T84" fmla="*/ 14 w 472"/>
                <a:gd name="T85" fmla="*/ 338 h 927"/>
                <a:gd name="T86" fmla="*/ 7 w 472"/>
                <a:gd name="T87" fmla="*/ 248 h 927"/>
                <a:gd name="T88" fmla="*/ 26 w 472"/>
                <a:gd name="T89" fmla="*/ 137 h 927"/>
                <a:gd name="T90" fmla="*/ 82 w 472"/>
                <a:gd name="T91" fmla="*/ 55 h 927"/>
                <a:gd name="T92" fmla="*/ 150 w 472"/>
                <a:gd name="T93" fmla="*/ 15 h 927"/>
                <a:gd name="T94" fmla="*/ 238 w 472"/>
                <a:gd name="T9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2" h="927">
                  <a:moveTo>
                    <a:pt x="238" y="0"/>
                  </a:moveTo>
                  <a:cubicBezTo>
                    <a:pt x="308" y="0"/>
                    <a:pt x="363" y="18"/>
                    <a:pt x="401" y="55"/>
                  </a:cubicBezTo>
                  <a:cubicBezTo>
                    <a:pt x="425" y="78"/>
                    <a:pt x="442" y="106"/>
                    <a:pt x="451" y="139"/>
                  </a:cubicBezTo>
                  <a:cubicBezTo>
                    <a:pt x="461" y="172"/>
                    <a:pt x="465" y="210"/>
                    <a:pt x="465" y="253"/>
                  </a:cubicBezTo>
                  <a:cubicBezTo>
                    <a:pt x="322" y="253"/>
                    <a:pt x="322" y="253"/>
                    <a:pt x="322" y="253"/>
                  </a:cubicBezTo>
                  <a:cubicBezTo>
                    <a:pt x="322" y="233"/>
                    <a:pt x="321" y="214"/>
                    <a:pt x="318" y="198"/>
                  </a:cubicBezTo>
                  <a:cubicBezTo>
                    <a:pt x="316" y="182"/>
                    <a:pt x="310" y="168"/>
                    <a:pt x="300" y="156"/>
                  </a:cubicBezTo>
                  <a:cubicBezTo>
                    <a:pt x="287" y="138"/>
                    <a:pt x="265" y="129"/>
                    <a:pt x="236" y="129"/>
                  </a:cubicBezTo>
                  <a:cubicBezTo>
                    <a:pt x="222" y="129"/>
                    <a:pt x="210" y="131"/>
                    <a:pt x="200" y="136"/>
                  </a:cubicBezTo>
                  <a:cubicBezTo>
                    <a:pt x="190" y="141"/>
                    <a:pt x="182" y="147"/>
                    <a:pt x="175" y="155"/>
                  </a:cubicBezTo>
                  <a:cubicBezTo>
                    <a:pt x="159" y="173"/>
                    <a:pt x="151" y="203"/>
                    <a:pt x="151" y="244"/>
                  </a:cubicBezTo>
                  <a:cubicBezTo>
                    <a:pt x="151" y="263"/>
                    <a:pt x="152" y="279"/>
                    <a:pt x="153" y="292"/>
                  </a:cubicBezTo>
                  <a:cubicBezTo>
                    <a:pt x="155" y="304"/>
                    <a:pt x="159" y="315"/>
                    <a:pt x="164" y="324"/>
                  </a:cubicBezTo>
                  <a:cubicBezTo>
                    <a:pt x="170" y="333"/>
                    <a:pt x="177" y="341"/>
                    <a:pt x="187" y="348"/>
                  </a:cubicBezTo>
                  <a:cubicBezTo>
                    <a:pt x="197" y="355"/>
                    <a:pt x="210" y="361"/>
                    <a:pt x="226" y="367"/>
                  </a:cubicBezTo>
                  <a:cubicBezTo>
                    <a:pt x="334" y="411"/>
                    <a:pt x="334" y="411"/>
                    <a:pt x="334" y="411"/>
                  </a:cubicBezTo>
                  <a:cubicBezTo>
                    <a:pt x="361" y="422"/>
                    <a:pt x="384" y="434"/>
                    <a:pt x="401" y="448"/>
                  </a:cubicBezTo>
                  <a:cubicBezTo>
                    <a:pt x="419" y="461"/>
                    <a:pt x="433" y="478"/>
                    <a:pt x="444" y="498"/>
                  </a:cubicBezTo>
                  <a:cubicBezTo>
                    <a:pt x="454" y="517"/>
                    <a:pt x="461" y="541"/>
                    <a:pt x="465" y="568"/>
                  </a:cubicBezTo>
                  <a:cubicBezTo>
                    <a:pt x="470" y="595"/>
                    <a:pt x="472" y="628"/>
                    <a:pt x="472" y="666"/>
                  </a:cubicBezTo>
                  <a:cubicBezTo>
                    <a:pt x="472" y="713"/>
                    <a:pt x="468" y="753"/>
                    <a:pt x="460" y="785"/>
                  </a:cubicBezTo>
                  <a:cubicBezTo>
                    <a:pt x="452" y="818"/>
                    <a:pt x="436" y="845"/>
                    <a:pt x="413" y="867"/>
                  </a:cubicBezTo>
                  <a:cubicBezTo>
                    <a:pt x="394" y="885"/>
                    <a:pt x="370" y="900"/>
                    <a:pt x="341" y="911"/>
                  </a:cubicBezTo>
                  <a:cubicBezTo>
                    <a:pt x="311" y="922"/>
                    <a:pt x="276" y="927"/>
                    <a:pt x="235" y="927"/>
                  </a:cubicBezTo>
                  <a:cubicBezTo>
                    <a:pt x="158" y="927"/>
                    <a:pt x="99" y="907"/>
                    <a:pt x="59" y="867"/>
                  </a:cubicBezTo>
                  <a:cubicBezTo>
                    <a:pt x="36" y="845"/>
                    <a:pt x="21" y="819"/>
                    <a:pt x="13" y="789"/>
                  </a:cubicBezTo>
                  <a:cubicBezTo>
                    <a:pt x="4" y="759"/>
                    <a:pt x="0" y="720"/>
                    <a:pt x="0" y="671"/>
                  </a:cubicBezTo>
                  <a:cubicBezTo>
                    <a:pt x="143" y="671"/>
                    <a:pt x="143" y="671"/>
                    <a:pt x="143" y="671"/>
                  </a:cubicBezTo>
                  <a:cubicBezTo>
                    <a:pt x="143" y="696"/>
                    <a:pt x="145" y="716"/>
                    <a:pt x="148" y="732"/>
                  </a:cubicBezTo>
                  <a:cubicBezTo>
                    <a:pt x="152" y="748"/>
                    <a:pt x="158" y="762"/>
                    <a:pt x="169" y="774"/>
                  </a:cubicBezTo>
                  <a:cubicBezTo>
                    <a:pt x="175" y="781"/>
                    <a:pt x="184" y="786"/>
                    <a:pt x="195" y="791"/>
                  </a:cubicBezTo>
                  <a:cubicBezTo>
                    <a:pt x="206" y="796"/>
                    <a:pt x="219" y="798"/>
                    <a:pt x="235" y="798"/>
                  </a:cubicBezTo>
                  <a:cubicBezTo>
                    <a:pt x="267" y="798"/>
                    <a:pt x="290" y="790"/>
                    <a:pt x="304" y="773"/>
                  </a:cubicBezTo>
                  <a:cubicBezTo>
                    <a:pt x="314" y="761"/>
                    <a:pt x="320" y="748"/>
                    <a:pt x="323" y="732"/>
                  </a:cubicBezTo>
                  <a:cubicBezTo>
                    <a:pt x="327" y="716"/>
                    <a:pt x="329" y="696"/>
                    <a:pt x="329" y="671"/>
                  </a:cubicBezTo>
                  <a:cubicBezTo>
                    <a:pt x="329" y="648"/>
                    <a:pt x="327" y="628"/>
                    <a:pt x="325" y="611"/>
                  </a:cubicBezTo>
                  <a:cubicBezTo>
                    <a:pt x="323" y="595"/>
                    <a:pt x="319" y="582"/>
                    <a:pt x="313" y="571"/>
                  </a:cubicBezTo>
                  <a:cubicBezTo>
                    <a:pt x="306" y="560"/>
                    <a:pt x="297" y="551"/>
                    <a:pt x="286" y="544"/>
                  </a:cubicBezTo>
                  <a:cubicBezTo>
                    <a:pt x="275" y="536"/>
                    <a:pt x="261" y="529"/>
                    <a:pt x="243" y="522"/>
                  </a:cubicBezTo>
                  <a:cubicBezTo>
                    <a:pt x="134" y="477"/>
                    <a:pt x="134" y="477"/>
                    <a:pt x="134" y="477"/>
                  </a:cubicBezTo>
                  <a:cubicBezTo>
                    <a:pt x="111" y="468"/>
                    <a:pt x="91" y="457"/>
                    <a:pt x="75" y="445"/>
                  </a:cubicBezTo>
                  <a:cubicBezTo>
                    <a:pt x="59" y="433"/>
                    <a:pt x="46" y="418"/>
                    <a:pt x="36" y="401"/>
                  </a:cubicBezTo>
                  <a:cubicBezTo>
                    <a:pt x="26" y="383"/>
                    <a:pt x="19" y="362"/>
                    <a:pt x="14" y="338"/>
                  </a:cubicBezTo>
                  <a:cubicBezTo>
                    <a:pt x="10" y="313"/>
                    <a:pt x="7" y="283"/>
                    <a:pt x="7" y="248"/>
                  </a:cubicBezTo>
                  <a:cubicBezTo>
                    <a:pt x="7" y="207"/>
                    <a:pt x="14" y="170"/>
                    <a:pt x="26" y="137"/>
                  </a:cubicBezTo>
                  <a:cubicBezTo>
                    <a:pt x="38" y="105"/>
                    <a:pt x="57" y="77"/>
                    <a:pt x="82" y="55"/>
                  </a:cubicBezTo>
                  <a:cubicBezTo>
                    <a:pt x="101" y="38"/>
                    <a:pt x="124" y="24"/>
                    <a:pt x="150" y="15"/>
                  </a:cubicBezTo>
                  <a:cubicBezTo>
                    <a:pt x="176" y="5"/>
                    <a:pt x="205" y="0"/>
                    <a:pt x="23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1148" y="1004"/>
              <a:ext cx="37" cy="88"/>
            </a:xfrm>
            <a:custGeom>
              <a:avLst/>
              <a:gdLst>
                <a:gd name="T0" fmla="*/ 37 w 37"/>
                <a:gd name="T1" fmla="*/ 13 h 88"/>
                <a:gd name="T2" fmla="*/ 14 w 37"/>
                <a:gd name="T3" fmla="*/ 13 h 88"/>
                <a:gd name="T4" fmla="*/ 14 w 37"/>
                <a:gd name="T5" fmla="*/ 37 h 88"/>
                <a:gd name="T6" fmla="*/ 34 w 37"/>
                <a:gd name="T7" fmla="*/ 37 h 88"/>
                <a:gd name="T8" fmla="*/ 34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4" y="37"/>
                  </a:lnTo>
                  <a:lnTo>
                    <a:pt x="34"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userDrawn="1"/>
          </p:nvSpPr>
          <p:spPr bwMode="auto">
            <a:xfrm>
              <a:off x="1209" y="1004"/>
              <a:ext cx="47" cy="88"/>
            </a:xfrm>
            <a:custGeom>
              <a:avLst/>
              <a:gdLst>
                <a:gd name="T0" fmla="*/ 230 w 492"/>
                <a:gd name="T1" fmla="*/ 0 h 910"/>
                <a:gd name="T2" fmla="*/ 409 w 492"/>
                <a:gd name="T3" fmla="*/ 63 h 910"/>
                <a:gd name="T4" fmla="*/ 463 w 492"/>
                <a:gd name="T5" fmla="*/ 268 h 910"/>
                <a:gd name="T6" fmla="*/ 441 w 492"/>
                <a:gd name="T7" fmla="*/ 413 h 910"/>
                <a:gd name="T8" fmla="*/ 357 w 492"/>
                <a:gd name="T9" fmla="*/ 506 h 910"/>
                <a:gd name="T10" fmla="*/ 492 w 492"/>
                <a:gd name="T11" fmla="*/ 910 h 910"/>
                <a:gd name="T12" fmla="*/ 342 w 492"/>
                <a:gd name="T13" fmla="*/ 910 h 910"/>
                <a:gd name="T14" fmla="*/ 223 w 492"/>
                <a:gd name="T15" fmla="*/ 537 h 910"/>
                <a:gd name="T16" fmla="*/ 143 w 492"/>
                <a:gd name="T17" fmla="*/ 537 h 910"/>
                <a:gd name="T18" fmla="*/ 143 w 492"/>
                <a:gd name="T19" fmla="*/ 910 h 910"/>
                <a:gd name="T20" fmla="*/ 0 w 492"/>
                <a:gd name="T21" fmla="*/ 910 h 910"/>
                <a:gd name="T22" fmla="*/ 0 w 492"/>
                <a:gd name="T23" fmla="*/ 0 h 910"/>
                <a:gd name="T24" fmla="*/ 230 w 492"/>
                <a:gd name="T25" fmla="*/ 0 h 910"/>
                <a:gd name="T26" fmla="*/ 143 w 492"/>
                <a:gd name="T27" fmla="*/ 129 h 910"/>
                <a:gd name="T28" fmla="*/ 143 w 492"/>
                <a:gd name="T29" fmla="*/ 408 h 910"/>
                <a:gd name="T30" fmla="*/ 231 w 492"/>
                <a:gd name="T31" fmla="*/ 408 h 910"/>
                <a:gd name="T32" fmla="*/ 277 w 492"/>
                <a:gd name="T33" fmla="*/ 397 h 910"/>
                <a:gd name="T34" fmla="*/ 304 w 492"/>
                <a:gd name="T35" fmla="*/ 367 h 910"/>
                <a:gd name="T36" fmla="*/ 316 w 492"/>
                <a:gd name="T37" fmla="*/ 322 h 910"/>
                <a:gd name="T38" fmla="*/ 319 w 492"/>
                <a:gd name="T39" fmla="*/ 268 h 910"/>
                <a:gd name="T40" fmla="*/ 316 w 492"/>
                <a:gd name="T41" fmla="*/ 214 h 910"/>
                <a:gd name="T42" fmla="*/ 304 w 492"/>
                <a:gd name="T43" fmla="*/ 170 h 910"/>
                <a:gd name="T44" fmla="*/ 277 w 492"/>
                <a:gd name="T45" fmla="*/ 140 h 910"/>
                <a:gd name="T46" fmla="*/ 231 w 492"/>
                <a:gd name="T47" fmla="*/ 129 h 910"/>
                <a:gd name="T48" fmla="*/ 143 w 492"/>
                <a:gd name="T49" fmla="*/ 129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2" h="910">
                  <a:moveTo>
                    <a:pt x="230" y="0"/>
                  </a:moveTo>
                  <a:cubicBezTo>
                    <a:pt x="313" y="0"/>
                    <a:pt x="373" y="21"/>
                    <a:pt x="409" y="63"/>
                  </a:cubicBezTo>
                  <a:cubicBezTo>
                    <a:pt x="445" y="105"/>
                    <a:pt x="463" y="174"/>
                    <a:pt x="463" y="268"/>
                  </a:cubicBezTo>
                  <a:cubicBezTo>
                    <a:pt x="463" y="324"/>
                    <a:pt x="455" y="373"/>
                    <a:pt x="441" y="413"/>
                  </a:cubicBezTo>
                  <a:cubicBezTo>
                    <a:pt x="426" y="453"/>
                    <a:pt x="398" y="484"/>
                    <a:pt x="357" y="506"/>
                  </a:cubicBezTo>
                  <a:cubicBezTo>
                    <a:pt x="492" y="910"/>
                    <a:pt x="492" y="910"/>
                    <a:pt x="492" y="910"/>
                  </a:cubicBezTo>
                  <a:cubicBezTo>
                    <a:pt x="342" y="910"/>
                    <a:pt x="342" y="910"/>
                    <a:pt x="342" y="910"/>
                  </a:cubicBezTo>
                  <a:cubicBezTo>
                    <a:pt x="223" y="537"/>
                    <a:pt x="223" y="537"/>
                    <a:pt x="223" y="537"/>
                  </a:cubicBezTo>
                  <a:cubicBezTo>
                    <a:pt x="143" y="537"/>
                    <a:pt x="143" y="537"/>
                    <a:pt x="143" y="537"/>
                  </a:cubicBezTo>
                  <a:cubicBezTo>
                    <a:pt x="143" y="910"/>
                    <a:pt x="143" y="910"/>
                    <a:pt x="143" y="910"/>
                  </a:cubicBezTo>
                  <a:cubicBezTo>
                    <a:pt x="0" y="910"/>
                    <a:pt x="0" y="910"/>
                    <a:pt x="0" y="910"/>
                  </a:cubicBezTo>
                  <a:cubicBezTo>
                    <a:pt x="0" y="0"/>
                    <a:pt x="0" y="0"/>
                    <a:pt x="0" y="0"/>
                  </a:cubicBezTo>
                  <a:lnTo>
                    <a:pt x="230" y="0"/>
                  </a:lnTo>
                  <a:close/>
                  <a:moveTo>
                    <a:pt x="143" y="129"/>
                  </a:moveTo>
                  <a:cubicBezTo>
                    <a:pt x="143" y="408"/>
                    <a:pt x="143" y="408"/>
                    <a:pt x="143" y="408"/>
                  </a:cubicBezTo>
                  <a:cubicBezTo>
                    <a:pt x="231" y="408"/>
                    <a:pt x="231" y="408"/>
                    <a:pt x="231" y="408"/>
                  </a:cubicBezTo>
                  <a:cubicBezTo>
                    <a:pt x="250" y="408"/>
                    <a:pt x="265" y="404"/>
                    <a:pt x="277" y="397"/>
                  </a:cubicBezTo>
                  <a:cubicBezTo>
                    <a:pt x="289" y="390"/>
                    <a:pt x="298" y="379"/>
                    <a:pt x="304" y="367"/>
                  </a:cubicBezTo>
                  <a:cubicBezTo>
                    <a:pt x="310" y="354"/>
                    <a:pt x="314" y="339"/>
                    <a:pt x="316" y="322"/>
                  </a:cubicBezTo>
                  <a:cubicBezTo>
                    <a:pt x="318" y="305"/>
                    <a:pt x="319" y="287"/>
                    <a:pt x="319" y="268"/>
                  </a:cubicBezTo>
                  <a:cubicBezTo>
                    <a:pt x="319" y="249"/>
                    <a:pt x="318" y="232"/>
                    <a:pt x="316" y="214"/>
                  </a:cubicBezTo>
                  <a:cubicBezTo>
                    <a:pt x="314" y="197"/>
                    <a:pt x="310" y="182"/>
                    <a:pt x="304" y="170"/>
                  </a:cubicBezTo>
                  <a:cubicBezTo>
                    <a:pt x="298" y="157"/>
                    <a:pt x="289" y="147"/>
                    <a:pt x="277" y="140"/>
                  </a:cubicBezTo>
                  <a:cubicBezTo>
                    <a:pt x="265" y="132"/>
                    <a:pt x="250" y="129"/>
                    <a:pt x="231" y="129"/>
                  </a:cubicBezTo>
                  <a:lnTo>
                    <a:pt x="143"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273" y="1004"/>
              <a:ext cx="51" cy="88"/>
            </a:xfrm>
            <a:custGeom>
              <a:avLst/>
              <a:gdLst>
                <a:gd name="T0" fmla="*/ 15 w 51"/>
                <a:gd name="T1" fmla="*/ 0 h 88"/>
                <a:gd name="T2" fmla="*/ 25 w 51"/>
                <a:gd name="T3" fmla="*/ 67 h 88"/>
                <a:gd name="T4" fmla="*/ 36 w 51"/>
                <a:gd name="T5" fmla="*/ 0 h 88"/>
                <a:gd name="T6" fmla="*/ 51 w 51"/>
                <a:gd name="T7" fmla="*/ 0 h 88"/>
                <a:gd name="T8" fmla="*/ 33 w 51"/>
                <a:gd name="T9" fmla="*/ 88 h 88"/>
                <a:gd name="T10" fmla="*/ 18 w 51"/>
                <a:gd name="T11" fmla="*/ 88 h 88"/>
                <a:gd name="T12" fmla="*/ 0 w 51"/>
                <a:gd name="T13" fmla="*/ 0 h 88"/>
                <a:gd name="T14" fmla="*/ 15 w 51"/>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88">
                  <a:moveTo>
                    <a:pt x="15" y="0"/>
                  </a:moveTo>
                  <a:lnTo>
                    <a:pt x="25" y="67"/>
                  </a:lnTo>
                  <a:lnTo>
                    <a:pt x="36" y="0"/>
                  </a:lnTo>
                  <a:lnTo>
                    <a:pt x="51" y="0"/>
                  </a:lnTo>
                  <a:lnTo>
                    <a:pt x="33" y="88"/>
                  </a:lnTo>
                  <a:lnTo>
                    <a:pt x="18" y="88"/>
                  </a:lnTo>
                  <a:lnTo>
                    <a:pt x="0" y="0"/>
                  </a:lnTo>
                  <a:lnTo>
                    <a:pt x="1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1344" y="1004"/>
              <a:ext cx="37" cy="88"/>
            </a:xfrm>
            <a:custGeom>
              <a:avLst/>
              <a:gdLst>
                <a:gd name="T0" fmla="*/ 37 w 37"/>
                <a:gd name="T1" fmla="*/ 13 h 88"/>
                <a:gd name="T2" fmla="*/ 14 w 37"/>
                <a:gd name="T3" fmla="*/ 13 h 88"/>
                <a:gd name="T4" fmla="*/ 14 w 37"/>
                <a:gd name="T5" fmla="*/ 37 h 88"/>
                <a:gd name="T6" fmla="*/ 34 w 37"/>
                <a:gd name="T7" fmla="*/ 37 h 88"/>
                <a:gd name="T8" fmla="*/ 34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4" y="37"/>
                  </a:lnTo>
                  <a:lnTo>
                    <a:pt x="34"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1435" y="1004"/>
              <a:ext cx="43" cy="88"/>
            </a:xfrm>
            <a:custGeom>
              <a:avLst/>
              <a:gdLst>
                <a:gd name="T0" fmla="*/ 43 w 43"/>
                <a:gd name="T1" fmla="*/ 13 h 88"/>
                <a:gd name="T2" fmla="*/ 28 w 43"/>
                <a:gd name="T3" fmla="*/ 13 h 88"/>
                <a:gd name="T4" fmla="*/ 28 w 43"/>
                <a:gd name="T5" fmla="*/ 88 h 88"/>
                <a:gd name="T6" fmla="*/ 14 w 43"/>
                <a:gd name="T7" fmla="*/ 88 h 88"/>
                <a:gd name="T8" fmla="*/ 14 w 43"/>
                <a:gd name="T9" fmla="*/ 13 h 88"/>
                <a:gd name="T10" fmla="*/ 0 w 43"/>
                <a:gd name="T11" fmla="*/ 13 h 88"/>
                <a:gd name="T12" fmla="*/ 0 w 43"/>
                <a:gd name="T13" fmla="*/ 0 h 88"/>
                <a:gd name="T14" fmla="*/ 43 w 43"/>
                <a:gd name="T15" fmla="*/ 0 h 88"/>
                <a:gd name="T16" fmla="*/ 43 w 43"/>
                <a:gd name="T17"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88">
                  <a:moveTo>
                    <a:pt x="43" y="13"/>
                  </a:moveTo>
                  <a:lnTo>
                    <a:pt x="28" y="13"/>
                  </a:lnTo>
                  <a:lnTo>
                    <a:pt x="28" y="88"/>
                  </a:lnTo>
                  <a:lnTo>
                    <a:pt x="14" y="88"/>
                  </a:lnTo>
                  <a:lnTo>
                    <a:pt x="14" y="13"/>
                  </a:lnTo>
                  <a:lnTo>
                    <a:pt x="0" y="13"/>
                  </a:lnTo>
                  <a:lnTo>
                    <a:pt x="0" y="0"/>
                  </a:lnTo>
                  <a:lnTo>
                    <a:pt x="43" y="0"/>
                  </a:lnTo>
                  <a:lnTo>
                    <a:pt x="43"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1500" y="1004"/>
              <a:ext cx="45" cy="88"/>
            </a:xfrm>
            <a:custGeom>
              <a:avLst/>
              <a:gdLst>
                <a:gd name="T0" fmla="*/ 45 w 45"/>
                <a:gd name="T1" fmla="*/ 88 h 88"/>
                <a:gd name="T2" fmla="*/ 31 w 45"/>
                <a:gd name="T3" fmla="*/ 88 h 88"/>
                <a:gd name="T4" fmla="*/ 31 w 45"/>
                <a:gd name="T5" fmla="*/ 50 h 88"/>
                <a:gd name="T6" fmla="*/ 14 w 45"/>
                <a:gd name="T7" fmla="*/ 50 h 88"/>
                <a:gd name="T8" fmla="*/ 14 w 45"/>
                <a:gd name="T9" fmla="*/ 88 h 88"/>
                <a:gd name="T10" fmla="*/ 0 w 45"/>
                <a:gd name="T11" fmla="*/ 88 h 88"/>
                <a:gd name="T12" fmla="*/ 0 w 45"/>
                <a:gd name="T13" fmla="*/ 0 h 88"/>
                <a:gd name="T14" fmla="*/ 14 w 45"/>
                <a:gd name="T15" fmla="*/ 0 h 88"/>
                <a:gd name="T16" fmla="*/ 14 w 45"/>
                <a:gd name="T17" fmla="*/ 37 h 88"/>
                <a:gd name="T18" fmla="*/ 31 w 45"/>
                <a:gd name="T19" fmla="*/ 37 h 88"/>
                <a:gd name="T20" fmla="*/ 31 w 45"/>
                <a:gd name="T21" fmla="*/ 0 h 88"/>
                <a:gd name="T22" fmla="*/ 45 w 45"/>
                <a:gd name="T23" fmla="*/ 0 h 88"/>
                <a:gd name="T24" fmla="*/ 45 w 45"/>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88">
                  <a:moveTo>
                    <a:pt x="45" y="88"/>
                  </a:moveTo>
                  <a:lnTo>
                    <a:pt x="31" y="88"/>
                  </a:lnTo>
                  <a:lnTo>
                    <a:pt x="31" y="50"/>
                  </a:lnTo>
                  <a:lnTo>
                    <a:pt x="14" y="50"/>
                  </a:lnTo>
                  <a:lnTo>
                    <a:pt x="14" y="88"/>
                  </a:lnTo>
                  <a:lnTo>
                    <a:pt x="0" y="88"/>
                  </a:lnTo>
                  <a:lnTo>
                    <a:pt x="0" y="0"/>
                  </a:lnTo>
                  <a:lnTo>
                    <a:pt x="14" y="0"/>
                  </a:lnTo>
                  <a:lnTo>
                    <a:pt x="14" y="37"/>
                  </a:lnTo>
                  <a:lnTo>
                    <a:pt x="31" y="37"/>
                  </a:lnTo>
                  <a:lnTo>
                    <a:pt x="31" y="0"/>
                  </a:lnTo>
                  <a:lnTo>
                    <a:pt x="45" y="0"/>
                  </a:lnTo>
                  <a:lnTo>
                    <a:pt x="45" y="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1572" y="1004"/>
              <a:ext cx="36" cy="88"/>
            </a:xfrm>
            <a:custGeom>
              <a:avLst/>
              <a:gdLst>
                <a:gd name="T0" fmla="*/ 36 w 36"/>
                <a:gd name="T1" fmla="*/ 13 h 88"/>
                <a:gd name="T2" fmla="*/ 13 w 36"/>
                <a:gd name="T3" fmla="*/ 13 h 88"/>
                <a:gd name="T4" fmla="*/ 13 w 36"/>
                <a:gd name="T5" fmla="*/ 37 h 88"/>
                <a:gd name="T6" fmla="*/ 33 w 36"/>
                <a:gd name="T7" fmla="*/ 37 h 88"/>
                <a:gd name="T8" fmla="*/ 33 w 36"/>
                <a:gd name="T9" fmla="*/ 50 h 88"/>
                <a:gd name="T10" fmla="*/ 13 w 36"/>
                <a:gd name="T11" fmla="*/ 50 h 88"/>
                <a:gd name="T12" fmla="*/ 13 w 36"/>
                <a:gd name="T13" fmla="*/ 75 h 88"/>
                <a:gd name="T14" fmla="*/ 36 w 36"/>
                <a:gd name="T15" fmla="*/ 75 h 88"/>
                <a:gd name="T16" fmla="*/ 36 w 36"/>
                <a:gd name="T17" fmla="*/ 88 h 88"/>
                <a:gd name="T18" fmla="*/ 0 w 36"/>
                <a:gd name="T19" fmla="*/ 88 h 88"/>
                <a:gd name="T20" fmla="*/ 0 w 36"/>
                <a:gd name="T21" fmla="*/ 0 h 88"/>
                <a:gd name="T22" fmla="*/ 36 w 36"/>
                <a:gd name="T23" fmla="*/ 0 h 88"/>
                <a:gd name="T24" fmla="*/ 36 w 36"/>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8">
                  <a:moveTo>
                    <a:pt x="36" y="13"/>
                  </a:moveTo>
                  <a:lnTo>
                    <a:pt x="13" y="13"/>
                  </a:lnTo>
                  <a:lnTo>
                    <a:pt x="13" y="37"/>
                  </a:lnTo>
                  <a:lnTo>
                    <a:pt x="33" y="37"/>
                  </a:lnTo>
                  <a:lnTo>
                    <a:pt x="33" y="50"/>
                  </a:lnTo>
                  <a:lnTo>
                    <a:pt x="13" y="50"/>
                  </a:lnTo>
                  <a:lnTo>
                    <a:pt x="13" y="75"/>
                  </a:lnTo>
                  <a:lnTo>
                    <a:pt x="36" y="75"/>
                  </a:lnTo>
                  <a:lnTo>
                    <a:pt x="36" y="88"/>
                  </a:lnTo>
                  <a:lnTo>
                    <a:pt x="0" y="88"/>
                  </a:lnTo>
                  <a:lnTo>
                    <a:pt x="0" y="0"/>
                  </a:lnTo>
                  <a:lnTo>
                    <a:pt x="36" y="0"/>
                  </a:lnTo>
                  <a:lnTo>
                    <a:pt x="36"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noEditPoints="1"/>
            </p:cNvSpPr>
            <p:nvPr userDrawn="1"/>
          </p:nvSpPr>
          <p:spPr bwMode="auto">
            <a:xfrm>
              <a:off x="1667" y="1004"/>
              <a:ext cx="44" cy="88"/>
            </a:xfrm>
            <a:custGeom>
              <a:avLst/>
              <a:gdLst>
                <a:gd name="T0" fmla="*/ 227 w 464"/>
                <a:gd name="T1" fmla="*/ 0 h 910"/>
                <a:gd name="T2" fmla="*/ 333 w 464"/>
                <a:gd name="T3" fmla="*/ 13 h 910"/>
                <a:gd name="T4" fmla="*/ 404 w 464"/>
                <a:gd name="T5" fmla="*/ 56 h 910"/>
                <a:gd name="T6" fmla="*/ 449 w 464"/>
                <a:gd name="T7" fmla="*/ 128 h 910"/>
                <a:gd name="T8" fmla="*/ 461 w 464"/>
                <a:gd name="T9" fmla="*/ 243 h 910"/>
                <a:gd name="T10" fmla="*/ 451 w 464"/>
                <a:gd name="T11" fmla="*/ 330 h 910"/>
                <a:gd name="T12" fmla="*/ 409 w 464"/>
                <a:gd name="T13" fmla="*/ 401 h 910"/>
                <a:gd name="T14" fmla="*/ 387 w 464"/>
                <a:gd name="T15" fmla="*/ 419 h 910"/>
                <a:gd name="T16" fmla="*/ 362 w 464"/>
                <a:gd name="T17" fmla="*/ 433 h 910"/>
                <a:gd name="T18" fmla="*/ 411 w 464"/>
                <a:gd name="T19" fmla="*/ 466 h 910"/>
                <a:gd name="T20" fmla="*/ 454 w 464"/>
                <a:gd name="T21" fmla="*/ 543 h 910"/>
                <a:gd name="T22" fmla="*/ 464 w 464"/>
                <a:gd name="T23" fmla="*/ 649 h 910"/>
                <a:gd name="T24" fmla="*/ 451 w 464"/>
                <a:gd name="T25" fmla="*/ 775 h 910"/>
                <a:gd name="T26" fmla="*/ 405 w 464"/>
                <a:gd name="T27" fmla="*/ 853 h 910"/>
                <a:gd name="T28" fmla="*/ 333 w 464"/>
                <a:gd name="T29" fmla="*/ 896 h 910"/>
                <a:gd name="T30" fmla="*/ 226 w 464"/>
                <a:gd name="T31" fmla="*/ 910 h 910"/>
                <a:gd name="T32" fmla="*/ 0 w 464"/>
                <a:gd name="T33" fmla="*/ 910 h 910"/>
                <a:gd name="T34" fmla="*/ 0 w 464"/>
                <a:gd name="T35" fmla="*/ 0 h 910"/>
                <a:gd name="T36" fmla="*/ 227 w 464"/>
                <a:gd name="T37" fmla="*/ 0 h 910"/>
                <a:gd name="T38" fmla="*/ 143 w 464"/>
                <a:gd name="T39" fmla="*/ 129 h 910"/>
                <a:gd name="T40" fmla="*/ 143 w 464"/>
                <a:gd name="T41" fmla="*/ 376 h 910"/>
                <a:gd name="T42" fmla="*/ 214 w 464"/>
                <a:gd name="T43" fmla="*/ 376 h 910"/>
                <a:gd name="T44" fmla="*/ 294 w 464"/>
                <a:gd name="T45" fmla="*/ 346 h 910"/>
                <a:gd name="T46" fmla="*/ 318 w 464"/>
                <a:gd name="T47" fmla="*/ 252 h 910"/>
                <a:gd name="T48" fmla="*/ 294 w 464"/>
                <a:gd name="T49" fmla="*/ 156 h 910"/>
                <a:gd name="T50" fmla="*/ 214 w 464"/>
                <a:gd name="T51" fmla="*/ 129 h 910"/>
                <a:gd name="T52" fmla="*/ 143 w 464"/>
                <a:gd name="T53" fmla="*/ 129 h 910"/>
                <a:gd name="T54" fmla="*/ 143 w 464"/>
                <a:gd name="T55" fmla="*/ 497 h 910"/>
                <a:gd name="T56" fmla="*/ 143 w 464"/>
                <a:gd name="T57" fmla="*/ 781 h 910"/>
                <a:gd name="T58" fmla="*/ 212 w 464"/>
                <a:gd name="T59" fmla="*/ 781 h 910"/>
                <a:gd name="T60" fmla="*/ 295 w 464"/>
                <a:gd name="T61" fmla="*/ 750 h 910"/>
                <a:gd name="T62" fmla="*/ 321 w 464"/>
                <a:gd name="T63" fmla="*/ 639 h 910"/>
                <a:gd name="T64" fmla="*/ 295 w 464"/>
                <a:gd name="T65" fmla="*/ 530 h 910"/>
                <a:gd name="T66" fmla="*/ 212 w 464"/>
                <a:gd name="T67" fmla="*/ 497 h 910"/>
                <a:gd name="T68" fmla="*/ 143 w 464"/>
                <a:gd name="T69" fmla="*/ 497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4" h="910">
                  <a:moveTo>
                    <a:pt x="227" y="0"/>
                  </a:moveTo>
                  <a:cubicBezTo>
                    <a:pt x="270" y="0"/>
                    <a:pt x="305" y="4"/>
                    <a:pt x="333" y="13"/>
                  </a:cubicBezTo>
                  <a:cubicBezTo>
                    <a:pt x="362" y="22"/>
                    <a:pt x="385" y="36"/>
                    <a:pt x="404" y="56"/>
                  </a:cubicBezTo>
                  <a:cubicBezTo>
                    <a:pt x="425" y="77"/>
                    <a:pt x="440" y="101"/>
                    <a:pt x="449" y="128"/>
                  </a:cubicBezTo>
                  <a:cubicBezTo>
                    <a:pt x="457" y="155"/>
                    <a:pt x="461" y="193"/>
                    <a:pt x="461" y="243"/>
                  </a:cubicBezTo>
                  <a:cubicBezTo>
                    <a:pt x="461" y="275"/>
                    <a:pt x="458" y="304"/>
                    <a:pt x="451" y="330"/>
                  </a:cubicBezTo>
                  <a:cubicBezTo>
                    <a:pt x="444" y="355"/>
                    <a:pt x="430" y="379"/>
                    <a:pt x="409" y="401"/>
                  </a:cubicBezTo>
                  <a:cubicBezTo>
                    <a:pt x="402" y="408"/>
                    <a:pt x="395" y="414"/>
                    <a:pt x="387" y="419"/>
                  </a:cubicBezTo>
                  <a:cubicBezTo>
                    <a:pt x="380" y="424"/>
                    <a:pt x="371" y="429"/>
                    <a:pt x="362" y="433"/>
                  </a:cubicBezTo>
                  <a:cubicBezTo>
                    <a:pt x="382" y="443"/>
                    <a:pt x="399" y="454"/>
                    <a:pt x="411" y="466"/>
                  </a:cubicBezTo>
                  <a:cubicBezTo>
                    <a:pt x="433" y="489"/>
                    <a:pt x="447" y="514"/>
                    <a:pt x="454" y="543"/>
                  </a:cubicBezTo>
                  <a:cubicBezTo>
                    <a:pt x="461" y="571"/>
                    <a:pt x="464" y="607"/>
                    <a:pt x="464" y="649"/>
                  </a:cubicBezTo>
                  <a:cubicBezTo>
                    <a:pt x="464" y="703"/>
                    <a:pt x="460" y="745"/>
                    <a:pt x="451" y="775"/>
                  </a:cubicBezTo>
                  <a:cubicBezTo>
                    <a:pt x="443" y="805"/>
                    <a:pt x="427" y="831"/>
                    <a:pt x="405" y="853"/>
                  </a:cubicBezTo>
                  <a:cubicBezTo>
                    <a:pt x="385" y="872"/>
                    <a:pt x="362" y="887"/>
                    <a:pt x="333" y="896"/>
                  </a:cubicBezTo>
                  <a:cubicBezTo>
                    <a:pt x="305" y="906"/>
                    <a:pt x="269" y="910"/>
                    <a:pt x="226" y="910"/>
                  </a:cubicBezTo>
                  <a:cubicBezTo>
                    <a:pt x="0" y="910"/>
                    <a:pt x="0" y="910"/>
                    <a:pt x="0" y="910"/>
                  </a:cubicBezTo>
                  <a:cubicBezTo>
                    <a:pt x="0" y="0"/>
                    <a:pt x="0" y="0"/>
                    <a:pt x="0" y="0"/>
                  </a:cubicBezTo>
                  <a:lnTo>
                    <a:pt x="227" y="0"/>
                  </a:lnTo>
                  <a:close/>
                  <a:moveTo>
                    <a:pt x="143" y="129"/>
                  </a:moveTo>
                  <a:cubicBezTo>
                    <a:pt x="143" y="376"/>
                    <a:pt x="143" y="376"/>
                    <a:pt x="143" y="376"/>
                  </a:cubicBezTo>
                  <a:cubicBezTo>
                    <a:pt x="214" y="376"/>
                    <a:pt x="214" y="376"/>
                    <a:pt x="214" y="376"/>
                  </a:cubicBezTo>
                  <a:cubicBezTo>
                    <a:pt x="252" y="376"/>
                    <a:pt x="279" y="366"/>
                    <a:pt x="294" y="346"/>
                  </a:cubicBezTo>
                  <a:cubicBezTo>
                    <a:pt x="310" y="327"/>
                    <a:pt x="318" y="295"/>
                    <a:pt x="318" y="252"/>
                  </a:cubicBezTo>
                  <a:cubicBezTo>
                    <a:pt x="318" y="206"/>
                    <a:pt x="310" y="175"/>
                    <a:pt x="294" y="156"/>
                  </a:cubicBezTo>
                  <a:cubicBezTo>
                    <a:pt x="279" y="138"/>
                    <a:pt x="252" y="129"/>
                    <a:pt x="214" y="129"/>
                  </a:cubicBezTo>
                  <a:lnTo>
                    <a:pt x="143" y="129"/>
                  </a:lnTo>
                  <a:close/>
                  <a:moveTo>
                    <a:pt x="143" y="497"/>
                  </a:moveTo>
                  <a:cubicBezTo>
                    <a:pt x="143" y="781"/>
                    <a:pt x="143" y="781"/>
                    <a:pt x="143" y="781"/>
                  </a:cubicBezTo>
                  <a:cubicBezTo>
                    <a:pt x="212" y="781"/>
                    <a:pt x="212" y="781"/>
                    <a:pt x="212" y="781"/>
                  </a:cubicBezTo>
                  <a:cubicBezTo>
                    <a:pt x="250" y="781"/>
                    <a:pt x="278" y="771"/>
                    <a:pt x="295" y="750"/>
                  </a:cubicBezTo>
                  <a:cubicBezTo>
                    <a:pt x="312" y="729"/>
                    <a:pt x="321" y="692"/>
                    <a:pt x="321" y="639"/>
                  </a:cubicBezTo>
                  <a:cubicBezTo>
                    <a:pt x="321" y="588"/>
                    <a:pt x="312" y="552"/>
                    <a:pt x="295" y="530"/>
                  </a:cubicBezTo>
                  <a:cubicBezTo>
                    <a:pt x="278" y="508"/>
                    <a:pt x="250" y="497"/>
                    <a:pt x="212" y="497"/>
                  </a:cubicBezTo>
                  <a:lnTo>
                    <a:pt x="143" y="4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p:cNvSpPr>
              <a:spLocks/>
            </p:cNvSpPr>
            <p:nvPr userDrawn="1"/>
          </p:nvSpPr>
          <p:spPr bwMode="auto">
            <a:xfrm>
              <a:off x="1737" y="1004"/>
              <a:ext cx="37" cy="88"/>
            </a:xfrm>
            <a:custGeom>
              <a:avLst/>
              <a:gdLst>
                <a:gd name="T0" fmla="*/ 37 w 37"/>
                <a:gd name="T1" fmla="*/ 13 h 88"/>
                <a:gd name="T2" fmla="*/ 14 w 37"/>
                <a:gd name="T3" fmla="*/ 13 h 88"/>
                <a:gd name="T4" fmla="*/ 14 w 37"/>
                <a:gd name="T5" fmla="*/ 37 h 88"/>
                <a:gd name="T6" fmla="*/ 34 w 37"/>
                <a:gd name="T7" fmla="*/ 37 h 88"/>
                <a:gd name="T8" fmla="*/ 34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4" y="37"/>
                  </a:lnTo>
                  <a:lnTo>
                    <a:pt x="34"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p:cNvSpPr>
              <a:spLocks/>
            </p:cNvSpPr>
            <p:nvPr userDrawn="1"/>
          </p:nvSpPr>
          <p:spPr bwMode="auto">
            <a:xfrm>
              <a:off x="1795" y="1003"/>
              <a:ext cx="45" cy="90"/>
            </a:xfrm>
            <a:custGeom>
              <a:avLst/>
              <a:gdLst>
                <a:gd name="T0" fmla="*/ 238 w 472"/>
                <a:gd name="T1" fmla="*/ 0 h 927"/>
                <a:gd name="T2" fmla="*/ 401 w 472"/>
                <a:gd name="T3" fmla="*/ 55 h 927"/>
                <a:gd name="T4" fmla="*/ 451 w 472"/>
                <a:gd name="T5" fmla="*/ 139 h 927"/>
                <a:gd name="T6" fmla="*/ 465 w 472"/>
                <a:gd name="T7" fmla="*/ 253 h 927"/>
                <a:gd name="T8" fmla="*/ 322 w 472"/>
                <a:gd name="T9" fmla="*/ 253 h 927"/>
                <a:gd name="T10" fmla="*/ 318 w 472"/>
                <a:gd name="T11" fmla="*/ 198 h 927"/>
                <a:gd name="T12" fmla="*/ 300 w 472"/>
                <a:gd name="T13" fmla="*/ 156 h 927"/>
                <a:gd name="T14" fmla="*/ 236 w 472"/>
                <a:gd name="T15" fmla="*/ 129 h 927"/>
                <a:gd name="T16" fmla="*/ 200 w 472"/>
                <a:gd name="T17" fmla="*/ 136 h 927"/>
                <a:gd name="T18" fmla="*/ 175 w 472"/>
                <a:gd name="T19" fmla="*/ 155 h 927"/>
                <a:gd name="T20" fmla="*/ 151 w 472"/>
                <a:gd name="T21" fmla="*/ 244 h 927"/>
                <a:gd name="T22" fmla="*/ 153 w 472"/>
                <a:gd name="T23" fmla="*/ 292 h 927"/>
                <a:gd name="T24" fmla="*/ 164 w 472"/>
                <a:gd name="T25" fmla="*/ 324 h 927"/>
                <a:gd name="T26" fmla="*/ 187 w 472"/>
                <a:gd name="T27" fmla="*/ 348 h 927"/>
                <a:gd name="T28" fmla="*/ 226 w 472"/>
                <a:gd name="T29" fmla="*/ 367 h 927"/>
                <a:gd name="T30" fmla="*/ 334 w 472"/>
                <a:gd name="T31" fmla="*/ 411 h 927"/>
                <a:gd name="T32" fmla="*/ 401 w 472"/>
                <a:gd name="T33" fmla="*/ 448 h 927"/>
                <a:gd name="T34" fmla="*/ 444 w 472"/>
                <a:gd name="T35" fmla="*/ 498 h 927"/>
                <a:gd name="T36" fmla="*/ 465 w 472"/>
                <a:gd name="T37" fmla="*/ 568 h 927"/>
                <a:gd name="T38" fmla="*/ 472 w 472"/>
                <a:gd name="T39" fmla="*/ 666 h 927"/>
                <a:gd name="T40" fmla="*/ 460 w 472"/>
                <a:gd name="T41" fmla="*/ 785 h 927"/>
                <a:gd name="T42" fmla="*/ 413 w 472"/>
                <a:gd name="T43" fmla="*/ 867 h 927"/>
                <a:gd name="T44" fmla="*/ 341 w 472"/>
                <a:gd name="T45" fmla="*/ 911 h 927"/>
                <a:gd name="T46" fmla="*/ 235 w 472"/>
                <a:gd name="T47" fmla="*/ 927 h 927"/>
                <a:gd name="T48" fmla="*/ 59 w 472"/>
                <a:gd name="T49" fmla="*/ 867 h 927"/>
                <a:gd name="T50" fmla="*/ 13 w 472"/>
                <a:gd name="T51" fmla="*/ 789 h 927"/>
                <a:gd name="T52" fmla="*/ 0 w 472"/>
                <a:gd name="T53" fmla="*/ 671 h 927"/>
                <a:gd name="T54" fmla="*/ 143 w 472"/>
                <a:gd name="T55" fmla="*/ 671 h 927"/>
                <a:gd name="T56" fmla="*/ 148 w 472"/>
                <a:gd name="T57" fmla="*/ 732 h 927"/>
                <a:gd name="T58" fmla="*/ 169 w 472"/>
                <a:gd name="T59" fmla="*/ 774 h 927"/>
                <a:gd name="T60" fmla="*/ 195 w 472"/>
                <a:gd name="T61" fmla="*/ 791 h 927"/>
                <a:gd name="T62" fmla="*/ 235 w 472"/>
                <a:gd name="T63" fmla="*/ 798 h 927"/>
                <a:gd name="T64" fmla="*/ 304 w 472"/>
                <a:gd name="T65" fmla="*/ 773 h 927"/>
                <a:gd name="T66" fmla="*/ 323 w 472"/>
                <a:gd name="T67" fmla="*/ 732 h 927"/>
                <a:gd name="T68" fmla="*/ 329 w 472"/>
                <a:gd name="T69" fmla="*/ 671 h 927"/>
                <a:gd name="T70" fmla="*/ 325 w 472"/>
                <a:gd name="T71" fmla="*/ 611 h 927"/>
                <a:gd name="T72" fmla="*/ 313 w 472"/>
                <a:gd name="T73" fmla="*/ 571 h 927"/>
                <a:gd name="T74" fmla="*/ 286 w 472"/>
                <a:gd name="T75" fmla="*/ 544 h 927"/>
                <a:gd name="T76" fmla="*/ 243 w 472"/>
                <a:gd name="T77" fmla="*/ 522 h 927"/>
                <a:gd name="T78" fmla="*/ 134 w 472"/>
                <a:gd name="T79" fmla="*/ 477 h 927"/>
                <a:gd name="T80" fmla="*/ 75 w 472"/>
                <a:gd name="T81" fmla="*/ 445 h 927"/>
                <a:gd name="T82" fmla="*/ 36 w 472"/>
                <a:gd name="T83" fmla="*/ 401 h 927"/>
                <a:gd name="T84" fmla="*/ 15 w 472"/>
                <a:gd name="T85" fmla="*/ 338 h 927"/>
                <a:gd name="T86" fmla="*/ 7 w 472"/>
                <a:gd name="T87" fmla="*/ 248 h 927"/>
                <a:gd name="T88" fmla="*/ 26 w 472"/>
                <a:gd name="T89" fmla="*/ 137 h 927"/>
                <a:gd name="T90" fmla="*/ 82 w 472"/>
                <a:gd name="T91" fmla="*/ 55 h 927"/>
                <a:gd name="T92" fmla="*/ 150 w 472"/>
                <a:gd name="T93" fmla="*/ 15 h 927"/>
                <a:gd name="T94" fmla="*/ 238 w 472"/>
                <a:gd name="T9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2" h="927">
                  <a:moveTo>
                    <a:pt x="238" y="0"/>
                  </a:moveTo>
                  <a:cubicBezTo>
                    <a:pt x="309" y="0"/>
                    <a:pt x="363" y="18"/>
                    <a:pt x="401" y="55"/>
                  </a:cubicBezTo>
                  <a:cubicBezTo>
                    <a:pt x="425" y="78"/>
                    <a:pt x="442" y="106"/>
                    <a:pt x="451" y="139"/>
                  </a:cubicBezTo>
                  <a:cubicBezTo>
                    <a:pt x="461" y="172"/>
                    <a:pt x="465" y="210"/>
                    <a:pt x="465" y="253"/>
                  </a:cubicBezTo>
                  <a:cubicBezTo>
                    <a:pt x="322" y="253"/>
                    <a:pt x="322" y="253"/>
                    <a:pt x="322" y="253"/>
                  </a:cubicBezTo>
                  <a:cubicBezTo>
                    <a:pt x="322" y="233"/>
                    <a:pt x="321" y="214"/>
                    <a:pt x="318" y="198"/>
                  </a:cubicBezTo>
                  <a:cubicBezTo>
                    <a:pt x="316" y="182"/>
                    <a:pt x="310" y="168"/>
                    <a:pt x="300" y="156"/>
                  </a:cubicBezTo>
                  <a:cubicBezTo>
                    <a:pt x="287" y="138"/>
                    <a:pt x="265" y="129"/>
                    <a:pt x="236" y="129"/>
                  </a:cubicBezTo>
                  <a:cubicBezTo>
                    <a:pt x="222" y="129"/>
                    <a:pt x="210" y="131"/>
                    <a:pt x="200" y="136"/>
                  </a:cubicBezTo>
                  <a:cubicBezTo>
                    <a:pt x="190" y="141"/>
                    <a:pt x="182" y="147"/>
                    <a:pt x="175" y="155"/>
                  </a:cubicBezTo>
                  <a:cubicBezTo>
                    <a:pt x="159" y="173"/>
                    <a:pt x="151" y="203"/>
                    <a:pt x="151" y="244"/>
                  </a:cubicBezTo>
                  <a:cubicBezTo>
                    <a:pt x="151" y="263"/>
                    <a:pt x="152" y="279"/>
                    <a:pt x="153" y="292"/>
                  </a:cubicBezTo>
                  <a:cubicBezTo>
                    <a:pt x="155" y="304"/>
                    <a:pt x="159" y="315"/>
                    <a:pt x="164" y="324"/>
                  </a:cubicBezTo>
                  <a:cubicBezTo>
                    <a:pt x="170" y="333"/>
                    <a:pt x="177" y="341"/>
                    <a:pt x="187" y="348"/>
                  </a:cubicBezTo>
                  <a:cubicBezTo>
                    <a:pt x="197" y="355"/>
                    <a:pt x="210" y="361"/>
                    <a:pt x="226" y="367"/>
                  </a:cubicBezTo>
                  <a:cubicBezTo>
                    <a:pt x="334" y="411"/>
                    <a:pt x="334" y="411"/>
                    <a:pt x="334" y="411"/>
                  </a:cubicBezTo>
                  <a:cubicBezTo>
                    <a:pt x="361" y="422"/>
                    <a:pt x="384" y="434"/>
                    <a:pt x="401" y="448"/>
                  </a:cubicBezTo>
                  <a:cubicBezTo>
                    <a:pt x="419" y="461"/>
                    <a:pt x="433" y="478"/>
                    <a:pt x="444" y="498"/>
                  </a:cubicBezTo>
                  <a:cubicBezTo>
                    <a:pt x="454" y="517"/>
                    <a:pt x="461" y="541"/>
                    <a:pt x="465" y="568"/>
                  </a:cubicBezTo>
                  <a:cubicBezTo>
                    <a:pt x="470" y="595"/>
                    <a:pt x="472" y="628"/>
                    <a:pt x="472" y="666"/>
                  </a:cubicBezTo>
                  <a:cubicBezTo>
                    <a:pt x="472" y="713"/>
                    <a:pt x="468" y="753"/>
                    <a:pt x="460" y="785"/>
                  </a:cubicBezTo>
                  <a:cubicBezTo>
                    <a:pt x="452" y="818"/>
                    <a:pt x="436" y="845"/>
                    <a:pt x="413" y="867"/>
                  </a:cubicBezTo>
                  <a:cubicBezTo>
                    <a:pt x="394" y="885"/>
                    <a:pt x="370" y="900"/>
                    <a:pt x="341" y="911"/>
                  </a:cubicBezTo>
                  <a:cubicBezTo>
                    <a:pt x="311" y="922"/>
                    <a:pt x="276" y="927"/>
                    <a:pt x="235" y="927"/>
                  </a:cubicBezTo>
                  <a:cubicBezTo>
                    <a:pt x="158" y="927"/>
                    <a:pt x="99" y="907"/>
                    <a:pt x="59" y="867"/>
                  </a:cubicBezTo>
                  <a:cubicBezTo>
                    <a:pt x="36" y="845"/>
                    <a:pt x="21" y="819"/>
                    <a:pt x="13" y="789"/>
                  </a:cubicBezTo>
                  <a:cubicBezTo>
                    <a:pt x="4" y="759"/>
                    <a:pt x="0" y="720"/>
                    <a:pt x="0" y="671"/>
                  </a:cubicBezTo>
                  <a:cubicBezTo>
                    <a:pt x="143" y="671"/>
                    <a:pt x="143" y="671"/>
                    <a:pt x="143" y="671"/>
                  </a:cubicBezTo>
                  <a:cubicBezTo>
                    <a:pt x="143" y="696"/>
                    <a:pt x="145" y="716"/>
                    <a:pt x="148" y="732"/>
                  </a:cubicBezTo>
                  <a:cubicBezTo>
                    <a:pt x="152" y="748"/>
                    <a:pt x="158" y="762"/>
                    <a:pt x="169" y="774"/>
                  </a:cubicBezTo>
                  <a:cubicBezTo>
                    <a:pt x="175" y="781"/>
                    <a:pt x="184" y="786"/>
                    <a:pt x="195" y="791"/>
                  </a:cubicBezTo>
                  <a:cubicBezTo>
                    <a:pt x="206" y="796"/>
                    <a:pt x="219" y="798"/>
                    <a:pt x="235" y="798"/>
                  </a:cubicBezTo>
                  <a:cubicBezTo>
                    <a:pt x="267" y="798"/>
                    <a:pt x="290" y="790"/>
                    <a:pt x="304" y="773"/>
                  </a:cubicBezTo>
                  <a:cubicBezTo>
                    <a:pt x="314" y="761"/>
                    <a:pt x="320" y="748"/>
                    <a:pt x="323" y="732"/>
                  </a:cubicBezTo>
                  <a:cubicBezTo>
                    <a:pt x="327" y="716"/>
                    <a:pt x="329" y="696"/>
                    <a:pt x="329" y="671"/>
                  </a:cubicBezTo>
                  <a:cubicBezTo>
                    <a:pt x="329" y="648"/>
                    <a:pt x="327" y="628"/>
                    <a:pt x="325" y="611"/>
                  </a:cubicBezTo>
                  <a:cubicBezTo>
                    <a:pt x="323" y="595"/>
                    <a:pt x="319" y="582"/>
                    <a:pt x="313" y="571"/>
                  </a:cubicBezTo>
                  <a:cubicBezTo>
                    <a:pt x="306" y="560"/>
                    <a:pt x="297" y="551"/>
                    <a:pt x="286" y="544"/>
                  </a:cubicBezTo>
                  <a:cubicBezTo>
                    <a:pt x="275" y="536"/>
                    <a:pt x="261" y="529"/>
                    <a:pt x="243" y="522"/>
                  </a:cubicBezTo>
                  <a:cubicBezTo>
                    <a:pt x="134" y="477"/>
                    <a:pt x="134" y="477"/>
                    <a:pt x="134" y="477"/>
                  </a:cubicBezTo>
                  <a:cubicBezTo>
                    <a:pt x="111" y="468"/>
                    <a:pt x="91" y="457"/>
                    <a:pt x="75" y="445"/>
                  </a:cubicBezTo>
                  <a:cubicBezTo>
                    <a:pt x="59" y="433"/>
                    <a:pt x="46" y="418"/>
                    <a:pt x="36" y="401"/>
                  </a:cubicBezTo>
                  <a:cubicBezTo>
                    <a:pt x="26" y="383"/>
                    <a:pt x="19" y="362"/>
                    <a:pt x="15" y="338"/>
                  </a:cubicBezTo>
                  <a:cubicBezTo>
                    <a:pt x="10" y="313"/>
                    <a:pt x="7" y="283"/>
                    <a:pt x="7" y="248"/>
                  </a:cubicBezTo>
                  <a:cubicBezTo>
                    <a:pt x="7" y="207"/>
                    <a:pt x="14" y="170"/>
                    <a:pt x="26" y="137"/>
                  </a:cubicBezTo>
                  <a:cubicBezTo>
                    <a:pt x="38" y="105"/>
                    <a:pt x="57" y="77"/>
                    <a:pt x="82" y="55"/>
                  </a:cubicBezTo>
                  <a:cubicBezTo>
                    <a:pt x="101" y="38"/>
                    <a:pt x="124" y="24"/>
                    <a:pt x="150" y="15"/>
                  </a:cubicBezTo>
                  <a:cubicBezTo>
                    <a:pt x="176" y="5"/>
                    <a:pt x="205" y="0"/>
                    <a:pt x="23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p:cNvSpPr>
              <a:spLocks/>
            </p:cNvSpPr>
            <p:nvPr userDrawn="1"/>
          </p:nvSpPr>
          <p:spPr bwMode="auto">
            <a:xfrm>
              <a:off x="1859" y="1004"/>
              <a:ext cx="43" cy="88"/>
            </a:xfrm>
            <a:custGeom>
              <a:avLst/>
              <a:gdLst>
                <a:gd name="T0" fmla="*/ 43 w 43"/>
                <a:gd name="T1" fmla="*/ 13 h 88"/>
                <a:gd name="T2" fmla="*/ 28 w 43"/>
                <a:gd name="T3" fmla="*/ 13 h 88"/>
                <a:gd name="T4" fmla="*/ 28 w 43"/>
                <a:gd name="T5" fmla="*/ 88 h 88"/>
                <a:gd name="T6" fmla="*/ 15 w 43"/>
                <a:gd name="T7" fmla="*/ 88 h 88"/>
                <a:gd name="T8" fmla="*/ 15 w 43"/>
                <a:gd name="T9" fmla="*/ 13 h 88"/>
                <a:gd name="T10" fmla="*/ 0 w 43"/>
                <a:gd name="T11" fmla="*/ 13 h 88"/>
                <a:gd name="T12" fmla="*/ 0 w 43"/>
                <a:gd name="T13" fmla="*/ 0 h 88"/>
                <a:gd name="T14" fmla="*/ 43 w 43"/>
                <a:gd name="T15" fmla="*/ 0 h 88"/>
                <a:gd name="T16" fmla="*/ 43 w 43"/>
                <a:gd name="T17"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88">
                  <a:moveTo>
                    <a:pt x="43" y="13"/>
                  </a:moveTo>
                  <a:lnTo>
                    <a:pt x="28" y="13"/>
                  </a:lnTo>
                  <a:lnTo>
                    <a:pt x="28" y="88"/>
                  </a:lnTo>
                  <a:lnTo>
                    <a:pt x="15" y="88"/>
                  </a:lnTo>
                  <a:lnTo>
                    <a:pt x="15" y="13"/>
                  </a:lnTo>
                  <a:lnTo>
                    <a:pt x="0" y="13"/>
                  </a:lnTo>
                  <a:lnTo>
                    <a:pt x="0" y="0"/>
                  </a:lnTo>
                  <a:lnTo>
                    <a:pt x="43" y="0"/>
                  </a:lnTo>
                  <a:lnTo>
                    <a:pt x="43"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p:cNvSpPr>
              <a:spLocks/>
            </p:cNvSpPr>
            <p:nvPr userDrawn="1"/>
          </p:nvSpPr>
          <p:spPr bwMode="auto">
            <a:xfrm>
              <a:off x="1955" y="1003"/>
              <a:ext cx="45" cy="90"/>
            </a:xfrm>
            <a:custGeom>
              <a:avLst/>
              <a:gdLst>
                <a:gd name="T0" fmla="*/ 238 w 472"/>
                <a:gd name="T1" fmla="*/ 0 h 927"/>
                <a:gd name="T2" fmla="*/ 402 w 472"/>
                <a:gd name="T3" fmla="*/ 55 h 927"/>
                <a:gd name="T4" fmla="*/ 452 w 472"/>
                <a:gd name="T5" fmla="*/ 139 h 927"/>
                <a:gd name="T6" fmla="*/ 466 w 472"/>
                <a:gd name="T7" fmla="*/ 253 h 927"/>
                <a:gd name="T8" fmla="*/ 323 w 472"/>
                <a:gd name="T9" fmla="*/ 253 h 927"/>
                <a:gd name="T10" fmla="*/ 319 w 472"/>
                <a:gd name="T11" fmla="*/ 198 h 927"/>
                <a:gd name="T12" fmla="*/ 301 w 472"/>
                <a:gd name="T13" fmla="*/ 156 h 927"/>
                <a:gd name="T14" fmla="*/ 237 w 472"/>
                <a:gd name="T15" fmla="*/ 129 h 927"/>
                <a:gd name="T16" fmla="*/ 201 w 472"/>
                <a:gd name="T17" fmla="*/ 136 h 927"/>
                <a:gd name="T18" fmla="*/ 176 w 472"/>
                <a:gd name="T19" fmla="*/ 155 h 927"/>
                <a:gd name="T20" fmla="*/ 151 w 472"/>
                <a:gd name="T21" fmla="*/ 244 h 927"/>
                <a:gd name="T22" fmla="*/ 154 w 472"/>
                <a:gd name="T23" fmla="*/ 292 h 927"/>
                <a:gd name="T24" fmla="*/ 165 w 472"/>
                <a:gd name="T25" fmla="*/ 324 h 927"/>
                <a:gd name="T26" fmla="*/ 188 w 472"/>
                <a:gd name="T27" fmla="*/ 348 h 927"/>
                <a:gd name="T28" fmla="*/ 227 w 472"/>
                <a:gd name="T29" fmla="*/ 367 h 927"/>
                <a:gd name="T30" fmla="*/ 334 w 472"/>
                <a:gd name="T31" fmla="*/ 411 h 927"/>
                <a:gd name="T32" fmla="*/ 402 w 472"/>
                <a:gd name="T33" fmla="*/ 448 h 927"/>
                <a:gd name="T34" fmla="*/ 444 w 472"/>
                <a:gd name="T35" fmla="*/ 498 h 927"/>
                <a:gd name="T36" fmla="*/ 466 w 472"/>
                <a:gd name="T37" fmla="*/ 568 h 927"/>
                <a:gd name="T38" fmla="*/ 472 w 472"/>
                <a:gd name="T39" fmla="*/ 666 h 927"/>
                <a:gd name="T40" fmla="*/ 460 w 472"/>
                <a:gd name="T41" fmla="*/ 785 h 927"/>
                <a:gd name="T42" fmla="*/ 414 w 472"/>
                <a:gd name="T43" fmla="*/ 867 h 927"/>
                <a:gd name="T44" fmla="*/ 341 w 472"/>
                <a:gd name="T45" fmla="*/ 911 h 927"/>
                <a:gd name="T46" fmla="*/ 236 w 472"/>
                <a:gd name="T47" fmla="*/ 927 h 927"/>
                <a:gd name="T48" fmla="*/ 59 w 472"/>
                <a:gd name="T49" fmla="*/ 867 h 927"/>
                <a:gd name="T50" fmla="*/ 13 w 472"/>
                <a:gd name="T51" fmla="*/ 789 h 927"/>
                <a:gd name="T52" fmla="*/ 0 w 472"/>
                <a:gd name="T53" fmla="*/ 671 h 927"/>
                <a:gd name="T54" fmla="*/ 144 w 472"/>
                <a:gd name="T55" fmla="*/ 671 h 927"/>
                <a:gd name="T56" fmla="*/ 149 w 472"/>
                <a:gd name="T57" fmla="*/ 732 h 927"/>
                <a:gd name="T58" fmla="*/ 169 w 472"/>
                <a:gd name="T59" fmla="*/ 774 h 927"/>
                <a:gd name="T60" fmla="*/ 195 w 472"/>
                <a:gd name="T61" fmla="*/ 791 h 927"/>
                <a:gd name="T62" fmla="*/ 236 w 472"/>
                <a:gd name="T63" fmla="*/ 798 h 927"/>
                <a:gd name="T64" fmla="*/ 305 w 472"/>
                <a:gd name="T65" fmla="*/ 773 h 927"/>
                <a:gd name="T66" fmla="*/ 324 w 472"/>
                <a:gd name="T67" fmla="*/ 732 h 927"/>
                <a:gd name="T68" fmla="*/ 329 w 472"/>
                <a:gd name="T69" fmla="*/ 671 h 927"/>
                <a:gd name="T70" fmla="*/ 326 w 472"/>
                <a:gd name="T71" fmla="*/ 611 h 927"/>
                <a:gd name="T72" fmla="*/ 313 w 472"/>
                <a:gd name="T73" fmla="*/ 571 h 927"/>
                <a:gd name="T74" fmla="*/ 287 w 472"/>
                <a:gd name="T75" fmla="*/ 544 h 927"/>
                <a:gd name="T76" fmla="*/ 243 w 472"/>
                <a:gd name="T77" fmla="*/ 522 h 927"/>
                <a:gd name="T78" fmla="*/ 135 w 472"/>
                <a:gd name="T79" fmla="*/ 477 h 927"/>
                <a:gd name="T80" fmla="*/ 76 w 472"/>
                <a:gd name="T81" fmla="*/ 445 h 927"/>
                <a:gd name="T82" fmla="*/ 37 w 472"/>
                <a:gd name="T83" fmla="*/ 401 h 927"/>
                <a:gd name="T84" fmla="*/ 15 w 472"/>
                <a:gd name="T85" fmla="*/ 338 h 927"/>
                <a:gd name="T86" fmla="*/ 8 w 472"/>
                <a:gd name="T87" fmla="*/ 248 h 927"/>
                <a:gd name="T88" fmla="*/ 27 w 472"/>
                <a:gd name="T89" fmla="*/ 137 h 927"/>
                <a:gd name="T90" fmla="*/ 82 w 472"/>
                <a:gd name="T91" fmla="*/ 55 h 927"/>
                <a:gd name="T92" fmla="*/ 151 w 472"/>
                <a:gd name="T93" fmla="*/ 15 h 927"/>
                <a:gd name="T94" fmla="*/ 238 w 472"/>
                <a:gd name="T9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2" h="927">
                  <a:moveTo>
                    <a:pt x="238" y="0"/>
                  </a:moveTo>
                  <a:cubicBezTo>
                    <a:pt x="309" y="0"/>
                    <a:pt x="364" y="18"/>
                    <a:pt x="402" y="55"/>
                  </a:cubicBezTo>
                  <a:cubicBezTo>
                    <a:pt x="426" y="78"/>
                    <a:pt x="443" y="106"/>
                    <a:pt x="452" y="139"/>
                  </a:cubicBezTo>
                  <a:cubicBezTo>
                    <a:pt x="461" y="172"/>
                    <a:pt x="466" y="210"/>
                    <a:pt x="466" y="253"/>
                  </a:cubicBezTo>
                  <a:cubicBezTo>
                    <a:pt x="323" y="253"/>
                    <a:pt x="323" y="253"/>
                    <a:pt x="323" y="253"/>
                  </a:cubicBezTo>
                  <a:cubicBezTo>
                    <a:pt x="323" y="233"/>
                    <a:pt x="321" y="214"/>
                    <a:pt x="319" y="198"/>
                  </a:cubicBezTo>
                  <a:cubicBezTo>
                    <a:pt x="316" y="182"/>
                    <a:pt x="310" y="168"/>
                    <a:pt x="301" y="156"/>
                  </a:cubicBezTo>
                  <a:cubicBezTo>
                    <a:pt x="287" y="138"/>
                    <a:pt x="266" y="129"/>
                    <a:pt x="237" y="129"/>
                  </a:cubicBezTo>
                  <a:cubicBezTo>
                    <a:pt x="223" y="129"/>
                    <a:pt x="210" y="131"/>
                    <a:pt x="201" y="136"/>
                  </a:cubicBezTo>
                  <a:cubicBezTo>
                    <a:pt x="191" y="141"/>
                    <a:pt x="182" y="147"/>
                    <a:pt x="176" y="155"/>
                  </a:cubicBezTo>
                  <a:cubicBezTo>
                    <a:pt x="159" y="173"/>
                    <a:pt x="151" y="203"/>
                    <a:pt x="151" y="244"/>
                  </a:cubicBezTo>
                  <a:cubicBezTo>
                    <a:pt x="151" y="263"/>
                    <a:pt x="152" y="279"/>
                    <a:pt x="154" y="292"/>
                  </a:cubicBezTo>
                  <a:cubicBezTo>
                    <a:pt x="156" y="304"/>
                    <a:pt x="159" y="315"/>
                    <a:pt x="165" y="324"/>
                  </a:cubicBezTo>
                  <a:cubicBezTo>
                    <a:pt x="170" y="333"/>
                    <a:pt x="178" y="341"/>
                    <a:pt x="188" y="348"/>
                  </a:cubicBezTo>
                  <a:cubicBezTo>
                    <a:pt x="198" y="355"/>
                    <a:pt x="211" y="361"/>
                    <a:pt x="227" y="367"/>
                  </a:cubicBezTo>
                  <a:cubicBezTo>
                    <a:pt x="334" y="411"/>
                    <a:pt x="334" y="411"/>
                    <a:pt x="334" y="411"/>
                  </a:cubicBezTo>
                  <a:cubicBezTo>
                    <a:pt x="362" y="422"/>
                    <a:pt x="384" y="434"/>
                    <a:pt x="402" y="448"/>
                  </a:cubicBezTo>
                  <a:cubicBezTo>
                    <a:pt x="420" y="461"/>
                    <a:pt x="434" y="478"/>
                    <a:pt x="444" y="498"/>
                  </a:cubicBezTo>
                  <a:cubicBezTo>
                    <a:pt x="455" y="517"/>
                    <a:pt x="462" y="541"/>
                    <a:pt x="466" y="568"/>
                  </a:cubicBezTo>
                  <a:cubicBezTo>
                    <a:pt x="470" y="595"/>
                    <a:pt x="472" y="628"/>
                    <a:pt x="472" y="666"/>
                  </a:cubicBezTo>
                  <a:cubicBezTo>
                    <a:pt x="472" y="713"/>
                    <a:pt x="468" y="753"/>
                    <a:pt x="460" y="785"/>
                  </a:cubicBezTo>
                  <a:cubicBezTo>
                    <a:pt x="452" y="818"/>
                    <a:pt x="437" y="845"/>
                    <a:pt x="414" y="867"/>
                  </a:cubicBezTo>
                  <a:cubicBezTo>
                    <a:pt x="395" y="885"/>
                    <a:pt x="371" y="900"/>
                    <a:pt x="341" y="911"/>
                  </a:cubicBezTo>
                  <a:cubicBezTo>
                    <a:pt x="312" y="922"/>
                    <a:pt x="277" y="927"/>
                    <a:pt x="236" y="927"/>
                  </a:cubicBezTo>
                  <a:cubicBezTo>
                    <a:pt x="158" y="927"/>
                    <a:pt x="99" y="907"/>
                    <a:pt x="59" y="867"/>
                  </a:cubicBezTo>
                  <a:cubicBezTo>
                    <a:pt x="37" y="845"/>
                    <a:pt x="22" y="819"/>
                    <a:pt x="13" y="789"/>
                  </a:cubicBezTo>
                  <a:cubicBezTo>
                    <a:pt x="5" y="759"/>
                    <a:pt x="0" y="720"/>
                    <a:pt x="0" y="671"/>
                  </a:cubicBezTo>
                  <a:cubicBezTo>
                    <a:pt x="144" y="671"/>
                    <a:pt x="144" y="671"/>
                    <a:pt x="144" y="671"/>
                  </a:cubicBezTo>
                  <a:cubicBezTo>
                    <a:pt x="144" y="696"/>
                    <a:pt x="145" y="716"/>
                    <a:pt x="149" y="732"/>
                  </a:cubicBezTo>
                  <a:cubicBezTo>
                    <a:pt x="152" y="748"/>
                    <a:pt x="159" y="762"/>
                    <a:pt x="169" y="774"/>
                  </a:cubicBezTo>
                  <a:cubicBezTo>
                    <a:pt x="176" y="781"/>
                    <a:pt x="185" y="786"/>
                    <a:pt x="195" y="791"/>
                  </a:cubicBezTo>
                  <a:cubicBezTo>
                    <a:pt x="206" y="796"/>
                    <a:pt x="220" y="798"/>
                    <a:pt x="236" y="798"/>
                  </a:cubicBezTo>
                  <a:cubicBezTo>
                    <a:pt x="267" y="798"/>
                    <a:pt x="290" y="790"/>
                    <a:pt x="305" y="773"/>
                  </a:cubicBezTo>
                  <a:cubicBezTo>
                    <a:pt x="314" y="761"/>
                    <a:pt x="321" y="748"/>
                    <a:pt x="324" y="732"/>
                  </a:cubicBezTo>
                  <a:cubicBezTo>
                    <a:pt x="327" y="716"/>
                    <a:pt x="329" y="696"/>
                    <a:pt x="329" y="671"/>
                  </a:cubicBezTo>
                  <a:cubicBezTo>
                    <a:pt x="329" y="648"/>
                    <a:pt x="328" y="628"/>
                    <a:pt x="326" y="611"/>
                  </a:cubicBezTo>
                  <a:cubicBezTo>
                    <a:pt x="324" y="595"/>
                    <a:pt x="320" y="582"/>
                    <a:pt x="313" y="571"/>
                  </a:cubicBezTo>
                  <a:cubicBezTo>
                    <a:pt x="307" y="560"/>
                    <a:pt x="298" y="551"/>
                    <a:pt x="287" y="544"/>
                  </a:cubicBezTo>
                  <a:cubicBezTo>
                    <a:pt x="276" y="536"/>
                    <a:pt x="261" y="529"/>
                    <a:pt x="243" y="522"/>
                  </a:cubicBezTo>
                  <a:cubicBezTo>
                    <a:pt x="135" y="477"/>
                    <a:pt x="135" y="477"/>
                    <a:pt x="135" y="477"/>
                  </a:cubicBezTo>
                  <a:cubicBezTo>
                    <a:pt x="112" y="468"/>
                    <a:pt x="92" y="457"/>
                    <a:pt x="76" y="445"/>
                  </a:cubicBezTo>
                  <a:cubicBezTo>
                    <a:pt x="60" y="433"/>
                    <a:pt x="47" y="418"/>
                    <a:pt x="37" y="401"/>
                  </a:cubicBezTo>
                  <a:cubicBezTo>
                    <a:pt x="27" y="383"/>
                    <a:pt x="20" y="362"/>
                    <a:pt x="15" y="338"/>
                  </a:cubicBezTo>
                  <a:cubicBezTo>
                    <a:pt x="10" y="313"/>
                    <a:pt x="8" y="283"/>
                    <a:pt x="8" y="248"/>
                  </a:cubicBezTo>
                  <a:cubicBezTo>
                    <a:pt x="8" y="207"/>
                    <a:pt x="14" y="170"/>
                    <a:pt x="27" y="137"/>
                  </a:cubicBezTo>
                  <a:cubicBezTo>
                    <a:pt x="39" y="105"/>
                    <a:pt x="57" y="77"/>
                    <a:pt x="82" y="55"/>
                  </a:cubicBezTo>
                  <a:cubicBezTo>
                    <a:pt x="102" y="38"/>
                    <a:pt x="125" y="24"/>
                    <a:pt x="151" y="15"/>
                  </a:cubicBezTo>
                  <a:cubicBezTo>
                    <a:pt x="177" y="5"/>
                    <a:pt x="206" y="0"/>
                    <a:pt x="23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p:cNvSpPr>
              <a:spLocks/>
            </p:cNvSpPr>
            <p:nvPr userDrawn="1"/>
          </p:nvSpPr>
          <p:spPr bwMode="auto">
            <a:xfrm>
              <a:off x="2024" y="1004"/>
              <a:ext cx="37" cy="88"/>
            </a:xfrm>
            <a:custGeom>
              <a:avLst/>
              <a:gdLst>
                <a:gd name="T0" fmla="*/ 37 w 37"/>
                <a:gd name="T1" fmla="*/ 13 h 88"/>
                <a:gd name="T2" fmla="*/ 14 w 37"/>
                <a:gd name="T3" fmla="*/ 13 h 88"/>
                <a:gd name="T4" fmla="*/ 14 w 37"/>
                <a:gd name="T5" fmla="*/ 37 h 88"/>
                <a:gd name="T6" fmla="*/ 34 w 37"/>
                <a:gd name="T7" fmla="*/ 37 h 88"/>
                <a:gd name="T8" fmla="*/ 34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4" y="37"/>
                  </a:lnTo>
                  <a:lnTo>
                    <a:pt x="34"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p:cNvSpPr>
              <a:spLocks/>
            </p:cNvSpPr>
            <p:nvPr userDrawn="1"/>
          </p:nvSpPr>
          <p:spPr bwMode="auto">
            <a:xfrm>
              <a:off x="2083" y="1003"/>
              <a:ext cx="46" cy="90"/>
            </a:xfrm>
            <a:custGeom>
              <a:avLst/>
              <a:gdLst>
                <a:gd name="T0" fmla="*/ 243 w 476"/>
                <a:gd name="T1" fmla="*/ 0 h 932"/>
                <a:gd name="T2" fmla="*/ 334 w 476"/>
                <a:gd name="T3" fmla="*/ 15 h 932"/>
                <a:gd name="T4" fmla="*/ 403 w 476"/>
                <a:gd name="T5" fmla="*/ 59 h 932"/>
                <a:gd name="T6" fmla="*/ 455 w 476"/>
                <a:gd name="T7" fmla="*/ 140 h 932"/>
                <a:gd name="T8" fmla="*/ 476 w 476"/>
                <a:gd name="T9" fmla="*/ 251 h 932"/>
                <a:gd name="T10" fmla="*/ 332 w 476"/>
                <a:gd name="T11" fmla="*/ 251 h 932"/>
                <a:gd name="T12" fmla="*/ 327 w 476"/>
                <a:gd name="T13" fmla="*/ 202 h 932"/>
                <a:gd name="T14" fmla="*/ 311 w 476"/>
                <a:gd name="T15" fmla="*/ 163 h 932"/>
                <a:gd name="T16" fmla="*/ 285 w 476"/>
                <a:gd name="T17" fmla="*/ 138 h 932"/>
                <a:gd name="T18" fmla="*/ 243 w 476"/>
                <a:gd name="T19" fmla="*/ 130 h 932"/>
                <a:gd name="T20" fmla="*/ 201 w 476"/>
                <a:gd name="T21" fmla="*/ 139 h 932"/>
                <a:gd name="T22" fmla="*/ 175 w 476"/>
                <a:gd name="T23" fmla="*/ 164 h 932"/>
                <a:gd name="T24" fmla="*/ 148 w 476"/>
                <a:gd name="T25" fmla="*/ 269 h 932"/>
                <a:gd name="T26" fmla="*/ 143 w 476"/>
                <a:gd name="T27" fmla="*/ 466 h 932"/>
                <a:gd name="T28" fmla="*/ 148 w 476"/>
                <a:gd name="T29" fmla="*/ 663 h 932"/>
                <a:gd name="T30" fmla="*/ 175 w 476"/>
                <a:gd name="T31" fmla="*/ 768 h 932"/>
                <a:gd name="T32" fmla="*/ 201 w 476"/>
                <a:gd name="T33" fmla="*/ 793 h 932"/>
                <a:gd name="T34" fmla="*/ 243 w 476"/>
                <a:gd name="T35" fmla="*/ 802 h 932"/>
                <a:gd name="T36" fmla="*/ 285 w 476"/>
                <a:gd name="T37" fmla="*/ 793 h 932"/>
                <a:gd name="T38" fmla="*/ 311 w 476"/>
                <a:gd name="T39" fmla="*/ 769 h 932"/>
                <a:gd name="T40" fmla="*/ 327 w 476"/>
                <a:gd name="T41" fmla="*/ 728 h 932"/>
                <a:gd name="T42" fmla="*/ 332 w 476"/>
                <a:gd name="T43" fmla="*/ 680 h 932"/>
                <a:gd name="T44" fmla="*/ 476 w 476"/>
                <a:gd name="T45" fmla="*/ 680 h 932"/>
                <a:gd name="T46" fmla="*/ 454 w 476"/>
                <a:gd name="T47" fmla="*/ 792 h 932"/>
                <a:gd name="T48" fmla="*/ 400 w 476"/>
                <a:gd name="T49" fmla="*/ 874 h 932"/>
                <a:gd name="T50" fmla="*/ 332 w 476"/>
                <a:gd name="T51" fmla="*/ 918 h 932"/>
                <a:gd name="T52" fmla="*/ 243 w 476"/>
                <a:gd name="T53" fmla="*/ 932 h 932"/>
                <a:gd name="T54" fmla="*/ 137 w 476"/>
                <a:gd name="T55" fmla="*/ 909 h 932"/>
                <a:gd name="T56" fmla="*/ 66 w 476"/>
                <a:gd name="T57" fmla="*/ 854 h 932"/>
                <a:gd name="T58" fmla="*/ 31 w 476"/>
                <a:gd name="T59" fmla="*/ 793 h 932"/>
                <a:gd name="T60" fmla="*/ 11 w 476"/>
                <a:gd name="T61" fmla="*/ 714 h 932"/>
                <a:gd name="T62" fmla="*/ 2 w 476"/>
                <a:gd name="T63" fmla="*/ 607 h 932"/>
                <a:gd name="T64" fmla="*/ 0 w 476"/>
                <a:gd name="T65" fmla="*/ 466 h 932"/>
                <a:gd name="T66" fmla="*/ 2 w 476"/>
                <a:gd name="T67" fmla="*/ 325 h 932"/>
                <a:gd name="T68" fmla="*/ 11 w 476"/>
                <a:gd name="T69" fmla="*/ 218 h 932"/>
                <a:gd name="T70" fmla="*/ 31 w 476"/>
                <a:gd name="T71" fmla="*/ 138 h 932"/>
                <a:gd name="T72" fmla="*/ 66 w 476"/>
                <a:gd name="T73" fmla="*/ 78 h 932"/>
                <a:gd name="T74" fmla="*/ 137 w 476"/>
                <a:gd name="T75" fmla="*/ 23 h 932"/>
                <a:gd name="T76" fmla="*/ 243 w 476"/>
                <a:gd name="T77"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932">
                  <a:moveTo>
                    <a:pt x="243" y="0"/>
                  </a:moveTo>
                  <a:cubicBezTo>
                    <a:pt x="278" y="0"/>
                    <a:pt x="308" y="5"/>
                    <a:pt x="334" y="15"/>
                  </a:cubicBezTo>
                  <a:cubicBezTo>
                    <a:pt x="359" y="25"/>
                    <a:pt x="382" y="40"/>
                    <a:pt x="403" y="59"/>
                  </a:cubicBezTo>
                  <a:cubicBezTo>
                    <a:pt x="426" y="80"/>
                    <a:pt x="443" y="108"/>
                    <a:pt x="455" y="140"/>
                  </a:cubicBezTo>
                  <a:cubicBezTo>
                    <a:pt x="467" y="173"/>
                    <a:pt x="474" y="210"/>
                    <a:pt x="476" y="251"/>
                  </a:cubicBezTo>
                  <a:cubicBezTo>
                    <a:pt x="332" y="251"/>
                    <a:pt x="332" y="251"/>
                    <a:pt x="332" y="251"/>
                  </a:cubicBezTo>
                  <a:cubicBezTo>
                    <a:pt x="332" y="234"/>
                    <a:pt x="330" y="218"/>
                    <a:pt x="327" y="202"/>
                  </a:cubicBezTo>
                  <a:cubicBezTo>
                    <a:pt x="324" y="187"/>
                    <a:pt x="318" y="174"/>
                    <a:pt x="311" y="163"/>
                  </a:cubicBezTo>
                  <a:cubicBezTo>
                    <a:pt x="304" y="153"/>
                    <a:pt x="295" y="144"/>
                    <a:pt x="285" y="138"/>
                  </a:cubicBezTo>
                  <a:cubicBezTo>
                    <a:pt x="274" y="133"/>
                    <a:pt x="260" y="130"/>
                    <a:pt x="243" y="130"/>
                  </a:cubicBezTo>
                  <a:cubicBezTo>
                    <a:pt x="226" y="130"/>
                    <a:pt x="212" y="133"/>
                    <a:pt x="201" y="139"/>
                  </a:cubicBezTo>
                  <a:cubicBezTo>
                    <a:pt x="191" y="146"/>
                    <a:pt x="182" y="154"/>
                    <a:pt x="175" y="164"/>
                  </a:cubicBezTo>
                  <a:cubicBezTo>
                    <a:pt x="161" y="186"/>
                    <a:pt x="152" y="221"/>
                    <a:pt x="148" y="269"/>
                  </a:cubicBezTo>
                  <a:cubicBezTo>
                    <a:pt x="145" y="317"/>
                    <a:pt x="143" y="382"/>
                    <a:pt x="143" y="466"/>
                  </a:cubicBezTo>
                  <a:cubicBezTo>
                    <a:pt x="143" y="550"/>
                    <a:pt x="145" y="615"/>
                    <a:pt x="148" y="663"/>
                  </a:cubicBezTo>
                  <a:cubicBezTo>
                    <a:pt x="152" y="711"/>
                    <a:pt x="161" y="746"/>
                    <a:pt x="175" y="768"/>
                  </a:cubicBezTo>
                  <a:cubicBezTo>
                    <a:pt x="182" y="778"/>
                    <a:pt x="191" y="786"/>
                    <a:pt x="201" y="793"/>
                  </a:cubicBezTo>
                  <a:cubicBezTo>
                    <a:pt x="212" y="799"/>
                    <a:pt x="226" y="802"/>
                    <a:pt x="243" y="802"/>
                  </a:cubicBezTo>
                  <a:cubicBezTo>
                    <a:pt x="260" y="802"/>
                    <a:pt x="274" y="799"/>
                    <a:pt x="285" y="793"/>
                  </a:cubicBezTo>
                  <a:cubicBezTo>
                    <a:pt x="295" y="787"/>
                    <a:pt x="304" y="779"/>
                    <a:pt x="311" y="769"/>
                  </a:cubicBezTo>
                  <a:cubicBezTo>
                    <a:pt x="318" y="757"/>
                    <a:pt x="324" y="744"/>
                    <a:pt x="327" y="728"/>
                  </a:cubicBezTo>
                  <a:cubicBezTo>
                    <a:pt x="330" y="713"/>
                    <a:pt x="332" y="697"/>
                    <a:pt x="332" y="680"/>
                  </a:cubicBezTo>
                  <a:cubicBezTo>
                    <a:pt x="476" y="680"/>
                    <a:pt x="476" y="680"/>
                    <a:pt x="476" y="680"/>
                  </a:cubicBezTo>
                  <a:cubicBezTo>
                    <a:pt x="474" y="721"/>
                    <a:pt x="467" y="758"/>
                    <a:pt x="454" y="792"/>
                  </a:cubicBezTo>
                  <a:cubicBezTo>
                    <a:pt x="441" y="825"/>
                    <a:pt x="423" y="853"/>
                    <a:pt x="400" y="874"/>
                  </a:cubicBezTo>
                  <a:cubicBezTo>
                    <a:pt x="380" y="894"/>
                    <a:pt x="357" y="908"/>
                    <a:pt x="332" y="918"/>
                  </a:cubicBezTo>
                  <a:cubicBezTo>
                    <a:pt x="308" y="927"/>
                    <a:pt x="278" y="932"/>
                    <a:pt x="243" y="932"/>
                  </a:cubicBezTo>
                  <a:cubicBezTo>
                    <a:pt x="200" y="932"/>
                    <a:pt x="165" y="924"/>
                    <a:pt x="137" y="909"/>
                  </a:cubicBezTo>
                  <a:cubicBezTo>
                    <a:pt x="109" y="894"/>
                    <a:pt x="85" y="876"/>
                    <a:pt x="66" y="854"/>
                  </a:cubicBezTo>
                  <a:cubicBezTo>
                    <a:pt x="51" y="836"/>
                    <a:pt x="39" y="816"/>
                    <a:pt x="31" y="793"/>
                  </a:cubicBezTo>
                  <a:cubicBezTo>
                    <a:pt x="22" y="771"/>
                    <a:pt x="15" y="745"/>
                    <a:pt x="11" y="714"/>
                  </a:cubicBezTo>
                  <a:cubicBezTo>
                    <a:pt x="6" y="683"/>
                    <a:pt x="3" y="648"/>
                    <a:pt x="2" y="607"/>
                  </a:cubicBezTo>
                  <a:cubicBezTo>
                    <a:pt x="1" y="567"/>
                    <a:pt x="0" y="520"/>
                    <a:pt x="0" y="466"/>
                  </a:cubicBezTo>
                  <a:cubicBezTo>
                    <a:pt x="0" y="412"/>
                    <a:pt x="1" y="365"/>
                    <a:pt x="2" y="325"/>
                  </a:cubicBezTo>
                  <a:cubicBezTo>
                    <a:pt x="3" y="284"/>
                    <a:pt x="6" y="248"/>
                    <a:pt x="11" y="218"/>
                  </a:cubicBezTo>
                  <a:cubicBezTo>
                    <a:pt x="15" y="187"/>
                    <a:pt x="22" y="161"/>
                    <a:pt x="31" y="138"/>
                  </a:cubicBezTo>
                  <a:cubicBezTo>
                    <a:pt x="39" y="116"/>
                    <a:pt x="51" y="96"/>
                    <a:pt x="66" y="78"/>
                  </a:cubicBezTo>
                  <a:cubicBezTo>
                    <a:pt x="85" y="56"/>
                    <a:pt x="109" y="38"/>
                    <a:pt x="137" y="23"/>
                  </a:cubicBezTo>
                  <a:cubicBezTo>
                    <a:pt x="165" y="8"/>
                    <a:pt x="200" y="0"/>
                    <a:pt x="24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p:cNvSpPr>
              <a:spLocks/>
            </p:cNvSpPr>
            <p:nvPr userDrawn="1"/>
          </p:nvSpPr>
          <p:spPr bwMode="auto">
            <a:xfrm>
              <a:off x="2152" y="1004"/>
              <a:ext cx="44" cy="89"/>
            </a:xfrm>
            <a:custGeom>
              <a:avLst/>
              <a:gdLst>
                <a:gd name="T0" fmla="*/ 465 w 465"/>
                <a:gd name="T1" fmla="*/ 685 h 921"/>
                <a:gd name="T2" fmla="*/ 402 w 465"/>
                <a:gd name="T3" fmla="*/ 853 h 921"/>
                <a:gd name="T4" fmla="*/ 233 w 465"/>
                <a:gd name="T5" fmla="*/ 921 h 921"/>
                <a:gd name="T6" fmla="*/ 63 w 465"/>
                <a:gd name="T7" fmla="*/ 853 h 921"/>
                <a:gd name="T8" fmla="*/ 0 w 465"/>
                <a:gd name="T9" fmla="*/ 685 h 921"/>
                <a:gd name="T10" fmla="*/ 0 w 465"/>
                <a:gd name="T11" fmla="*/ 0 h 921"/>
                <a:gd name="T12" fmla="*/ 144 w 465"/>
                <a:gd name="T13" fmla="*/ 0 h 921"/>
                <a:gd name="T14" fmla="*/ 144 w 465"/>
                <a:gd name="T15" fmla="*/ 680 h 921"/>
                <a:gd name="T16" fmla="*/ 167 w 465"/>
                <a:gd name="T17" fmla="*/ 765 h 921"/>
                <a:gd name="T18" fmla="*/ 233 w 465"/>
                <a:gd name="T19" fmla="*/ 791 h 921"/>
                <a:gd name="T20" fmla="*/ 298 w 465"/>
                <a:gd name="T21" fmla="*/ 765 h 921"/>
                <a:gd name="T22" fmla="*/ 321 w 465"/>
                <a:gd name="T23" fmla="*/ 680 h 921"/>
                <a:gd name="T24" fmla="*/ 321 w 465"/>
                <a:gd name="T25" fmla="*/ 0 h 921"/>
                <a:gd name="T26" fmla="*/ 465 w 465"/>
                <a:gd name="T27" fmla="*/ 0 h 921"/>
                <a:gd name="T28" fmla="*/ 465 w 465"/>
                <a:gd name="T29" fmla="*/ 685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921">
                  <a:moveTo>
                    <a:pt x="465" y="685"/>
                  </a:moveTo>
                  <a:cubicBezTo>
                    <a:pt x="465" y="755"/>
                    <a:pt x="444" y="811"/>
                    <a:pt x="402" y="853"/>
                  </a:cubicBezTo>
                  <a:cubicBezTo>
                    <a:pt x="358" y="898"/>
                    <a:pt x="302" y="921"/>
                    <a:pt x="233" y="921"/>
                  </a:cubicBezTo>
                  <a:cubicBezTo>
                    <a:pt x="163" y="921"/>
                    <a:pt x="106" y="898"/>
                    <a:pt x="63" y="853"/>
                  </a:cubicBezTo>
                  <a:cubicBezTo>
                    <a:pt x="21" y="811"/>
                    <a:pt x="0" y="755"/>
                    <a:pt x="0" y="685"/>
                  </a:cubicBezTo>
                  <a:cubicBezTo>
                    <a:pt x="0" y="0"/>
                    <a:pt x="0" y="0"/>
                    <a:pt x="0" y="0"/>
                  </a:cubicBezTo>
                  <a:cubicBezTo>
                    <a:pt x="144" y="0"/>
                    <a:pt x="144" y="0"/>
                    <a:pt x="144" y="0"/>
                  </a:cubicBezTo>
                  <a:cubicBezTo>
                    <a:pt x="144" y="680"/>
                    <a:pt x="144" y="680"/>
                    <a:pt x="144" y="680"/>
                  </a:cubicBezTo>
                  <a:cubicBezTo>
                    <a:pt x="144" y="718"/>
                    <a:pt x="151" y="747"/>
                    <a:pt x="167" y="765"/>
                  </a:cubicBezTo>
                  <a:cubicBezTo>
                    <a:pt x="182" y="782"/>
                    <a:pt x="204" y="791"/>
                    <a:pt x="233" y="791"/>
                  </a:cubicBezTo>
                  <a:cubicBezTo>
                    <a:pt x="261" y="791"/>
                    <a:pt x="283" y="782"/>
                    <a:pt x="298" y="765"/>
                  </a:cubicBezTo>
                  <a:cubicBezTo>
                    <a:pt x="314" y="747"/>
                    <a:pt x="321" y="718"/>
                    <a:pt x="321" y="680"/>
                  </a:cubicBezTo>
                  <a:cubicBezTo>
                    <a:pt x="321" y="0"/>
                    <a:pt x="321" y="0"/>
                    <a:pt x="321" y="0"/>
                  </a:cubicBezTo>
                  <a:cubicBezTo>
                    <a:pt x="465" y="0"/>
                    <a:pt x="465" y="0"/>
                    <a:pt x="465" y="0"/>
                  </a:cubicBezTo>
                  <a:lnTo>
                    <a:pt x="465" y="6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6"/>
            <p:cNvSpPr>
              <a:spLocks noEditPoints="1"/>
            </p:cNvSpPr>
            <p:nvPr userDrawn="1"/>
          </p:nvSpPr>
          <p:spPr bwMode="auto">
            <a:xfrm>
              <a:off x="2222" y="1004"/>
              <a:ext cx="48" cy="88"/>
            </a:xfrm>
            <a:custGeom>
              <a:avLst/>
              <a:gdLst>
                <a:gd name="T0" fmla="*/ 231 w 493"/>
                <a:gd name="T1" fmla="*/ 0 h 910"/>
                <a:gd name="T2" fmla="*/ 410 w 493"/>
                <a:gd name="T3" fmla="*/ 63 h 910"/>
                <a:gd name="T4" fmla="*/ 463 w 493"/>
                <a:gd name="T5" fmla="*/ 268 h 910"/>
                <a:gd name="T6" fmla="*/ 442 w 493"/>
                <a:gd name="T7" fmla="*/ 413 h 910"/>
                <a:gd name="T8" fmla="*/ 357 w 493"/>
                <a:gd name="T9" fmla="*/ 506 h 910"/>
                <a:gd name="T10" fmla="*/ 493 w 493"/>
                <a:gd name="T11" fmla="*/ 910 h 910"/>
                <a:gd name="T12" fmla="*/ 343 w 493"/>
                <a:gd name="T13" fmla="*/ 910 h 910"/>
                <a:gd name="T14" fmla="*/ 224 w 493"/>
                <a:gd name="T15" fmla="*/ 537 h 910"/>
                <a:gd name="T16" fmla="*/ 144 w 493"/>
                <a:gd name="T17" fmla="*/ 537 h 910"/>
                <a:gd name="T18" fmla="*/ 144 w 493"/>
                <a:gd name="T19" fmla="*/ 910 h 910"/>
                <a:gd name="T20" fmla="*/ 0 w 493"/>
                <a:gd name="T21" fmla="*/ 910 h 910"/>
                <a:gd name="T22" fmla="*/ 0 w 493"/>
                <a:gd name="T23" fmla="*/ 0 h 910"/>
                <a:gd name="T24" fmla="*/ 231 w 493"/>
                <a:gd name="T25" fmla="*/ 0 h 910"/>
                <a:gd name="T26" fmla="*/ 144 w 493"/>
                <a:gd name="T27" fmla="*/ 129 h 910"/>
                <a:gd name="T28" fmla="*/ 144 w 493"/>
                <a:gd name="T29" fmla="*/ 408 h 910"/>
                <a:gd name="T30" fmla="*/ 232 w 493"/>
                <a:gd name="T31" fmla="*/ 408 h 910"/>
                <a:gd name="T32" fmla="*/ 278 w 493"/>
                <a:gd name="T33" fmla="*/ 397 h 910"/>
                <a:gd name="T34" fmla="*/ 305 w 493"/>
                <a:gd name="T35" fmla="*/ 367 h 910"/>
                <a:gd name="T36" fmla="*/ 317 w 493"/>
                <a:gd name="T37" fmla="*/ 322 h 910"/>
                <a:gd name="T38" fmla="*/ 320 w 493"/>
                <a:gd name="T39" fmla="*/ 268 h 910"/>
                <a:gd name="T40" fmla="*/ 317 w 493"/>
                <a:gd name="T41" fmla="*/ 214 h 910"/>
                <a:gd name="T42" fmla="*/ 305 w 493"/>
                <a:gd name="T43" fmla="*/ 170 h 910"/>
                <a:gd name="T44" fmla="*/ 278 w 493"/>
                <a:gd name="T45" fmla="*/ 140 h 910"/>
                <a:gd name="T46" fmla="*/ 232 w 493"/>
                <a:gd name="T47" fmla="*/ 129 h 910"/>
                <a:gd name="T48" fmla="*/ 144 w 493"/>
                <a:gd name="T49" fmla="*/ 129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910">
                  <a:moveTo>
                    <a:pt x="231" y="0"/>
                  </a:moveTo>
                  <a:cubicBezTo>
                    <a:pt x="314" y="0"/>
                    <a:pt x="374" y="21"/>
                    <a:pt x="410" y="63"/>
                  </a:cubicBezTo>
                  <a:cubicBezTo>
                    <a:pt x="446" y="105"/>
                    <a:pt x="463" y="174"/>
                    <a:pt x="463" y="268"/>
                  </a:cubicBezTo>
                  <a:cubicBezTo>
                    <a:pt x="463" y="324"/>
                    <a:pt x="456" y="373"/>
                    <a:pt x="442" y="413"/>
                  </a:cubicBezTo>
                  <a:cubicBezTo>
                    <a:pt x="427" y="453"/>
                    <a:pt x="399" y="484"/>
                    <a:pt x="357" y="506"/>
                  </a:cubicBezTo>
                  <a:cubicBezTo>
                    <a:pt x="493" y="910"/>
                    <a:pt x="493" y="910"/>
                    <a:pt x="493" y="910"/>
                  </a:cubicBezTo>
                  <a:cubicBezTo>
                    <a:pt x="343" y="910"/>
                    <a:pt x="343" y="910"/>
                    <a:pt x="343" y="910"/>
                  </a:cubicBezTo>
                  <a:cubicBezTo>
                    <a:pt x="224" y="537"/>
                    <a:pt x="224" y="537"/>
                    <a:pt x="224" y="537"/>
                  </a:cubicBezTo>
                  <a:cubicBezTo>
                    <a:pt x="144" y="537"/>
                    <a:pt x="144" y="537"/>
                    <a:pt x="144" y="537"/>
                  </a:cubicBezTo>
                  <a:cubicBezTo>
                    <a:pt x="144" y="910"/>
                    <a:pt x="144" y="910"/>
                    <a:pt x="144" y="910"/>
                  </a:cubicBezTo>
                  <a:cubicBezTo>
                    <a:pt x="0" y="910"/>
                    <a:pt x="0" y="910"/>
                    <a:pt x="0" y="910"/>
                  </a:cubicBezTo>
                  <a:cubicBezTo>
                    <a:pt x="0" y="0"/>
                    <a:pt x="0" y="0"/>
                    <a:pt x="0" y="0"/>
                  </a:cubicBezTo>
                  <a:lnTo>
                    <a:pt x="231" y="0"/>
                  </a:lnTo>
                  <a:close/>
                  <a:moveTo>
                    <a:pt x="144" y="129"/>
                  </a:moveTo>
                  <a:cubicBezTo>
                    <a:pt x="144" y="408"/>
                    <a:pt x="144" y="408"/>
                    <a:pt x="144" y="408"/>
                  </a:cubicBezTo>
                  <a:cubicBezTo>
                    <a:pt x="232" y="408"/>
                    <a:pt x="232" y="408"/>
                    <a:pt x="232" y="408"/>
                  </a:cubicBezTo>
                  <a:cubicBezTo>
                    <a:pt x="251" y="408"/>
                    <a:pt x="266" y="404"/>
                    <a:pt x="278" y="397"/>
                  </a:cubicBezTo>
                  <a:cubicBezTo>
                    <a:pt x="290" y="390"/>
                    <a:pt x="299" y="379"/>
                    <a:pt x="305" y="367"/>
                  </a:cubicBezTo>
                  <a:cubicBezTo>
                    <a:pt x="311" y="354"/>
                    <a:pt x="315" y="339"/>
                    <a:pt x="317" y="322"/>
                  </a:cubicBezTo>
                  <a:cubicBezTo>
                    <a:pt x="319" y="305"/>
                    <a:pt x="320" y="287"/>
                    <a:pt x="320" y="268"/>
                  </a:cubicBezTo>
                  <a:cubicBezTo>
                    <a:pt x="320" y="249"/>
                    <a:pt x="319" y="232"/>
                    <a:pt x="317" y="214"/>
                  </a:cubicBezTo>
                  <a:cubicBezTo>
                    <a:pt x="315" y="197"/>
                    <a:pt x="311" y="182"/>
                    <a:pt x="305" y="170"/>
                  </a:cubicBezTo>
                  <a:cubicBezTo>
                    <a:pt x="299" y="157"/>
                    <a:pt x="290" y="147"/>
                    <a:pt x="278" y="140"/>
                  </a:cubicBezTo>
                  <a:cubicBezTo>
                    <a:pt x="266" y="132"/>
                    <a:pt x="251" y="129"/>
                    <a:pt x="232" y="129"/>
                  </a:cubicBezTo>
                  <a:lnTo>
                    <a:pt x="144"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7"/>
            <p:cNvSpPr>
              <a:spLocks noChangeArrowheads="1"/>
            </p:cNvSpPr>
            <p:nvPr userDrawn="1"/>
          </p:nvSpPr>
          <p:spPr bwMode="auto">
            <a:xfrm>
              <a:off x="2293" y="1004"/>
              <a:ext cx="14" cy="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8"/>
            <p:cNvSpPr>
              <a:spLocks/>
            </p:cNvSpPr>
            <p:nvPr userDrawn="1"/>
          </p:nvSpPr>
          <p:spPr bwMode="auto">
            <a:xfrm>
              <a:off x="2329" y="1004"/>
              <a:ext cx="44" cy="88"/>
            </a:xfrm>
            <a:custGeom>
              <a:avLst/>
              <a:gdLst>
                <a:gd name="T0" fmla="*/ 44 w 44"/>
                <a:gd name="T1" fmla="*/ 13 h 88"/>
                <a:gd name="T2" fmla="*/ 29 w 44"/>
                <a:gd name="T3" fmla="*/ 13 h 88"/>
                <a:gd name="T4" fmla="*/ 29 w 44"/>
                <a:gd name="T5" fmla="*/ 88 h 88"/>
                <a:gd name="T6" fmla="*/ 15 w 44"/>
                <a:gd name="T7" fmla="*/ 88 h 88"/>
                <a:gd name="T8" fmla="*/ 15 w 44"/>
                <a:gd name="T9" fmla="*/ 13 h 88"/>
                <a:gd name="T10" fmla="*/ 0 w 44"/>
                <a:gd name="T11" fmla="*/ 13 h 88"/>
                <a:gd name="T12" fmla="*/ 0 w 44"/>
                <a:gd name="T13" fmla="*/ 0 h 88"/>
                <a:gd name="T14" fmla="*/ 44 w 44"/>
                <a:gd name="T15" fmla="*/ 0 h 88"/>
                <a:gd name="T16" fmla="*/ 44 w 44"/>
                <a:gd name="T17"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8">
                  <a:moveTo>
                    <a:pt x="44" y="13"/>
                  </a:moveTo>
                  <a:lnTo>
                    <a:pt x="29" y="13"/>
                  </a:lnTo>
                  <a:lnTo>
                    <a:pt x="29" y="88"/>
                  </a:lnTo>
                  <a:lnTo>
                    <a:pt x="15" y="88"/>
                  </a:lnTo>
                  <a:lnTo>
                    <a:pt x="15" y="13"/>
                  </a:lnTo>
                  <a:lnTo>
                    <a:pt x="0" y="13"/>
                  </a:lnTo>
                  <a:lnTo>
                    <a:pt x="0" y="0"/>
                  </a:lnTo>
                  <a:lnTo>
                    <a:pt x="44" y="0"/>
                  </a:lnTo>
                  <a:lnTo>
                    <a:pt x="44"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
            <p:cNvSpPr>
              <a:spLocks/>
            </p:cNvSpPr>
            <p:nvPr userDrawn="1"/>
          </p:nvSpPr>
          <p:spPr bwMode="auto">
            <a:xfrm>
              <a:off x="2392" y="1004"/>
              <a:ext cx="47" cy="88"/>
            </a:xfrm>
            <a:custGeom>
              <a:avLst/>
              <a:gdLst>
                <a:gd name="T0" fmla="*/ 30 w 47"/>
                <a:gd name="T1" fmla="*/ 53 h 88"/>
                <a:gd name="T2" fmla="*/ 30 w 47"/>
                <a:gd name="T3" fmla="*/ 88 h 88"/>
                <a:gd name="T4" fmla="*/ 16 w 47"/>
                <a:gd name="T5" fmla="*/ 88 h 88"/>
                <a:gd name="T6" fmla="*/ 16 w 47"/>
                <a:gd name="T7" fmla="*/ 53 h 88"/>
                <a:gd name="T8" fmla="*/ 0 w 47"/>
                <a:gd name="T9" fmla="*/ 0 h 88"/>
                <a:gd name="T10" fmla="*/ 15 w 47"/>
                <a:gd name="T11" fmla="*/ 0 h 88"/>
                <a:gd name="T12" fmla="*/ 23 w 47"/>
                <a:gd name="T13" fmla="*/ 35 h 88"/>
                <a:gd name="T14" fmla="*/ 32 w 47"/>
                <a:gd name="T15" fmla="*/ 0 h 88"/>
                <a:gd name="T16" fmla="*/ 47 w 47"/>
                <a:gd name="T17" fmla="*/ 0 h 88"/>
                <a:gd name="T18" fmla="*/ 30 w 47"/>
                <a:gd name="T19" fmla="*/ 5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88">
                  <a:moveTo>
                    <a:pt x="30" y="53"/>
                  </a:moveTo>
                  <a:lnTo>
                    <a:pt x="30" y="88"/>
                  </a:lnTo>
                  <a:lnTo>
                    <a:pt x="16" y="88"/>
                  </a:lnTo>
                  <a:lnTo>
                    <a:pt x="16" y="53"/>
                  </a:lnTo>
                  <a:lnTo>
                    <a:pt x="0" y="0"/>
                  </a:lnTo>
                  <a:lnTo>
                    <a:pt x="15" y="0"/>
                  </a:lnTo>
                  <a:lnTo>
                    <a:pt x="23" y="35"/>
                  </a:lnTo>
                  <a:lnTo>
                    <a:pt x="32" y="0"/>
                  </a:lnTo>
                  <a:lnTo>
                    <a:pt x="47" y="0"/>
                  </a:lnTo>
                  <a:lnTo>
                    <a:pt x="30" y="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5"/>
          </p:nvPr>
        </p:nvSpPr>
        <p:spPr/>
        <p:txBody>
          <a:bodyPr/>
          <a:lstStyle/>
          <a:p>
            <a:fld id="{5BEDB947-3835-4229-A7C4-5BD44D2371FC}" type="datetimeFigureOut">
              <a:rPr lang="en-US" smtClean="0"/>
              <a:t>20-Feb-24</a:t>
            </a:fld>
            <a:endParaRPr lang="en-US"/>
          </a:p>
        </p:txBody>
      </p:sp>
    </p:spTree>
    <p:extLst>
      <p:ext uri="{BB962C8B-B14F-4D97-AF65-F5344CB8AC3E}">
        <p14:creationId xmlns:p14="http://schemas.microsoft.com/office/powerpoint/2010/main" val="2540356053"/>
      </p:ext>
    </p:extLst>
  </p:cSld>
  <p:clrMapOvr>
    <a:masterClrMapping/>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latin typeface="Arial" panose="020B0604020202020204" pitchFamily="34" charset="0"/>
                <a:cs typeface="Arial" panose="020B0604020202020204" pitchFamily="34" charset="0"/>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latin typeface="Arial" panose="020B0604020202020204" pitchFamily="34" charset="0"/>
                <a:cs typeface="Arial" panose="020B0604020202020204" pitchFamily="34" charset="0"/>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latin typeface="Arial" panose="020B0604020202020204" pitchFamily="34" charset="0"/>
                <a:cs typeface="Arial" panose="020B0604020202020204" pitchFamily="34" charset="0"/>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p:txBody>
          <a:bodyPr/>
          <a:lstStyle/>
          <a:p>
            <a:fld id="{41190BFC-9B9E-434A-B255-AF91260EADC5}" type="datetimeFigureOut">
              <a:rPr lang="en-US" smtClean="0"/>
              <a:t>20-Feb-24</a:t>
            </a:fld>
            <a:endParaRPr lang="en-US"/>
          </a:p>
        </p:txBody>
      </p:sp>
    </p:spTree>
    <p:extLst>
      <p:ext uri="{BB962C8B-B14F-4D97-AF65-F5344CB8AC3E}">
        <p14:creationId xmlns:p14="http://schemas.microsoft.com/office/powerpoint/2010/main" val="1842904536"/>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p>
            <a:endParaRPr lang="en-US"/>
          </a:p>
        </p:txBody>
      </p:sp>
      <p:sp>
        <p:nvSpPr>
          <p:cNvPr id="3" name="Date Placeholder 2"/>
          <p:cNvSpPr>
            <a:spLocks noGrp="1"/>
          </p:cNvSpPr>
          <p:nvPr>
            <p:ph type="dt" sz="half" idx="12"/>
          </p:nvPr>
        </p:nvSpPr>
        <p:spPr/>
        <p:txBody>
          <a:bodyPr/>
          <a:lstStyle/>
          <a:p>
            <a:fld id="{11B24882-5373-4C50-B55C-4445BEF547F5}" type="datetimeFigureOut">
              <a:rPr lang="en-US" smtClean="0"/>
              <a:t>20-Feb-24</a:t>
            </a:fld>
            <a:endParaRPr lang="en-US"/>
          </a:p>
        </p:txBody>
      </p:sp>
    </p:spTree>
    <p:extLst>
      <p:ext uri="{BB962C8B-B14F-4D97-AF65-F5344CB8AC3E}">
        <p14:creationId xmlns:p14="http://schemas.microsoft.com/office/powerpoint/2010/main" val="3308204952"/>
      </p:ext>
    </p:extLst>
  </p:cSld>
  <p:clrMapOvr>
    <a:masterClrMapping/>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2" name="Date Placeholder 1"/>
          <p:cNvSpPr>
            <a:spLocks noGrp="1"/>
          </p:cNvSpPr>
          <p:nvPr>
            <p:ph type="dt" sz="half" idx="12"/>
          </p:nvPr>
        </p:nvSpPr>
        <p:spPr/>
        <p:txBody>
          <a:bodyPr/>
          <a:lstStyle/>
          <a:p>
            <a:fld id="{F9489ABD-2C06-4331-AC1C-63DFC843A2B8}" type="datetimeFigureOut">
              <a:rPr lang="en-US" smtClean="0"/>
              <a:t>20-Feb-24</a:t>
            </a:fld>
            <a:endParaRPr lang="en-US"/>
          </a:p>
        </p:txBody>
      </p:sp>
    </p:spTree>
    <p:extLst>
      <p:ext uri="{BB962C8B-B14F-4D97-AF65-F5344CB8AC3E}">
        <p14:creationId xmlns:p14="http://schemas.microsoft.com/office/powerpoint/2010/main" val="3929271752"/>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light backgroun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B830C-1A0E-17DE-6650-A0E3C05D61D9}"/>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2" y="1786"/>
            <a:ext cx="12188825" cy="6856214"/>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5" name="Agenda list"/>
          <p:cNvSpPr>
            <a:spLocks noGrp="1"/>
          </p:cNvSpPr>
          <p:nvPr>
            <p:ph sz="quarter" idx="13"/>
          </p:nvPr>
        </p:nvSpPr>
        <p:spPr>
          <a:xfrm>
            <a:off x="1166812" y="1683969"/>
            <a:ext cx="9211620" cy="4163242"/>
          </a:xfrm>
        </p:spPr>
        <p:txBody>
          <a:bodyPr/>
          <a:lstStyle>
            <a:lvl1pPr marL="228600" indent="-228600">
              <a:lnSpc>
                <a:spcPct val="120000"/>
              </a:lnSpc>
              <a:buClr>
                <a:schemeClr val="bg1"/>
              </a:buClr>
              <a:buFont typeface="Calibri" panose="020F0502020204030204" pitchFamily="34" charset="0"/>
              <a:buChar char="•"/>
              <a:defRPr sz="2400">
                <a:solidFill>
                  <a:schemeClr val="tx1"/>
                </a:solidFill>
              </a:defRPr>
            </a:lvl1pPr>
            <a:lvl2pPr marL="576072" indent="-228600">
              <a:buClr>
                <a:schemeClr val="bg1"/>
              </a:buClr>
              <a:buFont typeface="Calibri" panose="020F0502020204030204" pitchFamily="34" charset="0"/>
              <a:buChar char="̶"/>
              <a:defRPr>
                <a:solidFill>
                  <a:schemeClr val="tx1"/>
                </a:solidFill>
              </a:defRPr>
            </a:lvl2pPr>
          </a:lstStyle>
          <a:p>
            <a:pPr lvl="0"/>
            <a:r>
              <a:rPr lang="en-US"/>
              <a:t>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accent1"/>
                </a:solidFill>
              </a:defRPr>
            </a:lvl1pPr>
          </a:lstStyle>
          <a:p>
            <a:r>
              <a:rPr lang="en-US"/>
              <a:t>Click to edit Master title style</a:t>
            </a:r>
          </a:p>
        </p:txBody>
      </p:sp>
      <p:sp>
        <p:nvSpPr>
          <p:cNvPr id="2" name="Footer_page number">
            <a:extLst>
              <a:ext uri="{FF2B5EF4-FFF2-40B4-BE49-F238E27FC236}">
                <a16:creationId xmlns:a16="http://schemas.microsoft.com/office/drawing/2014/main" id="{01007F7C-A4BC-9D75-DD82-ABF1F242CB84}"/>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a:solidFill>
                <a:schemeClr val="tx1"/>
              </a:solidFill>
              <a:latin typeface="+mn-lt"/>
              <a:ea typeface="+mn-ea"/>
              <a:cs typeface="+mn-cs"/>
            </a:endParaRPr>
          </a:p>
        </p:txBody>
      </p:sp>
      <p:sp>
        <p:nvSpPr>
          <p:cNvPr id="7" name="Footer_copyright">
            <a:extLst>
              <a:ext uri="{FF2B5EF4-FFF2-40B4-BE49-F238E27FC236}">
                <a16:creationId xmlns:a16="http://schemas.microsoft.com/office/drawing/2014/main" id="{040E87EE-D43D-EE96-80F0-EC91639B6540}"/>
              </a:ext>
            </a:extLst>
          </p:cNvPr>
          <p:cNvSpPr txBox="1">
            <a:spLocks/>
          </p:cNvSpPr>
          <p:nvPr userDrawn="1"/>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cxnSp>
        <p:nvCxnSpPr>
          <p:cNvPr id="8" name="Footer line">
            <a:extLst>
              <a:ext uri="{FF2B5EF4-FFF2-40B4-BE49-F238E27FC236}">
                <a16:creationId xmlns:a16="http://schemas.microsoft.com/office/drawing/2014/main" id="{A08B3C9B-51A0-ABAD-EDDF-797C6A7AB450}"/>
              </a:ext>
            </a:extLst>
          </p:cNvPr>
          <p:cNvCxnSpPr/>
          <p:nvPr userDrawn="1"/>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5">
            <a:extLst>
              <a:ext uri="{FF2B5EF4-FFF2-40B4-BE49-F238E27FC236}">
                <a16:creationId xmlns:a16="http://schemas.microsoft.com/office/drawing/2014/main" id="{2C05FA48-F298-2410-D071-B33650C7FBA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sp>
        <p:nvSpPr>
          <p:cNvPr id="10" name="Date Placeholder 9"/>
          <p:cNvSpPr>
            <a:spLocks noGrp="1"/>
          </p:cNvSpPr>
          <p:nvPr>
            <p:ph type="dt" sz="half" idx="14"/>
          </p:nvPr>
        </p:nvSpPr>
        <p:spPr/>
        <p:txBody>
          <a:bodyPr/>
          <a:lstStyle/>
          <a:p>
            <a:fld id="{BE549531-8CB3-4C19-875D-FF2A0A2E71BE}" type="datetimeFigureOut">
              <a:rPr lang="en-US" smtClean="0"/>
              <a:t>20-Feb-24</a:t>
            </a:fld>
            <a:endParaRPr lang="en-US"/>
          </a:p>
        </p:txBody>
      </p:sp>
    </p:spTree>
    <p:extLst>
      <p:ext uri="{BB962C8B-B14F-4D97-AF65-F5344CB8AC3E}">
        <p14:creationId xmlns:p14="http://schemas.microsoft.com/office/powerpoint/2010/main" val="2169723764"/>
      </p:ext>
    </p:extLst>
  </p:cSld>
  <p:clrMapOvr>
    <a:masterClrMapping/>
  </p:clrMapOvr>
  <p:transition>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Slate">
    <p:bg>
      <p:bgPr>
        <a:gradFill>
          <a:gsLst>
            <a:gs pos="79000">
              <a:schemeClr val="accent1">
                <a:lumMod val="55000"/>
              </a:schemeClr>
            </a:gs>
            <a:gs pos="0">
              <a:schemeClr val="accent6"/>
            </a:gs>
          </a:gsLst>
          <a:path path="circle">
            <a:fillToRect l="100000" t="100000"/>
          </a:path>
        </a:grad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pic>
        <p:nvPicPr>
          <p:cNvPr id="3" name="Picture 5">
            <a:extLst>
              <a:ext uri="{FF2B5EF4-FFF2-40B4-BE49-F238E27FC236}">
                <a16:creationId xmlns:a16="http://schemas.microsoft.com/office/drawing/2014/main" id="{E40F7830-EDB1-232C-954E-BB58013E6676}"/>
              </a:ext>
            </a:extLst>
          </p:cNvPr>
          <p:cNvPicPr>
            <a:picLocks noChangeAspect="1"/>
          </p:cNvPicPr>
          <p:nvPr userDrawn="1"/>
        </p:nvPicPr>
        <p:blipFill>
          <a:blip r:embed="rId2" cstate="print">
            <a:lum bright="100000"/>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sp>
        <p:nvSpPr>
          <p:cNvPr id="2" name="Date Placeholder 1"/>
          <p:cNvSpPr>
            <a:spLocks noGrp="1"/>
          </p:cNvSpPr>
          <p:nvPr>
            <p:ph type="dt" sz="half" idx="12"/>
          </p:nvPr>
        </p:nvSpPr>
        <p:spPr/>
        <p:txBody>
          <a:bodyPr/>
          <a:lstStyle/>
          <a:p>
            <a:fld id="{70709922-CD59-4770-B112-123475DFD9D4}" type="datetimeFigureOut">
              <a:rPr lang="en-US" smtClean="0"/>
              <a:t>20-Feb-24</a:t>
            </a:fld>
            <a:endParaRPr lang="en-US"/>
          </a:p>
        </p:txBody>
      </p:sp>
    </p:spTree>
    <p:extLst>
      <p:ext uri="{BB962C8B-B14F-4D97-AF65-F5344CB8AC3E}">
        <p14:creationId xmlns:p14="http://schemas.microsoft.com/office/powerpoint/2010/main" val="1565809850"/>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Slate">
    <p:bg>
      <p:bgPr>
        <a:gradFill>
          <a:gsLst>
            <a:gs pos="79000">
              <a:schemeClr val="accent1">
                <a:lumMod val="55000"/>
              </a:schemeClr>
            </a:gs>
            <a:gs pos="0">
              <a:schemeClr val="accent6"/>
            </a:gs>
          </a:gsLst>
          <a:path path="circle">
            <a:fillToRect l="100000" t="100000"/>
          </a:path>
        </a:grad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pic>
        <p:nvPicPr>
          <p:cNvPr id="3" name="Picture 5">
            <a:extLst>
              <a:ext uri="{FF2B5EF4-FFF2-40B4-BE49-F238E27FC236}">
                <a16:creationId xmlns:a16="http://schemas.microsoft.com/office/drawing/2014/main" id="{E40F7830-EDB1-232C-954E-BB58013E6676}"/>
              </a:ext>
            </a:extLst>
          </p:cNvPr>
          <p:cNvPicPr>
            <a:picLocks noChangeAspect="1"/>
          </p:cNvPicPr>
          <p:nvPr userDrawn="1"/>
        </p:nvPicPr>
        <p:blipFill>
          <a:blip r:embed="rId2" cstate="print">
            <a:lum bright="100000"/>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sp>
        <p:nvSpPr>
          <p:cNvPr id="2" name="Date Placeholder 1"/>
          <p:cNvSpPr>
            <a:spLocks noGrp="1"/>
          </p:cNvSpPr>
          <p:nvPr>
            <p:ph type="dt" sz="half" idx="12"/>
          </p:nvPr>
        </p:nvSpPr>
        <p:spPr/>
        <p:txBody>
          <a:bodyPr/>
          <a:lstStyle/>
          <a:p>
            <a:fld id="{2A258E8F-81DC-413F-8FE6-C5BEF4C0A64F}" type="datetimeFigureOut">
              <a:rPr lang="en-US" smtClean="0"/>
              <a:t>20-Feb-24</a:t>
            </a:fld>
            <a:endParaRPr lang="en-US"/>
          </a:p>
        </p:txBody>
      </p:sp>
    </p:spTree>
    <p:extLst>
      <p:ext uri="{BB962C8B-B14F-4D97-AF65-F5344CB8AC3E}">
        <p14:creationId xmlns:p14="http://schemas.microsoft.com/office/powerpoint/2010/main" val="2717093649"/>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a:latin typeface="+mn-lt"/>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a:latin typeface="+mn-lt"/>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Click to edit Master text styles</a:t>
            </a:r>
          </a:p>
          <a:p>
            <a:pPr lvl="1"/>
            <a:r>
              <a:rPr lang="en-US"/>
              <a:t>Second level</a:t>
            </a:r>
          </a:p>
        </p:txBody>
      </p:sp>
      <p:sp>
        <p:nvSpPr>
          <p:cNvPr id="2" name="Date Placeholder 1"/>
          <p:cNvSpPr>
            <a:spLocks noGrp="1"/>
          </p:cNvSpPr>
          <p:nvPr>
            <p:ph type="dt" sz="half" idx="17"/>
          </p:nvPr>
        </p:nvSpPr>
        <p:spPr/>
        <p:txBody>
          <a:bodyPr/>
          <a:lstStyle/>
          <a:p>
            <a:fld id="{15DD3E41-3ACD-45AD-A181-BE68A5EFAB55}" type="datetimeFigureOut">
              <a:rPr lang="en-US" smtClean="0"/>
              <a:t>20-Feb-24</a:t>
            </a:fld>
            <a:endParaRPr lang="en-US"/>
          </a:p>
        </p:txBody>
      </p:sp>
    </p:spTree>
    <p:extLst>
      <p:ext uri="{BB962C8B-B14F-4D97-AF65-F5344CB8AC3E}">
        <p14:creationId xmlns:p14="http://schemas.microsoft.com/office/powerpoint/2010/main" val="2993133008"/>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mmary_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A2D79-5C21-8C75-D309-DEB4164B40BD}"/>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4217257" y="0"/>
            <a:ext cx="7975570" cy="6511127"/>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7" name="Key points"/>
          <p:cNvSpPr>
            <a:spLocks noGrp="1"/>
          </p:cNvSpPr>
          <p:nvPr>
            <p:ph type="body" sz="quarter" idx="12"/>
          </p:nvPr>
        </p:nvSpPr>
        <p:spPr>
          <a:xfrm>
            <a:off x="4658146" y="1236024"/>
            <a:ext cx="6948067"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Click to edit Master text styles</a:t>
            </a:r>
          </a:p>
          <a:p>
            <a:pPr lvl="1"/>
            <a:r>
              <a:rPr lang="en-US"/>
              <a:t>Second level</a:t>
            </a:r>
          </a:p>
        </p:txBody>
      </p:sp>
      <p:sp>
        <p:nvSpPr>
          <p:cNvPr id="11" name="Slide Title"/>
          <p:cNvSpPr>
            <a:spLocks noGrp="1"/>
          </p:cNvSpPr>
          <p:nvPr>
            <p:ph type="title" hasCustomPrompt="1"/>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1" kern="1200" spc="0" baseline="0" dirty="0">
                <a:gradFill flip="none" rotWithShape="1">
                  <a:gsLst>
                    <a:gs pos="0">
                      <a:schemeClr val="accent6"/>
                    </a:gs>
                    <a:gs pos="60000">
                      <a:schemeClr val="bg2"/>
                    </a:gs>
                    <a:gs pos="100000">
                      <a:schemeClr val="bg2"/>
                    </a:gs>
                  </a:gsLst>
                  <a:lin ang="10800000" scaled="1"/>
                  <a:tileRect/>
                </a:gra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2" name="Date Placeholder 1"/>
          <p:cNvSpPr>
            <a:spLocks noGrp="1"/>
          </p:cNvSpPr>
          <p:nvPr>
            <p:ph type="dt" sz="half" idx="13"/>
          </p:nvPr>
        </p:nvSpPr>
        <p:spPr/>
        <p:txBody>
          <a:bodyPr/>
          <a:lstStyle/>
          <a:p>
            <a:fld id="{F31B9E99-30D5-4FF9-A10E-826D61E59CCE}" type="datetimeFigureOut">
              <a:rPr lang="en-US" smtClean="0"/>
              <a:t>20-Feb-24</a:t>
            </a:fld>
            <a:endParaRPr lang="en-US"/>
          </a:p>
        </p:txBody>
      </p:sp>
    </p:spTree>
    <p:extLst>
      <p:ext uri="{BB962C8B-B14F-4D97-AF65-F5344CB8AC3E}">
        <p14:creationId xmlns:p14="http://schemas.microsoft.com/office/powerpoint/2010/main" val="3715804146"/>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_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58B735-E4C8-D3E0-0B47-829DE0F308D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06113" y="0"/>
            <a:ext cx="7982712" cy="6510528"/>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7" name="Key points"/>
          <p:cNvSpPr>
            <a:spLocks noGrp="1"/>
          </p:cNvSpPr>
          <p:nvPr>
            <p:ph type="body" sz="quarter" idx="12"/>
          </p:nvPr>
        </p:nvSpPr>
        <p:spPr>
          <a:xfrm>
            <a:off x="4670110" y="1236024"/>
            <a:ext cx="6936103" cy="4443814"/>
          </a:xfrm>
          <a:prstGeom prst="rect">
            <a:avLst/>
          </a:prstGeom>
        </p:spPr>
        <p:txBody>
          <a:bodyPr lIns="91440" tIns="45720" rIns="91440" bIns="45720" anchor="ctr" anchorCtr="0">
            <a:noAutofit/>
          </a:bodyPr>
          <a:lstStyle>
            <a:lvl1pPr marL="320040" indent="-320040">
              <a:lnSpc>
                <a:spcPct val="95000"/>
              </a:lnSpc>
              <a:buClr>
                <a:schemeClr val="bg1"/>
              </a:buClr>
              <a:buSzPct val="85000"/>
              <a:buFont typeface="Calibri" panose="020F0502020204030204" pitchFamily="34" charset="0"/>
              <a:buChar char="•"/>
              <a:defRPr sz="3200" baseline="0">
                <a:solidFill>
                  <a:schemeClr val="bg1"/>
                </a:solidFill>
                <a:latin typeface="Arial" panose="020B0604020202020204" pitchFamily="34" charset="0"/>
                <a:cs typeface="Arial" panose="020B0604020202020204" pitchFamily="34" charset="0"/>
              </a:defRPr>
            </a:lvl1pPr>
            <a:lvl2pPr marL="667512" indent="-237744">
              <a:lnSpc>
                <a:spcPct val="95000"/>
              </a:lnSpc>
              <a:buClr>
                <a:schemeClr val="bg1"/>
              </a:buClr>
              <a:defRPr sz="2700">
                <a:solidFill>
                  <a:schemeClr val="bg1"/>
                </a:solidFill>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Click to edit Master text styles</a:t>
            </a:r>
          </a:p>
          <a:p>
            <a:pPr lvl="1"/>
            <a:r>
              <a:rPr lang="en-US"/>
              <a:t>Second level</a:t>
            </a:r>
          </a:p>
        </p:txBody>
      </p:sp>
      <p:sp>
        <p:nvSpPr>
          <p:cNvPr id="8" name="Slide Title"/>
          <p:cNvSpPr>
            <a:spLocks noGrp="1"/>
          </p:cNvSpPr>
          <p:nvPr>
            <p:ph type="title" hasCustomPrompt="1"/>
          </p:nvPr>
        </p:nvSpPr>
        <p:spPr>
          <a:xfrm>
            <a:off x="368300" y="1947672"/>
            <a:ext cx="3371340"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1" kern="1200" spc="0" baseline="0" dirty="0">
                <a:gradFill flip="none" rotWithShape="1">
                  <a:gsLst>
                    <a:gs pos="0">
                      <a:schemeClr val="accent6"/>
                    </a:gs>
                    <a:gs pos="60000">
                      <a:schemeClr val="bg2"/>
                    </a:gs>
                    <a:gs pos="100000">
                      <a:schemeClr val="bg2"/>
                    </a:gs>
                  </a:gsLst>
                  <a:lin ang="10800000" scaled="1"/>
                  <a:tileRect/>
                </a:gra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2" name="Date Placeholder 1"/>
          <p:cNvSpPr>
            <a:spLocks noGrp="1"/>
          </p:cNvSpPr>
          <p:nvPr>
            <p:ph type="dt" sz="half" idx="13"/>
          </p:nvPr>
        </p:nvSpPr>
        <p:spPr/>
        <p:txBody>
          <a:bodyPr/>
          <a:lstStyle/>
          <a:p>
            <a:fld id="{2CE55EBB-9F44-43F5-82D2-0407D16E9B1E}" type="datetimeFigureOut">
              <a:rPr lang="en-US" smtClean="0"/>
              <a:t>20-Feb-24</a:t>
            </a:fld>
            <a:endParaRPr lang="en-US"/>
          </a:p>
        </p:txBody>
      </p:sp>
    </p:spTree>
    <p:extLst>
      <p:ext uri="{BB962C8B-B14F-4D97-AF65-F5344CB8AC3E}">
        <p14:creationId xmlns:p14="http://schemas.microsoft.com/office/powerpoint/2010/main" val="3347815025"/>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26CFE0-522F-9E9A-E525-4E1026AB626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2" cy="6857926"/>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4383" y="726637"/>
            <a:ext cx="2971806" cy="633904"/>
          </a:xfrm>
          <a:prstGeom prst="rect">
            <a:avLst/>
          </a:prstGeom>
        </p:spPr>
      </p:pic>
      <p:sp>
        <p:nvSpPr>
          <p:cNvPr id="4" name="Footer Placeholder 3" hidden="1"/>
          <p:cNvSpPr>
            <a:spLocks noGrp="1"/>
          </p:cNvSpPr>
          <p:nvPr userDrawn="1">
            <p:ph type="ftr" sz="quarter" idx="11"/>
          </p:nvPr>
        </p:nvSpPr>
        <p:spPr/>
        <p:txBody>
          <a:bodyPr/>
          <a:lstStyle/>
          <a:p>
            <a:endParaRPr lang="en-US"/>
          </a:p>
        </p:txBody>
      </p:sp>
      <p:sp>
        <p:nvSpPr>
          <p:cNvPr id="15" name="Title"/>
          <p:cNvSpPr>
            <a:spLocks noGrp="1"/>
          </p:cNvSpPr>
          <p:nvPr userDrawn="1">
            <p:ph type="body" sz="quarter" idx="14" hasCustomPrompt="1"/>
          </p:nvPr>
        </p:nvSpPr>
        <p:spPr>
          <a:xfrm>
            <a:off x="912590" y="2334080"/>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all" baseline="0" dirty="0" smtClean="0">
                <a:gradFill flip="none" rotWithShape="1">
                  <a:gsLst>
                    <a:gs pos="0">
                      <a:schemeClr val="accent6"/>
                    </a:gs>
                    <a:gs pos="100000">
                      <a:schemeClr val="accent1"/>
                    </a:gs>
                  </a:gsLst>
                  <a:lin ang="10800000" scaled="1"/>
                  <a:tileRect/>
                </a:gra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err="1"/>
              <a:t>ThanK</a:t>
            </a:r>
            <a:r>
              <a:rPr lang="en-US" kern="0"/>
              <a:t> you text</a:t>
            </a:r>
          </a:p>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endParaRPr lang="en-US" kern="0"/>
          </a:p>
        </p:txBody>
      </p:sp>
      <p:pic>
        <p:nvPicPr>
          <p:cNvPr id="10" name="Picture 9" hidden="1"/>
          <p:cNvPicPr>
            <a:picLocks noChangeAspect="1"/>
          </p:cNvPicPr>
          <p:nvPr userDrawn="1"/>
        </p:nvPicPr>
        <p:blipFill>
          <a:blip r:embed="rId4"/>
          <a:stretch>
            <a:fillRect/>
          </a:stretch>
        </p:blipFill>
        <p:spPr>
          <a:xfrm>
            <a:off x="264756" y="6447136"/>
            <a:ext cx="5943600" cy="312560"/>
          </a:xfrm>
          <a:prstGeom prst="rect">
            <a:avLst/>
          </a:prstGeom>
        </p:spPr>
      </p:pic>
      <p:sp>
        <p:nvSpPr>
          <p:cNvPr id="2" name="Date Placeholder 1"/>
          <p:cNvSpPr>
            <a:spLocks noGrp="1"/>
          </p:cNvSpPr>
          <p:nvPr>
            <p:ph type="dt" sz="half" idx="15"/>
          </p:nvPr>
        </p:nvSpPr>
        <p:spPr/>
        <p:txBody>
          <a:bodyPr/>
          <a:lstStyle/>
          <a:p>
            <a:fld id="{E8A15B2E-DA7E-4B80-8C99-7CE944D00F09}" type="datetimeFigureOut">
              <a:rPr lang="en-US" smtClean="0"/>
              <a:t>20-Feb-24</a:t>
            </a:fld>
            <a:endParaRPr lang="en-US"/>
          </a:p>
        </p:txBody>
      </p:sp>
    </p:spTree>
    <p:extLst>
      <p:ext uri="{BB962C8B-B14F-4D97-AF65-F5344CB8AC3E}">
        <p14:creationId xmlns:p14="http://schemas.microsoft.com/office/powerpoint/2010/main" val="4094426163"/>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071C6EA-61E6-7761-B1CA-24159319653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5"/>
            <a:ext cx="12188824" cy="685792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4984" y="731520"/>
            <a:ext cx="2881887" cy="642814"/>
          </a:xfrm>
          <a:prstGeom prst="rect">
            <a:avLst/>
          </a:prstGeom>
        </p:spPr>
      </p:pic>
      <p:sp>
        <p:nvSpPr>
          <p:cNvPr id="13" name="Speaker name and date"/>
          <p:cNvSpPr>
            <a:spLocks noGrp="1"/>
          </p:cNvSpPr>
          <p:nvPr userDrawn="1">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17279" y="3429893"/>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0" name="Title"/>
          <p:cNvSpPr>
            <a:spLocks noGrp="1"/>
          </p:cNvSpPr>
          <p:nvPr>
            <p:ph type="body" sz="quarter" idx="14" hasCustomPrompt="1"/>
          </p:nvPr>
        </p:nvSpPr>
        <p:spPr>
          <a:xfrm>
            <a:off x="912590" y="2188609"/>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all"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p:txBody>
      </p:sp>
      <p:sp>
        <p:nvSpPr>
          <p:cNvPr id="2" name="Date Placeholder 1"/>
          <p:cNvSpPr>
            <a:spLocks noGrp="1"/>
          </p:cNvSpPr>
          <p:nvPr>
            <p:ph type="dt" sz="half" idx="15"/>
          </p:nvPr>
        </p:nvSpPr>
        <p:spPr/>
        <p:txBody>
          <a:bodyPr/>
          <a:lstStyle/>
          <a:p>
            <a:fld id="{F91F43E2-E9E5-4D40-8318-309745DD709F}" type="datetimeFigureOut">
              <a:rPr lang="en-US" smtClean="0"/>
              <a:t>20-Feb-24</a:t>
            </a:fld>
            <a:endParaRPr lang="en-US"/>
          </a:p>
        </p:txBody>
      </p:sp>
      <p:sp>
        <p:nvSpPr>
          <p:cNvPr id="3" name="Footer Placeholder 2" hidden="1"/>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62270302"/>
      </p:ext>
    </p:extLst>
  </p:cSld>
  <p:clrMapOvr>
    <a:masterClrMapping/>
  </p:clrMapOvr>
  <p:transition>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1E445-AE0E-425C-8E1B-FA95C76FD663}" type="datetimeFigureOut">
              <a:rPr lang="en-US" smtClean="0"/>
              <a:t>20-Feb-24</a:t>
            </a:fld>
            <a:endParaRPr lang="en-US"/>
          </a:p>
        </p:txBody>
      </p:sp>
      <p:sp>
        <p:nvSpPr>
          <p:cNvPr id="5" name="Footer Placeholder 4" hidden="1"/>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36E4B-89FB-4AD1-A2D1-8231299C8F20}" type="slidenum">
              <a:rPr lang="en-US" smtClean="0"/>
              <a:t>‹#›</a:t>
            </a:fld>
            <a:endParaRPr lang="en-US"/>
          </a:p>
        </p:txBody>
      </p:sp>
    </p:spTree>
    <p:extLst>
      <p:ext uri="{BB962C8B-B14F-4D97-AF65-F5344CB8AC3E}">
        <p14:creationId xmlns:p14="http://schemas.microsoft.com/office/powerpoint/2010/main" val="43127065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endParaRPr lang="en-US"/>
          </a:p>
        </p:txBody>
      </p:sp>
      <p:sp>
        <p:nvSpPr>
          <p:cNvPr id="4" name="Date" hidden="1"/>
          <p:cNvSpPr>
            <a:spLocks noGrp="1"/>
          </p:cNvSpPr>
          <p:nvPr>
            <p:ph type="dt" sz="quarter" idx="12"/>
          </p:nvPr>
        </p:nvSpPr>
        <p:spPr>
          <a:xfrm>
            <a:off x="609600" y="6356350"/>
            <a:ext cx="2843213" cy="365125"/>
          </a:xfrm>
          <a:prstGeom prst="rect">
            <a:avLst/>
          </a:prstGeom>
        </p:spPr>
        <p:txBody>
          <a:bodyPr/>
          <a:lstStyle/>
          <a:p>
            <a:fld id="{1C396E99-728E-4BC1-9827-5FA2D157E6FB}" type="datetimeFigureOut">
              <a:rPr lang="en-US" smtClean="0"/>
              <a:t>20-Feb-24</a:t>
            </a:fld>
            <a:endParaRPr lang="en-US"/>
          </a:p>
        </p:txBody>
      </p:sp>
      <p:sp>
        <p:nvSpPr>
          <p:cNvPr id="13" name="Bullet text"/>
          <p:cNvSpPr>
            <a:spLocks noGrp="1"/>
          </p:cNvSpPr>
          <p:nvPr>
            <p:ph sz="quarter" idx="11"/>
          </p:nvPr>
        </p:nvSpPr>
        <p:spPr>
          <a:xfrm>
            <a:off x="583074" y="1457960"/>
            <a:ext cx="11000914" cy="4676140"/>
          </a:xfrm>
        </p:spPr>
        <p:txBody>
          <a:bodyPr/>
          <a:lstStyle/>
          <a:p>
            <a:pPr lvl="0"/>
            <a:r>
              <a:rPr lang="en-US"/>
              <a:t>Click to edit Master text styles</a:t>
            </a:r>
          </a:p>
          <a:p>
            <a:pPr lvl="1"/>
            <a:r>
              <a:rPr lang="en-US"/>
              <a:t>Second level</a:t>
            </a:r>
          </a:p>
          <a:p>
            <a:pPr lvl="2"/>
            <a:r>
              <a:rPr lang="en-US"/>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075769738"/>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FDF73D52-030C-8310-8CFA-20C976247A42}"/>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2" y="35"/>
            <a:ext cx="12188824" cy="6857929"/>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1031885" y="462054"/>
            <a:ext cx="2147524" cy="457200"/>
          </a:xfrm>
          <a:prstGeom prst="rect">
            <a:avLst/>
          </a:prstGeom>
        </p:spPr>
      </p:pic>
      <p:sp>
        <p:nvSpPr>
          <p:cNvPr id="4" name="Footer Placeholder 3" hidden="1"/>
          <p:cNvSpPr>
            <a:spLocks noGrp="1"/>
          </p:cNvSpPr>
          <p:nvPr userDrawn="1">
            <p:ph type="ftr" sz="quarter" idx="11"/>
          </p:nvPr>
        </p:nvSpPr>
        <p:spPr/>
        <p:txBody>
          <a:bodyPr/>
          <a:lstStyle/>
          <a:p>
            <a:endParaRPr lang="en-US"/>
          </a:p>
        </p:txBody>
      </p:sp>
      <p:sp>
        <p:nvSpPr>
          <p:cNvPr id="13" name="Speaker name and date"/>
          <p:cNvSpPr>
            <a:spLocks noGrp="1"/>
          </p:cNvSpPr>
          <p:nvPr userDrawn="1">
            <p:ph type="subTitle" idx="1" hasCustomPrompt="1"/>
          </p:nvPr>
        </p:nvSpPr>
        <p:spPr>
          <a:xfrm>
            <a:off x="939910" y="4567150"/>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2">
                    <a:lumMod val="60000"/>
                    <a:lumOff val="40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30530" y="3095722"/>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5" name="Title"/>
          <p:cNvSpPr>
            <a:spLocks noGrp="1"/>
          </p:cNvSpPr>
          <p:nvPr userDrawn="1">
            <p:ph type="body" sz="quarter" idx="14" hasCustomPrompt="1"/>
          </p:nvPr>
        </p:nvSpPr>
        <p:spPr>
          <a:xfrm>
            <a:off x="925841" y="1823170"/>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p:txBody>
      </p:sp>
      <p:sp>
        <p:nvSpPr>
          <p:cNvPr id="2" name="Date Placeholder 1"/>
          <p:cNvSpPr>
            <a:spLocks noGrp="1"/>
          </p:cNvSpPr>
          <p:nvPr userDrawn="1">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4096834543"/>
      </p:ext>
    </p:extLst>
  </p:cSld>
  <p:clrMapOvr>
    <a:masterClrMapping/>
  </p:clrMapOvr>
  <p:transition>
    <p:fade/>
  </p:transition>
  <p:hf sldNum="0" hdr="0" ftr="0" dt="0"/>
  <p:extLst>
    <p:ext uri="{DCECCB84-F9BA-43D5-87BE-67443E8EF086}">
      <p15:sldGuideLst xmlns:p15="http://schemas.microsoft.com/office/powerpoint/2012/main">
        <p15:guide id="1" orient="horz" pos="576">
          <p15:clr>
            <a:srgbClr val="FBAE40"/>
          </p15:clr>
        </p15:guide>
        <p15:guide id="2" orient="horz" pos="288">
          <p15:clr>
            <a:srgbClr val="FBAE40"/>
          </p15:clr>
        </p15:guide>
        <p15:guide id="3" pos="196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branded Title Slide">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A28BA94A-76D7-F519-9365-911A1045F4B2}"/>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2" y="35"/>
            <a:ext cx="12188824" cy="6857929"/>
          </a:xfrm>
          <a:prstGeom prst="rect">
            <a:avLst/>
          </a:prstGeom>
        </p:spPr>
      </p:pic>
      <p:sp>
        <p:nvSpPr>
          <p:cNvPr id="4" name="Footer Placeholder 3" hidden="1"/>
          <p:cNvSpPr>
            <a:spLocks noGrp="1"/>
          </p:cNvSpPr>
          <p:nvPr userDrawn="1">
            <p:ph type="ftr" sz="quarter" idx="11"/>
          </p:nvPr>
        </p:nvSpPr>
        <p:spPr/>
        <p:txBody>
          <a:bodyPr/>
          <a:lstStyle/>
          <a:p>
            <a:endParaRPr lang="en-US"/>
          </a:p>
        </p:txBody>
      </p:sp>
      <p:sp>
        <p:nvSpPr>
          <p:cNvPr id="13" name="Speaker name and date"/>
          <p:cNvSpPr>
            <a:spLocks noGrp="1"/>
          </p:cNvSpPr>
          <p:nvPr userDrawn="1">
            <p:ph type="subTitle" idx="1" hasCustomPrompt="1"/>
          </p:nvPr>
        </p:nvSpPr>
        <p:spPr>
          <a:xfrm>
            <a:off x="926659" y="4567150"/>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2">
                    <a:lumMod val="60000"/>
                    <a:lumOff val="40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17279" y="3095722"/>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5" name="Title"/>
          <p:cNvSpPr>
            <a:spLocks noGrp="1"/>
          </p:cNvSpPr>
          <p:nvPr userDrawn="1">
            <p:ph type="body" sz="quarter" idx="14" hasCustomPrompt="1"/>
          </p:nvPr>
        </p:nvSpPr>
        <p:spPr>
          <a:xfrm>
            <a:off x="912590" y="1823170"/>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Partner Title Slide</a:t>
            </a:r>
          </a:p>
        </p:txBody>
      </p:sp>
      <p:sp>
        <p:nvSpPr>
          <p:cNvPr id="2" name="Date Placeholder 1"/>
          <p:cNvSpPr>
            <a:spLocks noGrp="1"/>
          </p:cNvSpPr>
          <p:nvPr userDrawn="1">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rcRect/>
          <a:stretch/>
        </p:blipFill>
        <p:spPr>
          <a:xfrm>
            <a:off x="1045136" y="462054"/>
            <a:ext cx="2147524" cy="457200"/>
          </a:xfrm>
          <a:prstGeom prst="rect">
            <a:avLst/>
          </a:prstGeom>
        </p:spPr>
      </p:pic>
      <p:cxnSp>
        <p:nvCxnSpPr>
          <p:cNvPr id="11" name="Straight Connector 10">
            <a:extLst>
              <a:ext uri="{FF2B5EF4-FFF2-40B4-BE49-F238E27FC236}">
                <a16:creationId xmlns:a16="http://schemas.microsoft.com/office/drawing/2014/main" id="{9BD6D50F-C9EB-CF2E-F4D3-94A6257A596F}"/>
              </a:ext>
            </a:extLst>
          </p:cNvPr>
          <p:cNvCxnSpPr/>
          <p:nvPr userDrawn="1"/>
        </p:nvCxnSpPr>
        <p:spPr bwMode="auto">
          <a:xfrm>
            <a:off x="3455421" y="462054"/>
            <a:ext cx="0" cy="635265"/>
          </a:xfrm>
          <a:prstGeom prst="line">
            <a:avLst/>
          </a:prstGeom>
          <a:solidFill>
            <a:schemeClr val="bg1"/>
          </a:solidFill>
          <a:ln w="12700" cap="flat" cmpd="sng" algn="ctr">
            <a:solidFill>
              <a:schemeClr val="bg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Sub-title">
            <a:extLst>
              <a:ext uri="{FF2B5EF4-FFF2-40B4-BE49-F238E27FC236}">
                <a16:creationId xmlns:a16="http://schemas.microsoft.com/office/drawing/2014/main" id="{6B45B518-C409-1A38-F537-A46604F545A3}"/>
              </a:ext>
            </a:extLst>
          </p:cNvPr>
          <p:cNvSpPr>
            <a:spLocks noGrp="1"/>
          </p:cNvSpPr>
          <p:nvPr>
            <p:ph type="body" sz="quarter" idx="16" hasCustomPrompt="1"/>
          </p:nvPr>
        </p:nvSpPr>
        <p:spPr>
          <a:xfrm>
            <a:off x="3756486" y="591591"/>
            <a:ext cx="1767818" cy="343293"/>
          </a:xfrm>
          <a:prstGeom prst="rect">
            <a:avLst/>
          </a:prstGeom>
          <a:solidFill>
            <a:schemeClr val="bg1">
              <a:lumMod val="50000"/>
            </a:schemeClr>
          </a:solidFill>
        </p:spPr>
        <p:txBody>
          <a:bodyPr lIns="91440" tIns="45720" rIns="91440" bIns="45720" anchor="ctr">
            <a:noAutofit/>
          </a:bodyPr>
          <a:lstStyle>
            <a:lvl1pPr marL="0" indent="0" algn="ctr">
              <a:lnSpc>
                <a:spcPct val="100000"/>
              </a:lnSpc>
              <a:spcBef>
                <a:spcPts val="0"/>
              </a:spcBef>
              <a:buFont typeface="Arial" panose="020B0604020202020204" pitchFamily="34" charset="0"/>
              <a:buNone/>
              <a:defRPr sz="1100" b="1"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Place Partner logo Here</a:t>
            </a:r>
          </a:p>
        </p:txBody>
      </p:sp>
    </p:spTree>
    <p:extLst>
      <p:ext uri="{BB962C8B-B14F-4D97-AF65-F5344CB8AC3E}">
        <p14:creationId xmlns:p14="http://schemas.microsoft.com/office/powerpoint/2010/main" val="1641039701"/>
      </p:ext>
    </p:extLst>
  </p:cSld>
  <p:clrMapOvr>
    <a:masterClrMapping/>
  </p:clrMapOvr>
  <p:transition>
    <p:fade/>
  </p:transition>
  <p:hf sldNum="0" hdr="0" ftr="0" dt="0"/>
  <p:extLst>
    <p:ext uri="{DCECCB84-F9BA-43D5-87BE-67443E8EF086}">
      <p15:sldGuideLst xmlns:p15="http://schemas.microsoft.com/office/powerpoint/2012/main">
        <p15:guide id="1" orient="horz" pos="576">
          <p15:clr>
            <a:srgbClr val="FBAE40"/>
          </p15:clr>
        </p15:guide>
        <p15:guide id="2" orient="horz" pos="288">
          <p15:clr>
            <a:srgbClr val="FBAE40"/>
          </p15:clr>
        </p15:guide>
        <p15:guide id="3" pos="196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Darker Color">
    <p:spTree>
      <p:nvGrpSpPr>
        <p:cNvPr id="1" name=""/>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2156EBBE-5B24-B87E-D6DA-77E1562EBD4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5"/>
            <a:ext cx="12188825" cy="6857929"/>
          </a:xfrm>
          <a:prstGeom prst="rect">
            <a:avLst/>
          </a:prstGeom>
        </p:spPr>
      </p:pic>
      <p:sp>
        <p:nvSpPr>
          <p:cNvPr id="4" name="Footer Placeholder 3" hidden="1"/>
          <p:cNvSpPr>
            <a:spLocks noGrp="1"/>
          </p:cNvSpPr>
          <p:nvPr userDrawn="1">
            <p:ph type="ftr" sz="quarter" idx="11"/>
          </p:nvPr>
        </p:nvSpPr>
        <p:spPr/>
        <p:txBody>
          <a:bodyPr/>
          <a:lstStyle/>
          <a:p>
            <a:endParaRPr lang="en-US"/>
          </a:p>
        </p:txBody>
      </p:sp>
      <p:sp>
        <p:nvSpPr>
          <p:cNvPr id="13" name="Speaker name and date"/>
          <p:cNvSpPr>
            <a:spLocks noGrp="1"/>
          </p:cNvSpPr>
          <p:nvPr userDrawn="1">
            <p:ph type="subTitle" idx="1" hasCustomPrompt="1"/>
          </p:nvPr>
        </p:nvSpPr>
        <p:spPr>
          <a:xfrm>
            <a:off x="926659" y="369722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17279" y="3179805"/>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5" name="Title"/>
          <p:cNvSpPr>
            <a:spLocks noGrp="1"/>
          </p:cNvSpPr>
          <p:nvPr userDrawn="1">
            <p:ph type="body" sz="quarter" idx="14" hasCustomPrompt="1"/>
          </p:nvPr>
        </p:nvSpPr>
        <p:spPr>
          <a:xfrm>
            <a:off x="912590" y="1907253"/>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none"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p:txBody>
      </p:sp>
      <p:pic>
        <p:nvPicPr>
          <p:cNvPr id="11" name="Picture 10">
            <a:extLst>
              <a:ext uri="{FF2B5EF4-FFF2-40B4-BE49-F238E27FC236}">
                <a16:creationId xmlns:a16="http://schemas.microsoft.com/office/drawing/2014/main" id="{E1F57CC2-02AB-D54C-ED15-0EA2B84C0ADC}"/>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5136" y="462054"/>
            <a:ext cx="2166719" cy="461287"/>
          </a:xfrm>
          <a:prstGeom prst="rect">
            <a:avLst/>
          </a:prstGeom>
        </p:spPr>
      </p:pic>
      <p:sp>
        <p:nvSpPr>
          <p:cNvPr id="6" name="Date Placeholder 1">
            <a:extLst>
              <a:ext uri="{FF2B5EF4-FFF2-40B4-BE49-F238E27FC236}">
                <a16:creationId xmlns:a16="http://schemas.microsoft.com/office/drawing/2014/main" id="{342549AD-0043-F052-F3F8-6F99F8D107C8}"/>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2121754505"/>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Rich Color 1">
    <p:spTree>
      <p:nvGrpSpPr>
        <p:cNvPr id="1" name=""/>
        <p:cNvGrpSpPr/>
        <p:nvPr/>
      </p:nvGrpSpPr>
      <p:grpSpPr>
        <a:xfrm>
          <a:off x="0" y="0"/>
          <a:ext cx="0" cy="0"/>
          <a:chOff x="0" y="0"/>
          <a:chExt cx="0" cy="0"/>
        </a:xfrm>
      </p:grpSpPr>
      <p:pic>
        <p:nvPicPr>
          <p:cNvPr id="8" name="Picture 7" descr="A screenshot of a video game&#10;&#10;Description automatically generated with medium confidence">
            <a:extLst>
              <a:ext uri="{FF2B5EF4-FFF2-40B4-BE49-F238E27FC236}">
                <a16:creationId xmlns:a16="http://schemas.microsoft.com/office/drawing/2014/main" id="{E814454D-60AB-AB5D-8771-F415DABC5F6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5"/>
            <a:ext cx="12188825" cy="6857929"/>
          </a:xfrm>
          <a:prstGeom prst="rect">
            <a:avLst/>
          </a:prstGeom>
        </p:spPr>
      </p:pic>
      <p:sp>
        <p:nvSpPr>
          <p:cNvPr id="4" name="Footer Placeholder 3" hidden="1"/>
          <p:cNvSpPr>
            <a:spLocks noGrp="1"/>
          </p:cNvSpPr>
          <p:nvPr userDrawn="1">
            <p:ph type="ftr" sz="quarter" idx="11"/>
          </p:nvPr>
        </p:nvSpPr>
        <p:spPr/>
        <p:txBody>
          <a:bodyPr/>
          <a:lstStyle/>
          <a:p>
            <a:endParaRPr lang="en-US"/>
          </a:p>
        </p:txBody>
      </p:sp>
      <p:pic>
        <p:nvPicPr>
          <p:cNvPr id="11" name="Picture 10">
            <a:extLst>
              <a:ext uri="{FF2B5EF4-FFF2-40B4-BE49-F238E27FC236}">
                <a16:creationId xmlns:a16="http://schemas.microsoft.com/office/drawing/2014/main" id="{E1F57CC2-02AB-D54C-ED15-0EA2B84C0ADC}"/>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4332" y="466344"/>
            <a:ext cx="2166719" cy="461287"/>
          </a:xfrm>
          <a:prstGeom prst="rect">
            <a:avLst/>
          </a:prstGeom>
        </p:spPr>
      </p:pic>
      <p:sp>
        <p:nvSpPr>
          <p:cNvPr id="6" name="Date Placeholder 1">
            <a:extLst>
              <a:ext uri="{FF2B5EF4-FFF2-40B4-BE49-F238E27FC236}">
                <a16:creationId xmlns:a16="http://schemas.microsoft.com/office/drawing/2014/main" id="{6C4D717C-06C1-12F6-0F8B-6D1B497A2479}"/>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
        <p:nvSpPr>
          <p:cNvPr id="2" name="Speaker name and date">
            <a:extLst>
              <a:ext uri="{FF2B5EF4-FFF2-40B4-BE49-F238E27FC236}">
                <a16:creationId xmlns:a16="http://schemas.microsoft.com/office/drawing/2014/main" id="{D63D7FC8-90D4-DF96-36AB-4EB320882FC4}"/>
              </a:ext>
            </a:extLst>
          </p:cNvPr>
          <p:cNvSpPr>
            <a:spLocks noGrp="1"/>
          </p:cNvSpPr>
          <p:nvPr>
            <p:ph type="subTitle" idx="1" hasCustomPrompt="1"/>
          </p:nvPr>
        </p:nvSpPr>
        <p:spPr>
          <a:xfrm>
            <a:off x="926659" y="369722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3" name="Sub-title">
            <a:extLst>
              <a:ext uri="{FF2B5EF4-FFF2-40B4-BE49-F238E27FC236}">
                <a16:creationId xmlns:a16="http://schemas.microsoft.com/office/drawing/2014/main" id="{64F46D83-83EC-10B8-11A3-55202C4A614B}"/>
              </a:ext>
            </a:extLst>
          </p:cNvPr>
          <p:cNvSpPr>
            <a:spLocks noGrp="1"/>
          </p:cNvSpPr>
          <p:nvPr>
            <p:ph type="body" sz="quarter" idx="13" hasCustomPrompt="1"/>
          </p:nvPr>
        </p:nvSpPr>
        <p:spPr>
          <a:xfrm>
            <a:off x="917279" y="3179805"/>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7" name="Title">
            <a:extLst>
              <a:ext uri="{FF2B5EF4-FFF2-40B4-BE49-F238E27FC236}">
                <a16:creationId xmlns:a16="http://schemas.microsoft.com/office/drawing/2014/main" id="{FBAF423F-183C-39AD-F626-34DDA66E2026}"/>
              </a:ext>
            </a:extLst>
          </p:cNvPr>
          <p:cNvSpPr>
            <a:spLocks noGrp="1"/>
          </p:cNvSpPr>
          <p:nvPr>
            <p:ph type="body" sz="quarter" idx="14" hasCustomPrompt="1"/>
          </p:nvPr>
        </p:nvSpPr>
        <p:spPr>
          <a:xfrm>
            <a:off x="912590" y="1907253"/>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none"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p:txBody>
      </p:sp>
    </p:spTree>
    <p:extLst>
      <p:ext uri="{BB962C8B-B14F-4D97-AF65-F5344CB8AC3E}">
        <p14:creationId xmlns:p14="http://schemas.microsoft.com/office/powerpoint/2010/main" val="1051052193"/>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Rich Color 2">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A1E88D30-E4AC-858A-56AE-569AD04D7603}"/>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2" y="11677"/>
            <a:ext cx="12188824" cy="6857929"/>
          </a:xfrm>
          <a:prstGeom prst="rect">
            <a:avLst/>
          </a:prstGeom>
        </p:spPr>
      </p:pic>
      <p:sp>
        <p:nvSpPr>
          <p:cNvPr id="4" name="Footer Placeholder 3" hidden="1"/>
          <p:cNvSpPr>
            <a:spLocks noGrp="1"/>
          </p:cNvSpPr>
          <p:nvPr userDrawn="1">
            <p:ph type="ftr" sz="quarter" idx="11"/>
          </p:nvPr>
        </p:nvSpPr>
        <p:spPr/>
        <p:txBody>
          <a:bodyPr/>
          <a:lstStyle/>
          <a:p>
            <a:endParaRPr lang="en-US"/>
          </a:p>
        </p:txBody>
      </p:sp>
      <p:pic>
        <p:nvPicPr>
          <p:cNvPr id="11" name="Picture 10">
            <a:extLst>
              <a:ext uri="{FF2B5EF4-FFF2-40B4-BE49-F238E27FC236}">
                <a16:creationId xmlns:a16="http://schemas.microsoft.com/office/drawing/2014/main" id="{E1F57CC2-02AB-D54C-ED15-0EA2B84C0ADC}"/>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4332" y="466344"/>
            <a:ext cx="2166719" cy="461287"/>
          </a:xfrm>
          <a:prstGeom prst="rect">
            <a:avLst/>
          </a:prstGeom>
        </p:spPr>
      </p:pic>
      <p:sp>
        <p:nvSpPr>
          <p:cNvPr id="6" name="Date Placeholder 1">
            <a:extLst>
              <a:ext uri="{FF2B5EF4-FFF2-40B4-BE49-F238E27FC236}">
                <a16:creationId xmlns:a16="http://schemas.microsoft.com/office/drawing/2014/main" id="{6C4D717C-06C1-12F6-0F8B-6D1B497A2479}"/>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
        <p:nvSpPr>
          <p:cNvPr id="2" name="Speaker name and date">
            <a:extLst>
              <a:ext uri="{FF2B5EF4-FFF2-40B4-BE49-F238E27FC236}">
                <a16:creationId xmlns:a16="http://schemas.microsoft.com/office/drawing/2014/main" id="{D63D7FC8-90D4-DF96-36AB-4EB320882FC4}"/>
              </a:ext>
            </a:extLst>
          </p:cNvPr>
          <p:cNvSpPr>
            <a:spLocks noGrp="1"/>
          </p:cNvSpPr>
          <p:nvPr>
            <p:ph type="subTitle" idx="1" hasCustomPrompt="1"/>
          </p:nvPr>
        </p:nvSpPr>
        <p:spPr>
          <a:xfrm>
            <a:off x="926659" y="369722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3" name="Sub-title">
            <a:extLst>
              <a:ext uri="{FF2B5EF4-FFF2-40B4-BE49-F238E27FC236}">
                <a16:creationId xmlns:a16="http://schemas.microsoft.com/office/drawing/2014/main" id="{64F46D83-83EC-10B8-11A3-55202C4A614B}"/>
              </a:ext>
            </a:extLst>
          </p:cNvPr>
          <p:cNvSpPr>
            <a:spLocks noGrp="1"/>
          </p:cNvSpPr>
          <p:nvPr>
            <p:ph type="body" sz="quarter" idx="13" hasCustomPrompt="1"/>
          </p:nvPr>
        </p:nvSpPr>
        <p:spPr>
          <a:xfrm>
            <a:off x="917279" y="3179805"/>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7" name="Title">
            <a:extLst>
              <a:ext uri="{FF2B5EF4-FFF2-40B4-BE49-F238E27FC236}">
                <a16:creationId xmlns:a16="http://schemas.microsoft.com/office/drawing/2014/main" id="{FBAF423F-183C-39AD-F626-34DDA66E2026}"/>
              </a:ext>
            </a:extLst>
          </p:cNvPr>
          <p:cNvSpPr>
            <a:spLocks noGrp="1"/>
          </p:cNvSpPr>
          <p:nvPr>
            <p:ph type="body" sz="quarter" idx="14" hasCustomPrompt="1"/>
          </p:nvPr>
        </p:nvSpPr>
        <p:spPr>
          <a:xfrm>
            <a:off x="912590" y="1907253"/>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none"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p:txBody>
      </p:sp>
    </p:spTree>
    <p:extLst>
      <p:ext uri="{BB962C8B-B14F-4D97-AF65-F5344CB8AC3E}">
        <p14:creationId xmlns:p14="http://schemas.microsoft.com/office/powerpoint/2010/main" val="3617868164"/>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dark backgroun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B830C-1A0E-17DE-6650-A0E3C05D61D9}"/>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0" y="35"/>
            <a:ext cx="12188825" cy="6857928"/>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5" name="Agenda list"/>
          <p:cNvSpPr>
            <a:spLocks noGrp="1"/>
          </p:cNvSpPr>
          <p:nvPr>
            <p:ph sz="quarter" idx="13"/>
          </p:nvPr>
        </p:nvSpPr>
        <p:spPr>
          <a:xfrm>
            <a:off x="1166812" y="1683969"/>
            <a:ext cx="9211620" cy="4163242"/>
          </a:xfrm>
        </p:spPr>
        <p:txBody>
          <a:bodyPr/>
          <a:lstStyle>
            <a:lvl1pPr marL="228600" indent="-228600">
              <a:lnSpc>
                <a:spcPct val="120000"/>
              </a:lnSpc>
              <a:buClr>
                <a:schemeClr val="bg1"/>
              </a:buClr>
              <a:buFont typeface="Calibri" panose="020F0502020204030204" pitchFamily="34" charset="0"/>
              <a:buChar char="•"/>
              <a:defRPr sz="2400">
                <a:solidFill>
                  <a:schemeClr val="bg1"/>
                </a:solidFill>
              </a:defRPr>
            </a:lvl1pPr>
            <a:lvl2pPr marL="576072" indent="-228600">
              <a:buClr>
                <a:schemeClr val="bg1"/>
              </a:buClr>
              <a:buFont typeface="Calibri" panose="020F0502020204030204" pitchFamily="34" charset="0"/>
              <a:buChar char="̶"/>
              <a:defRPr>
                <a:solidFill>
                  <a:schemeClr val="bg1"/>
                </a:solidFill>
              </a:defRPr>
            </a:lvl2pPr>
          </a:lstStyle>
          <a:p>
            <a:pPr lvl="0"/>
            <a:r>
              <a:rPr lang="en-US"/>
              <a:t>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accent1"/>
                </a:solidFill>
              </a:defRPr>
            </a:lvl1pPr>
          </a:lstStyle>
          <a:p>
            <a:r>
              <a:rPr lang="en-US"/>
              <a:t>Click to edit Master title style</a:t>
            </a:r>
          </a:p>
        </p:txBody>
      </p:sp>
      <p:sp>
        <p:nvSpPr>
          <p:cNvPr id="14" name="Date Placeholder 1">
            <a:extLst>
              <a:ext uri="{FF2B5EF4-FFF2-40B4-BE49-F238E27FC236}">
                <a16:creationId xmlns:a16="http://schemas.microsoft.com/office/drawing/2014/main" id="{4D4098A1-1E65-2C8D-83D1-7D0449DD90F8}"/>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3785480527"/>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light backgroun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B830C-1A0E-17DE-6650-A0E3C05D61D9}"/>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2" y="1786"/>
            <a:ext cx="12188825" cy="6856214"/>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5" name="Agenda list"/>
          <p:cNvSpPr>
            <a:spLocks noGrp="1"/>
          </p:cNvSpPr>
          <p:nvPr>
            <p:ph sz="quarter" idx="13"/>
          </p:nvPr>
        </p:nvSpPr>
        <p:spPr>
          <a:xfrm>
            <a:off x="1166812" y="1683969"/>
            <a:ext cx="9211620" cy="4163242"/>
          </a:xfrm>
        </p:spPr>
        <p:txBody>
          <a:bodyPr/>
          <a:lstStyle>
            <a:lvl1pPr marL="228600" indent="-228600">
              <a:lnSpc>
                <a:spcPct val="120000"/>
              </a:lnSpc>
              <a:buClr>
                <a:schemeClr val="bg1"/>
              </a:buClr>
              <a:buFont typeface="Calibri" panose="020F0502020204030204" pitchFamily="34" charset="0"/>
              <a:buChar char="•"/>
              <a:defRPr sz="2400">
                <a:solidFill>
                  <a:schemeClr val="tx1"/>
                </a:solidFill>
              </a:defRPr>
            </a:lvl1pPr>
            <a:lvl2pPr marL="576072" indent="-228600">
              <a:buClr>
                <a:schemeClr val="bg1"/>
              </a:buClr>
              <a:buFont typeface="Calibri" panose="020F0502020204030204" pitchFamily="34" charset="0"/>
              <a:buChar char="̶"/>
              <a:defRPr>
                <a:solidFill>
                  <a:schemeClr val="tx1"/>
                </a:solidFill>
              </a:defRPr>
            </a:lvl2pPr>
          </a:lstStyle>
          <a:p>
            <a:pPr lvl="0"/>
            <a:r>
              <a:rPr lang="en-US"/>
              <a:t>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accent1"/>
                </a:solidFill>
              </a:defRPr>
            </a:lvl1pPr>
          </a:lstStyle>
          <a:p>
            <a:r>
              <a:rPr lang="en-US"/>
              <a:t>Click to edit Master title style</a:t>
            </a:r>
          </a:p>
        </p:txBody>
      </p:sp>
      <p:sp>
        <p:nvSpPr>
          <p:cNvPr id="14" name="Date Placeholder 1">
            <a:extLst>
              <a:ext uri="{FF2B5EF4-FFF2-40B4-BE49-F238E27FC236}">
                <a16:creationId xmlns:a16="http://schemas.microsoft.com/office/drawing/2014/main" id="{4D4098A1-1E65-2C8D-83D1-7D0449DD90F8}"/>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2140910095"/>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lide Title"/>
          <p:cNvSpPr>
            <a:spLocks noGrp="1"/>
          </p:cNvSpPr>
          <p:nvPr>
            <p:ph type="title"/>
          </p:nvPr>
        </p:nvSpPr>
        <p:spPr>
          <a:xfrm>
            <a:off x="583842" y="460552"/>
            <a:ext cx="11022371" cy="914400"/>
          </a:xfrm>
        </p:spPr>
        <p:txBody>
          <a:bodyPr/>
          <a:lstStyle>
            <a:lvl1pPr>
              <a:defRPr>
                <a:solidFill>
                  <a:schemeClr val="accent1"/>
                </a:solidFill>
              </a:defRPr>
            </a:lvl1pPr>
          </a:lstStyle>
          <a:p>
            <a:r>
              <a:rPr lang="en-US"/>
              <a:t>Click to edit Master title style</a:t>
            </a:r>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4pPr>
              <a:buClr>
                <a:schemeClr val="bg1">
                  <a:lumMod val="50000"/>
                </a:schemeClr>
              </a:buClr>
              <a:defRPr>
                <a:latin typeface="Arial" panose="020B0604020202020204" pitchFamily="34" charset="0"/>
                <a:cs typeface="Arial" panose="020B0604020202020204" pitchFamily="34" charset="0"/>
              </a:defRPr>
            </a:lvl4pPr>
            <a:lvl5pPr>
              <a:buClr>
                <a:schemeClr val="bg1">
                  <a:lumMod val="50000"/>
                </a:schemeClr>
              </a:buCl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1">
            <a:extLst>
              <a:ext uri="{FF2B5EF4-FFF2-40B4-BE49-F238E27FC236}">
                <a16:creationId xmlns:a16="http://schemas.microsoft.com/office/drawing/2014/main" id="{ABB90458-1D09-8AC0-3155-A0C9DC686CC6}"/>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2333797331"/>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4" name="Picture 36">
            <a:extLst>
              <a:ext uri="{FF2B5EF4-FFF2-40B4-BE49-F238E27FC236}">
                <a16:creationId xmlns:a16="http://schemas.microsoft.com/office/drawing/2014/main" id="{638E1A36-061F-15A1-2FF1-69DAF5170B5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4984" y="731520"/>
            <a:ext cx="2881887" cy="642814"/>
          </a:xfrm>
          <a:prstGeom prst="rect">
            <a:avLst/>
          </a:prstGeom>
        </p:spPr>
      </p:pic>
      <p:sp>
        <p:nvSpPr>
          <p:cNvPr id="13" name="Speaker name and date"/>
          <p:cNvSpPr>
            <a:spLocks noGrp="1"/>
          </p:cNvSpPr>
          <p:nvPr userDrawn="1">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17279" y="3429893"/>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0" name="Title"/>
          <p:cNvSpPr>
            <a:spLocks noGrp="1"/>
          </p:cNvSpPr>
          <p:nvPr>
            <p:ph type="body" sz="quarter" idx="14" hasCustomPrompt="1"/>
          </p:nvPr>
        </p:nvSpPr>
        <p:spPr>
          <a:xfrm>
            <a:off x="912590" y="2188609"/>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all"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p:txBody>
      </p:sp>
      <p:sp>
        <p:nvSpPr>
          <p:cNvPr id="3" name="Footer Placeholder 2" hidden="1"/>
          <p:cNvSpPr>
            <a:spLocks noGrp="1"/>
          </p:cNvSpPr>
          <p:nvPr>
            <p:ph type="ftr" sz="quarter" idx="16"/>
          </p:nvPr>
        </p:nvSpPr>
        <p:spPr/>
        <p:txBody>
          <a:bodyPr/>
          <a:lstStyle/>
          <a:p>
            <a:endParaRPr lang="en-US"/>
          </a:p>
        </p:txBody>
      </p:sp>
      <p:sp>
        <p:nvSpPr>
          <p:cNvPr id="2" name="Date Placeholder 1"/>
          <p:cNvSpPr>
            <a:spLocks noGrp="1"/>
          </p:cNvSpPr>
          <p:nvPr>
            <p:ph type="dt" sz="half" idx="17"/>
          </p:nvPr>
        </p:nvSpPr>
        <p:spPr/>
        <p:txBody>
          <a:bodyPr/>
          <a:lstStyle/>
          <a:p>
            <a:fld id="{09B99DC8-5466-40C7-AE5C-48A74DE802C2}" type="datetimeFigureOut">
              <a:rPr lang="en-US" smtClean="0"/>
              <a:t>20-Feb-24</a:t>
            </a:fld>
            <a:endParaRPr lang="en-US"/>
          </a:p>
        </p:txBody>
      </p:sp>
    </p:spTree>
    <p:extLst>
      <p:ext uri="{BB962C8B-B14F-4D97-AF65-F5344CB8AC3E}">
        <p14:creationId xmlns:p14="http://schemas.microsoft.com/office/powerpoint/2010/main" val="413420135"/>
      </p:ext>
    </p:extLst>
  </p:cSld>
  <p:clrMapOvr>
    <a:masterClrMapping/>
  </p:clrMapOvr>
  <p:transition>
    <p:fade/>
  </p:transition>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gue Light Color">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F8D37-7AF2-C2F6-4945-D83685083D7C}"/>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13" name="Date Placeholder 1">
            <a:extLst>
              <a:ext uri="{FF2B5EF4-FFF2-40B4-BE49-F238E27FC236}">
                <a16:creationId xmlns:a16="http://schemas.microsoft.com/office/drawing/2014/main" id="{50C2ACBB-1CD4-3DD9-6F36-8CF7DB027BF8}"/>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
        <p:nvSpPr>
          <p:cNvPr id="5" name="Section title">
            <a:extLst>
              <a:ext uri="{FF2B5EF4-FFF2-40B4-BE49-F238E27FC236}">
                <a16:creationId xmlns:a16="http://schemas.microsoft.com/office/drawing/2014/main" id="{B7CBEB86-85CE-D28A-3C98-7818DF10A027}"/>
              </a:ext>
            </a:extLst>
          </p:cNvPr>
          <p:cNvSpPr>
            <a:spLocks noGrp="1"/>
          </p:cNvSpPr>
          <p:nvPr>
            <p:ph type="body" sz="quarter" idx="13" hasCustomPrompt="1"/>
          </p:nvPr>
        </p:nvSpPr>
        <p:spPr bwMode="white">
          <a:xfrm>
            <a:off x="629684" y="2171235"/>
            <a:ext cx="8619892" cy="3027783"/>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topic</a:t>
            </a:r>
          </a:p>
        </p:txBody>
      </p:sp>
      <p:sp>
        <p:nvSpPr>
          <p:cNvPr id="7" name="Section number">
            <a:extLst>
              <a:ext uri="{FF2B5EF4-FFF2-40B4-BE49-F238E27FC236}">
                <a16:creationId xmlns:a16="http://schemas.microsoft.com/office/drawing/2014/main" id="{1E5A3986-82E1-A338-4FB2-FD1B9716BD2A}"/>
              </a:ext>
            </a:extLst>
          </p:cNvPr>
          <p:cNvSpPr>
            <a:spLocks noGrp="1"/>
          </p:cNvSpPr>
          <p:nvPr>
            <p:ph type="body" sz="quarter" idx="16" hasCustomPrompt="1"/>
          </p:nvPr>
        </p:nvSpPr>
        <p:spPr bwMode="white">
          <a:xfrm>
            <a:off x="614319" y="963868"/>
            <a:ext cx="6643331" cy="891075"/>
          </a:xfrm>
          <a:prstGeom prst="rect">
            <a:avLst/>
          </a:prstGeom>
          <a:ln>
            <a:noFill/>
          </a:ln>
        </p:spPr>
        <p:txBody>
          <a:bodyPr anchor="t" anchorCtr="0">
            <a:noAutofit/>
          </a:bodyPr>
          <a:lstStyle>
            <a:lvl1pPr marL="0" indent="0" algn="l">
              <a:lnSpc>
                <a:spcPct val="100000"/>
              </a:lnSpc>
              <a:spcBef>
                <a:spcPts val="0"/>
              </a:spcBef>
              <a:buNone/>
              <a:defRPr lang="en-US" sz="3000" b="0" i="0" u="none" strike="noStrike" cap="all"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spTree>
    <p:extLst>
      <p:ext uri="{BB962C8B-B14F-4D97-AF65-F5344CB8AC3E}">
        <p14:creationId xmlns:p14="http://schemas.microsoft.com/office/powerpoint/2010/main" val="2618067743"/>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gue Dark Color">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text, indoor, computer&#10;&#10;Description automatically generated">
            <a:extLst>
              <a:ext uri="{FF2B5EF4-FFF2-40B4-BE49-F238E27FC236}">
                <a16:creationId xmlns:a16="http://schemas.microsoft.com/office/drawing/2014/main" id="{9208764C-E8CE-B9FF-5739-7374C92C7B0E}"/>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5"/>
            <a:ext cx="12188825" cy="6857929"/>
          </a:xfrm>
          <a:prstGeom prst="rect">
            <a:avLst/>
          </a:prstGeom>
        </p:spPr>
      </p:pic>
      <p:pic>
        <p:nvPicPr>
          <p:cNvPr id="13" name="Picture 12">
            <a:extLst>
              <a:ext uri="{FF2B5EF4-FFF2-40B4-BE49-F238E27FC236}">
                <a16:creationId xmlns:a16="http://schemas.microsoft.com/office/drawing/2014/main" id="{A4613353-4561-D8FA-DFB6-77D9BAF82B61}"/>
              </a:ext>
            </a:extLst>
          </p:cNvPr>
          <p:cNvPicPr>
            <a:picLocks noChangeAspect="1"/>
          </p:cNvPicPr>
          <p:nvPr userDrawn="1"/>
        </p:nvPicPr>
        <p:blipFill>
          <a:blip r:embed="rId3"/>
          <a:stretch>
            <a:fillRect/>
          </a:stretch>
        </p:blipFill>
        <p:spPr>
          <a:xfrm>
            <a:off x="609601" y="6552096"/>
            <a:ext cx="1001678" cy="224225"/>
          </a:xfrm>
          <a:prstGeom prst="rect">
            <a:avLst/>
          </a:prstGeom>
        </p:spPr>
      </p:pic>
      <p:sp>
        <p:nvSpPr>
          <p:cNvPr id="4" name="Footer Placeholder 3" hidden="1"/>
          <p:cNvSpPr>
            <a:spLocks noGrp="1"/>
          </p:cNvSpPr>
          <p:nvPr userDrawn="1">
            <p:ph type="ftr" sz="quarter" idx="11"/>
          </p:nvPr>
        </p:nvSpPr>
        <p:spPr/>
        <p:txBody>
          <a:bodyPr/>
          <a:lstStyle/>
          <a:p>
            <a:endParaRPr lang="en-US"/>
          </a:p>
        </p:txBody>
      </p:sp>
      <p:sp>
        <p:nvSpPr>
          <p:cNvPr id="9" name="Footer Placeholder 3">
            <a:extLst>
              <a:ext uri="{FF2B5EF4-FFF2-40B4-BE49-F238E27FC236}">
                <a16:creationId xmlns:a16="http://schemas.microsoft.com/office/drawing/2014/main" id="{C2C6E7FB-FABC-EF28-6F04-F4640F843F8A}"/>
              </a:ext>
            </a:extLst>
          </p:cNvPr>
          <p:cNvSpPr txBox="1">
            <a:spLocks/>
          </p:cNvSpPr>
          <p:nvPr userDrawn="1"/>
        </p:nvSpPr>
        <p:spPr>
          <a:xfrm>
            <a:off x="5934456" y="6543915"/>
            <a:ext cx="3097481" cy="302408"/>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r>
              <a:rPr lang="en-US"/>
              <a:t> [Internal Use] for Check Point employees​</a:t>
            </a:r>
          </a:p>
        </p:txBody>
      </p:sp>
      <p:sp>
        <p:nvSpPr>
          <p:cNvPr id="12" name="Footer_copyright">
            <a:extLst>
              <a:ext uri="{FF2B5EF4-FFF2-40B4-BE49-F238E27FC236}">
                <a16:creationId xmlns:a16="http://schemas.microsoft.com/office/drawing/2014/main" id="{D7FDAB99-307B-0BD6-4790-42EDC4D874AC}"/>
              </a:ext>
            </a:extLst>
          </p:cNvPr>
          <p:cNvSpPr txBox="1">
            <a:spLocks/>
          </p:cNvSpPr>
          <p:nvPr userDrawn="1"/>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bg1">
                    <a:lumMod val="75000"/>
                  </a:schemeClr>
                </a:solidFill>
              </a:rPr>
              <a:t>©2023 Check Point Software Technologies</a:t>
            </a:r>
            <a:r>
              <a:rPr lang="en-US" sz="900" kern="0" baseline="0">
                <a:solidFill>
                  <a:schemeClr val="bg1">
                    <a:lumMod val="75000"/>
                  </a:schemeClr>
                </a:solidFill>
              </a:rPr>
              <a:t> </a:t>
            </a:r>
            <a:r>
              <a:rPr lang="en-US" sz="900" kern="0">
                <a:solidFill>
                  <a:schemeClr val="bg1">
                    <a:lumMod val="75000"/>
                  </a:schemeClr>
                </a:solidFill>
              </a:rPr>
              <a:t>Ltd. </a:t>
            </a:r>
          </a:p>
        </p:txBody>
      </p:sp>
      <p:sp>
        <p:nvSpPr>
          <p:cNvPr id="14" name="Footer_page number">
            <a:extLst>
              <a:ext uri="{FF2B5EF4-FFF2-40B4-BE49-F238E27FC236}">
                <a16:creationId xmlns:a16="http://schemas.microsoft.com/office/drawing/2014/main" id="{F7E3BF26-3EBE-C16E-680B-C18CDECCB513}"/>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lumMod val="75000"/>
                  </a:schemeClr>
                </a:solidFill>
                <a:latin typeface="+mn-lt"/>
                <a:ea typeface="+mn-ea"/>
                <a:cs typeface="+mn-cs"/>
              </a:rPr>
              <a:pPr algn="r" fontAlgn="auto">
                <a:spcBef>
                  <a:spcPts val="0"/>
                </a:spcBef>
                <a:spcAft>
                  <a:spcPts val="0"/>
                </a:spcAft>
                <a:buClrTx/>
                <a:buSzTx/>
                <a:buFontTx/>
                <a:buNone/>
                <a:defRPr/>
              </a:pPr>
              <a:t>‹#›</a:t>
            </a:fld>
            <a:endParaRPr lang="en-US" sz="1100" kern="0">
              <a:solidFill>
                <a:schemeClr val="bg1">
                  <a:lumMod val="75000"/>
                </a:schemeClr>
              </a:solidFill>
              <a:latin typeface="+mn-lt"/>
              <a:ea typeface="+mn-ea"/>
              <a:cs typeface="+mn-cs"/>
            </a:endParaRPr>
          </a:p>
        </p:txBody>
      </p:sp>
      <p:sp>
        <p:nvSpPr>
          <p:cNvPr id="17" name="Date Placeholder 1">
            <a:extLst>
              <a:ext uri="{FF2B5EF4-FFF2-40B4-BE49-F238E27FC236}">
                <a16:creationId xmlns:a16="http://schemas.microsoft.com/office/drawing/2014/main" id="{59DFBBFE-FC2D-34C8-84D2-9EEC3CBCB855}"/>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
        <p:nvSpPr>
          <p:cNvPr id="5" name="Section title">
            <a:extLst>
              <a:ext uri="{FF2B5EF4-FFF2-40B4-BE49-F238E27FC236}">
                <a16:creationId xmlns:a16="http://schemas.microsoft.com/office/drawing/2014/main" id="{8AAE98BF-54B3-FD8E-2612-3072BF3E4A6E}"/>
              </a:ext>
            </a:extLst>
          </p:cNvPr>
          <p:cNvSpPr>
            <a:spLocks noGrp="1"/>
          </p:cNvSpPr>
          <p:nvPr>
            <p:ph type="body" sz="quarter" idx="13" hasCustomPrompt="1"/>
          </p:nvPr>
        </p:nvSpPr>
        <p:spPr bwMode="white">
          <a:xfrm>
            <a:off x="629684" y="2171236"/>
            <a:ext cx="6257345" cy="1392022"/>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topic</a:t>
            </a:r>
          </a:p>
        </p:txBody>
      </p:sp>
      <p:sp>
        <p:nvSpPr>
          <p:cNvPr id="6" name="Section number">
            <a:extLst>
              <a:ext uri="{FF2B5EF4-FFF2-40B4-BE49-F238E27FC236}">
                <a16:creationId xmlns:a16="http://schemas.microsoft.com/office/drawing/2014/main" id="{CC08F97A-6B79-2D91-1013-E2D15B37CF39}"/>
              </a:ext>
            </a:extLst>
          </p:cNvPr>
          <p:cNvSpPr>
            <a:spLocks noGrp="1"/>
          </p:cNvSpPr>
          <p:nvPr>
            <p:ph type="body" sz="quarter" idx="16" hasCustomPrompt="1"/>
          </p:nvPr>
        </p:nvSpPr>
        <p:spPr bwMode="white">
          <a:xfrm>
            <a:off x="614319" y="963868"/>
            <a:ext cx="6643331" cy="891075"/>
          </a:xfrm>
          <a:prstGeom prst="rect">
            <a:avLst/>
          </a:prstGeom>
          <a:ln>
            <a:noFill/>
          </a:ln>
        </p:spPr>
        <p:txBody>
          <a:bodyPr anchor="t" anchorCtr="0">
            <a:noAutofit/>
          </a:bodyPr>
          <a:lstStyle>
            <a:lvl1pPr marL="0" indent="0" algn="l">
              <a:lnSpc>
                <a:spcPct val="100000"/>
              </a:lnSpc>
              <a:spcBef>
                <a:spcPts val="0"/>
              </a:spcBef>
              <a:buNone/>
              <a:defRPr lang="en-US" sz="3000" b="0" i="0" u="none" strike="noStrike" cap="all"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spTree>
    <p:extLst>
      <p:ext uri="{BB962C8B-B14F-4D97-AF65-F5344CB8AC3E}">
        <p14:creationId xmlns:p14="http://schemas.microsoft.com/office/powerpoint/2010/main" val="2450169970"/>
      </p:ext>
    </p:extLst>
  </p:cSld>
  <p:clrMapOvr>
    <a:masterClrMapping/>
  </p:clrMapOvr>
  <p:transition>
    <p:fade/>
  </p:transition>
  <p:hf sldNum="0" hdr="0" ftr="0" dt="0"/>
  <p:extLst>
    <p:ext uri="{DCECCB84-F9BA-43D5-87BE-67443E8EF086}">
      <p15:sldGuideLst xmlns:p15="http://schemas.microsoft.com/office/powerpoint/2012/main">
        <p15:guide id="1" orient="horz" pos="3360">
          <p15:clr>
            <a:srgbClr val="FBAE40"/>
          </p15:clr>
        </p15:guide>
        <p15:guide id="2" orient="horz" pos="2160">
          <p15:clr>
            <a:srgbClr val="FBAE40"/>
          </p15:clr>
        </p15:guide>
        <p15:guide id="3" orient="horz" pos="314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gue: Horizon">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FC690DD-1D7D-ECFD-494B-9CBBC2468C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993103" y="3685126"/>
            <a:ext cx="1843834" cy="587889"/>
          </a:xfrm>
          <a:prstGeom prst="rect">
            <a:avLst/>
          </a:prstGeom>
        </p:spPr>
      </p:pic>
      <p:grpSp>
        <p:nvGrpSpPr>
          <p:cNvPr id="5" name="Group 4">
            <a:extLst>
              <a:ext uri="{FF2B5EF4-FFF2-40B4-BE49-F238E27FC236}">
                <a16:creationId xmlns:a16="http://schemas.microsoft.com/office/drawing/2014/main" id="{6DBE73D1-64CC-449D-2A75-00628C958E2B}"/>
              </a:ext>
            </a:extLst>
          </p:cNvPr>
          <p:cNvGrpSpPr/>
          <p:nvPr userDrawn="1"/>
        </p:nvGrpSpPr>
        <p:grpSpPr>
          <a:xfrm>
            <a:off x="1839" y="0"/>
            <a:ext cx="12185146" cy="6858000"/>
            <a:chOff x="1839" y="0"/>
            <a:chExt cx="12185146" cy="6858000"/>
          </a:xfrm>
        </p:grpSpPr>
        <p:pic>
          <p:nvPicPr>
            <p:cNvPr id="16" name="Picture 15">
              <a:extLst>
                <a:ext uri="{FF2B5EF4-FFF2-40B4-BE49-F238E27FC236}">
                  <a16:creationId xmlns:a16="http://schemas.microsoft.com/office/drawing/2014/main" id="{4B8025EE-30E9-DD41-5113-95F17B3AF038}"/>
                </a:ext>
              </a:extLst>
            </p:cNvPr>
            <p:cNvPicPr>
              <a:picLocks noChangeAspect="1"/>
            </p:cNvPicPr>
            <p:nvPr userDrawn="1"/>
          </p:nvPicPr>
          <p:blipFill>
            <a:blip r:embed="rId4"/>
            <a:stretch>
              <a:fillRect/>
            </a:stretch>
          </p:blipFill>
          <p:spPr>
            <a:xfrm>
              <a:off x="1839" y="0"/>
              <a:ext cx="12185146" cy="6858000"/>
            </a:xfrm>
            <a:prstGeom prst="rect">
              <a:avLst/>
            </a:prstGeom>
          </p:spPr>
        </p:pic>
        <p:pic>
          <p:nvPicPr>
            <p:cNvPr id="13" name="Picture 12">
              <a:extLst>
                <a:ext uri="{FF2B5EF4-FFF2-40B4-BE49-F238E27FC236}">
                  <a16:creationId xmlns:a16="http://schemas.microsoft.com/office/drawing/2014/main" id="{A4613353-4561-D8FA-DFB6-77D9BAF82B61}"/>
                </a:ext>
              </a:extLst>
            </p:cNvPr>
            <p:cNvPicPr>
              <a:picLocks noChangeAspect="1"/>
            </p:cNvPicPr>
            <p:nvPr userDrawn="1"/>
          </p:nvPicPr>
          <p:blipFill>
            <a:blip r:embed="rId5"/>
            <a:stretch>
              <a:fillRect/>
            </a:stretch>
          </p:blipFill>
          <p:spPr>
            <a:xfrm>
              <a:off x="609601" y="6552096"/>
              <a:ext cx="1001678" cy="224225"/>
            </a:xfrm>
            <a:prstGeom prst="rect">
              <a:avLst/>
            </a:prstGeom>
          </p:spPr>
        </p:pic>
      </p:grpSp>
      <p:sp>
        <p:nvSpPr>
          <p:cNvPr id="4" name="Footer Placeholder 3" hidden="1"/>
          <p:cNvSpPr>
            <a:spLocks noGrp="1"/>
          </p:cNvSpPr>
          <p:nvPr userDrawn="1">
            <p:ph type="ftr" sz="quarter" idx="11"/>
          </p:nvPr>
        </p:nvSpPr>
        <p:spPr/>
        <p:txBody>
          <a:bodyPr/>
          <a:lstStyle/>
          <a:p>
            <a:endParaRPr lang="en-US"/>
          </a:p>
        </p:txBody>
      </p:sp>
      <p:sp>
        <p:nvSpPr>
          <p:cNvPr id="9" name="Footer Placeholder 3">
            <a:extLst>
              <a:ext uri="{FF2B5EF4-FFF2-40B4-BE49-F238E27FC236}">
                <a16:creationId xmlns:a16="http://schemas.microsoft.com/office/drawing/2014/main" id="{C2C6E7FB-FABC-EF28-6F04-F4640F843F8A}"/>
              </a:ext>
            </a:extLst>
          </p:cNvPr>
          <p:cNvSpPr txBox="1">
            <a:spLocks/>
          </p:cNvSpPr>
          <p:nvPr userDrawn="1"/>
        </p:nvSpPr>
        <p:spPr>
          <a:xfrm>
            <a:off x="5934456" y="6543915"/>
            <a:ext cx="3097481" cy="302408"/>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r>
              <a:rPr lang="en-US"/>
              <a:t> [Internal Use] for Check Point employees​</a:t>
            </a:r>
          </a:p>
        </p:txBody>
      </p:sp>
      <p:sp>
        <p:nvSpPr>
          <p:cNvPr id="12" name="Footer_copyright">
            <a:extLst>
              <a:ext uri="{FF2B5EF4-FFF2-40B4-BE49-F238E27FC236}">
                <a16:creationId xmlns:a16="http://schemas.microsoft.com/office/drawing/2014/main" id="{D7FDAB99-307B-0BD6-4790-42EDC4D874AC}"/>
              </a:ext>
            </a:extLst>
          </p:cNvPr>
          <p:cNvSpPr txBox="1">
            <a:spLocks/>
          </p:cNvSpPr>
          <p:nvPr userDrawn="1"/>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bg1">
                    <a:lumMod val="75000"/>
                  </a:schemeClr>
                </a:solidFill>
              </a:rPr>
              <a:t>©2023 Check Point Software Technologies</a:t>
            </a:r>
            <a:r>
              <a:rPr lang="en-US" sz="900" kern="0" baseline="0">
                <a:solidFill>
                  <a:schemeClr val="bg1">
                    <a:lumMod val="75000"/>
                  </a:schemeClr>
                </a:solidFill>
              </a:rPr>
              <a:t> </a:t>
            </a:r>
            <a:r>
              <a:rPr lang="en-US" sz="900" kern="0">
                <a:solidFill>
                  <a:schemeClr val="bg1">
                    <a:lumMod val="75000"/>
                  </a:schemeClr>
                </a:solidFill>
              </a:rPr>
              <a:t>Ltd. </a:t>
            </a:r>
          </a:p>
        </p:txBody>
      </p:sp>
      <p:sp>
        <p:nvSpPr>
          <p:cNvPr id="14" name="Footer_page number">
            <a:extLst>
              <a:ext uri="{FF2B5EF4-FFF2-40B4-BE49-F238E27FC236}">
                <a16:creationId xmlns:a16="http://schemas.microsoft.com/office/drawing/2014/main" id="{F7E3BF26-3EBE-C16E-680B-C18CDECCB513}"/>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lumMod val="75000"/>
                  </a:schemeClr>
                </a:solidFill>
                <a:latin typeface="+mn-lt"/>
                <a:ea typeface="+mn-ea"/>
                <a:cs typeface="+mn-cs"/>
              </a:rPr>
              <a:pPr algn="r" fontAlgn="auto">
                <a:spcBef>
                  <a:spcPts val="0"/>
                </a:spcBef>
                <a:spcAft>
                  <a:spcPts val="0"/>
                </a:spcAft>
                <a:buClrTx/>
                <a:buSzTx/>
                <a:buFontTx/>
                <a:buNone/>
                <a:defRPr/>
              </a:pPr>
              <a:t>‹#›</a:t>
            </a:fld>
            <a:endParaRPr lang="en-US" sz="1100" kern="0">
              <a:solidFill>
                <a:schemeClr val="bg1">
                  <a:lumMod val="75000"/>
                </a:schemeClr>
              </a:solidFill>
              <a:latin typeface="+mn-lt"/>
              <a:ea typeface="+mn-ea"/>
              <a:cs typeface="+mn-cs"/>
            </a:endParaRPr>
          </a:p>
        </p:txBody>
      </p:sp>
      <p:sp>
        <p:nvSpPr>
          <p:cNvPr id="3" name="Date Placeholder 1">
            <a:extLst>
              <a:ext uri="{FF2B5EF4-FFF2-40B4-BE49-F238E27FC236}">
                <a16:creationId xmlns:a16="http://schemas.microsoft.com/office/drawing/2014/main" id="{7D7A42B2-7DA9-613F-50D9-CD37FFF68C31}"/>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pic>
        <p:nvPicPr>
          <p:cNvPr id="2" name="Graphic 1">
            <a:extLst>
              <a:ext uri="{FF2B5EF4-FFF2-40B4-BE49-F238E27FC236}">
                <a16:creationId xmlns:a16="http://schemas.microsoft.com/office/drawing/2014/main" id="{04ACFD5B-5639-C844-5583-E6C6AC4B37B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376478" y="3331512"/>
            <a:ext cx="1204300" cy="1057689"/>
          </a:xfrm>
          <a:prstGeom prst="rect">
            <a:avLst/>
          </a:prstGeom>
        </p:spPr>
      </p:pic>
      <p:sp>
        <p:nvSpPr>
          <p:cNvPr id="8" name="Section title">
            <a:extLst>
              <a:ext uri="{FF2B5EF4-FFF2-40B4-BE49-F238E27FC236}">
                <a16:creationId xmlns:a16="http://schemas.microsoft.com/office/drawing/2014/main" id="{7F6490BE-B6E3-6E6E-8CF9-C03395DF93C7}"/>
              </a:ext>
            </a:extLst>
          </p:cNvPr>
          <p:cNvSpPr>
            <a:spLocks noGrp="1"/>
          </p:cNvSpPr>
          <p:nvPr>
            <p:ph type="body" sz="quarter" idx="13" hasCustomPrompt="1"/>
          </p:nvPr>
        </p:nvSpPr>
        <p:spPr bwMode="white">
          <a:xfrm>
            <a:off x="629684" y="2171236"/>
            <a:ext cx="6257345" cy="1392022"/>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topic</a:t>
            </a:r>
          </a:p>
        </p:txBody>
      </p:sp>
      <p:sp>
        <p:nvSpPr>
          <p:cNvPr id="10" name="Section number">
            <a:extLst>
              <a:ext uri="{FF2B5EF4-FFF2-40B4-BE49-F238E27FC236}">
                <a16:creationId xmlns:a16="http://schemas.microsoft.com/office/drawing/2014/main" id="{B13A166C-8024-11A2-ABAC-64C0947C1067}"/>
              </a:ext>
            </a:extLst>
          </p:cNvPr>
          <p:cNvSpPr>
            <a:spLocks noGrp="1"/>
          </p:cNvSpPr>
          <p:nvPr>
            <p:ph type="body" sz="quarter" idx="16" hasCustomPrompt="1"/>
          </p:nvPr>
        </p:nvSpPr>
        <p:spPr bwMode="white">
          <a:xfrm>
            <a:off x="614319" y="963868"/>
            <a:ext cx="6643331" cy="891075"/>
          </a:xfrm>
          <a:prstGeom prst="rect">
            <a:avLst/>
          </a:prstGeom>
          <a:ln>
            <a:noFill/>
          </a:ln>
        </p:spPr>
        <p:txBody>
          <a:bodyPr anchor="t" anchorCtr="0">
            <a:noAutofit/>
          </a:bodyPr>
          <a:lstStyle>
            <a:lvl1pPr marL="0" indent="0" algn="l">
              <a:lnSpc>
                <a:spcPct val="100000"/>
              </a:lnSpc>
              <a:spcBef>
                <a:spcPts val="0"/>
              </a:spcBef>
              <a:buNone/>
              <a:defRPr lang="en-US" sz="3000" b="0" i="0" u="none" strike="noStrike" cap="all"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spTree>
    <p:extLst>
      <p:ext uri="{BB962C8B-B14F-4D97-AF65-F5344CB8AC3E}">
        <p14:creationId xmlns:p14="http://schemas.microsoft.com/office/powerpoint/2010/main" val="2290111472"/>
      </p:ext>
    </p:extLst>
  </p:cSld>
  <p:clrMapOvr>
    <a:masterClrMapping/>
  </p:clrMapOvr>
  <p:transition>
    <p:fade/>
  </p:transition>
  <p:hf sldNum="0" hdr="0" ftr="0" dt="0"/>
  <p:extLst>
    <p:ext uri="{DCECCB84-F9BA-43D5-87BE-67443E8EF086}">
      <p15:sldGuideLst xmlns:p15="http://schemas.microsoft.com/office/powerpoint/2012/main">
        <p15:guide id="1" orient="horz" pos="3360">
          <p15:clr>
            <a:srgbClr val="FBAE40"/>
          </p15:clr>
        </p15:guide>
        <p15:guide id="2" orient="horz" pos="2160">
          <p15:clr>
            <a:srgbClr val="FBAE40"/>
          </p15:clr>
        </p15:guide>
        <p15:guide id="3" orient="horz" pos="31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gue: Quantum">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BBD7B4-F935-24FA-70CF-EBF65727893A}"/>
              </a:ext>
            </a:extLst>
          </p:cNvPr>
          <p:cNvGrpSpPr/>
          <p:nvPr userDrawn="1"/>
        </p:nvGrpSpPr>
        <p:grpSpPr>
          <a:xfrm>
            <a:off x="1839" y="0"/>
            <a:ext cx="12185146" cy="6858000"/>
            <a:chOff x="1839" y="0"/>
            <a:chExt cx="12185146" cy="6858000"/>
          </a:xfrm>
        </p:grpSpPr>
        <p:pic>
          <p:nvPicPr>
            <p:cNvPr id="16" name="Picture 15">
              <a:extLst>
                <a:ext uri="{FF2B5EF4-FFF2-40B4-BE49-F238E27FC236}">
                  <a16:creationId xmlns:a16="http://schemas.microsoft.com/office/drawing/2014/main" id="{4B8025EE-30E9-DD41-5113-95F17B3AF038}"/>
                </a:ext>
              </a:extLst>
            </p:cNvPr>
            <p:cNvPicPr>
              <a:picLocks noChangeAspect="1"/>
            </p:cNvPicPr>
            <p:nvPr userDrawn="1"/>
          </p:nvPicPr>
          <p:blipFill>
            <a:blip r:embed="rId2"/>
            <a:stretch>
              <a:fillRect/>
            </a:stretch>
          </p:blipFill>
          <p:spPr>
            <a:xfrm>
              <a:off x="1839" y="0"/>
              <a:ext cx="12185146" cy="6858000"/>
            </a:xfrm>
            <a:prstGeom prst="rect">
              <a:avLst/>
            </a:prstGeom>
          </p:spPr>
        </p:pic>
        <p:pic>
          <p:nvPicPr>
            <p:cNvPr id="13" name="Picture 12">
              <a:extLst>
                <a:ext uri="{FF2B5EF4-FFF2-40B4-BE49-F238E27FC236}">
                  <a16:creationId xmlns:a16="http://schemas.microsoft.com/office/drawing/2014/main" id="{A4613353-4561-D8FA-DFB6-77D9BAF82B61}"/>
                </a:ext>
              </a:extLst>
            </p:cNvPr>
            <p:cNvPicPr>
              <a:picLocks noChangeAspect="1"/>
            </p:cNvPicPr>
            <p:nvPr userDrawn="1"/>
          </p:nvPicPr>
          <p:blipFill>
            <a:blip r:embed="rId3"/>
            <a:stretch>
              <a:fillRect/>
            </a:stretch>
          </p:blipFill>
          <p:spPr>
            <a:xfrm>
              <a:off x="609601" y="6552096"/>
              <a:ext cx="1001678" cy="224225"/>
            </a:xfrm>
            <a:prstGeom prst="rect">
              <a:avLst/>
            </a:prstGeom>
          </p:spPr>
        </p:pic>
      </p:grpSp>
      <p:sp>
        <p:nvSpPr>
          <p:cNvPr id="4" name="Footer Placeholder 3" hidden="1"/>
          <p:cNvSpPr>
            <a:spLocks noGrp="1"/>
          </p:cNvSpPr>
          <p:nvPr userDrawn="1">
            <p:ph type="ftr" sz="quarter" idx="11"/>
          </p:nvPr>
        </p:nvSpPr>
        <p:spPr/>
        <p:txBody>
          <a:bodyPr/>
          <a:lstStyle/>
          <a:p>
            <a:endParaRPr lang="en-US"/>
          </a:p>
        </p:txBody>
      </p:sp>
      <p:sp>
        <p:nvSpPr>
          <p:cNvPr id="2" name="Date Placeholder 1"/>
          <p:cNvSpPr>
            <a:spLocks noGrp="1"/>
          </p:cNvSpPr>
          <p:nvPr userDrawn="1">
            <p:ph type="dt" sz="half" idx="17"/>
          </p:nvPr>
        </p:nvSpPr>
        <p:spPr>
          <a:xfrm>
            <a:off x="0" y="6906904"/>
            <a:ext cx="2843213" cy="365125"/>
          </a:xfrm>
        </p:spPr>
        <p:txBody>
          <a:bodyPr/>
          <a:lstStyle/>
          <a:p>
            <a:fld id="{BFD34698-4CB0-4260-A437-6B0E52C5ABA4}" type="datetimeFigureOut">
              <a:rPr lang="en-US" smtClean="0"/>
              <a:t>20-Feb-24</a:t>
            </a:fld>
            <a:endParaRPr lang="en-US"/>
          </a:p>
        </p:txBody>
      </p:sp>
      <p:sp>
        <p:nvSpPr>
          <p:cNvPr id="9" name="Footer Placeholder 3">
            <a:extLst>
              <a:ext uri="{FF2B5EF4-FFF2-40B4-BE49-F238E27FC236}">
                <a16:creationId xmlns:a16="http://schemas.microsoft.com/office/drawing/2014/main" id="{C2C6E7FB-FABC-EF28-6F04-F4640F843F8A}"/>
              </a:ext>
            </a:extLst>
          </p:cNvPr>
          <p:cNvSpPr txBox="1">
            <a:spLocks/>
          </p:cNvSpPr>
          <p:nvPr userDrawn="1"/>
        </p:nvSpPr>
        <p:spPr>
          <a:xfrm>
            <a:off x="5934456" y="6543915"/>
            <a:ext cx="3097481" cy="302408"/>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r>
              <a:rPr lang="en-US"/>
              <a:t> [Internal Use] for Check Point employees​</a:t>
            </a:r>
          </a:p>
        </p:txBody>
      </p:sp>
      <p:sp>
        <p:nvSpPr>
          <p:cNvPr id="12" name="Footer_copyright">
            <a:extLst>
              <a:ext uri="{FF2B5EF4-FFF2-40B4-BE49-F238E27FC236}">
                <a16:creationId xmlns:a16="http://schemas.microsoft.com/office/drawing/2014/main" id="{D7FDAB99-307B-0BD6-4790-42EDC4D874AC}"/>
              </a:ext>
            </a:extLst>
          </p:cNvPr>
          <p:cNvSpPr txBox="1">
            <a:spLocks/>
          </p:cNvSpPr>
          <p:nvPr userDrawn="1"/>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bg1">
                    <a:lumMod val="75000"/>
                  </a:schemeClr>
                </a:solidFill>
              </a:rPr>
              <a:t>©2023 Check Point Software Technologies</a:t>
            </a:r>
            <a:r>
              <a:rPr lang="en-US" sz="900" kern="0" baseline="0">
                <a:solidFill>
                  <a:schemeClr val="bg1">
                    <a:lumMod val="75000"/>
                  </a:schemeClr>
                </a:solidFill>
              </a:rPr>
              <a:t> </a:t>
            </a:r>
            <a:r>
              <a:rPr lang="en-US" sz="900" kern="0">
                <a:solidFill>
                  <a:schemeClr val="bg1">
                    <a:lumMod val="75000"/>
                  </a:schemeClr>
                </a:solidFill>
              </a:rPr>
              <a:t>Ltd. </a:t>
            </a:r>
          </a:p>
        </p:txBody>
      </p:sp>
      <p:sp>
        <p:nvSpPr>
          <p:cNvPr id="14" name="Footer_page number">
            <a:extLst>
              <a:ext uri="{FF2B5EF4-FFF2-40B4-BE49-F238E27FC236}">
                <a16:creationId xmlns:a16="http://schemas.microsoft.com/office/drawing/2014/main" id="{F7E3BF26-3EBE-C16E-680B-C18CDECCB513}"/>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lumMod val="75000"/>
                  </a:schemeClr>
                </a:solidFill>
                <a:latin typeface="+mn-lt"/>
                <a:ea typeface="+mn-ea"/>
                <a:cs typeface="+mn-cs"/>
              </a:rPr>
              <a:pPr algn="r" fontAlgn="auto">
                <a:spcBef>
                  <a:spcPts val="0"/>
                </a:spcBef>
                <a:spcAft>
                  <a:spcPts val="0"/>
                </a:spcAft>
                <a:buClrTx/>
                <a:buSzTx/>
                <a:buFontTx/>
                <a:buNone/>
                <a:defRPr/>
              </a:pPr>
              <a:t>‹#›</a:t>
            </a:fld>
            <a:endParaRPr lang="en-US" sz="1100" kern="0">
              <a:solidFill>
                <a:schemeClr val="bg1">
                  <a:lumMod val="75000"/>
                </a:schemeClr>
              </a:solidFill>
              <a:latin typeface="+mn-lt"/>
              <a:ea typeface="+mn-ea"/>
              <a:cs typeface="+mn-cs"/>
            </a:endParaRPr>
          </a:p>
        </p:txBody>
      </p:sp>
      <p:pic>
        <p:nvPicPr>
          <p:cNvPr id="5" name="Graphic 4">
            <a:extLst>
              <a:ext uri="{FF2B5EF4-FFF2-40B4-BE49-F238E27FC236}">
                <a16:creationId xmlns:a16="http://schemas.microsoft.com/office/drawing/2014/main" id="{7E5AC0F9-9287-928C-5F37-4EA0635480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58128" y="3284630"/>
            <a:ext cx="1408507" cy="1094342"/>
          </a:xfrm>
          <a:prstGeom prst="rect">
            <a:avLst/>
          </a:prstGeom>
        </p:spPr>
      </p:pic>
      <p:sp>
        <p:nvSpPr>
          <p:cNvPr id="7" name="Section title">
            <a:extLst>
              <a:ext uri="{FF2B5EF4-FFF2-40B4-BE49-F238E27FC236}">
                <a16:creationId xmlns:a16="http://schemas.microsoft.com/office/drawing/2014/main" id="{F46012AB-0096-586C-2351-F22518737DE4}"/>
              </a:ext>
            </a:extLst>
          </p:cNvPr>
          <p:cNvSpPr>
            <a:spLocks noGrp="1"/>
          </p:cNvSpPr>
          <p:nvPr>
            <p:ph type="body" sz="quarter" idx="13" hasCustomPrompt="1"/>
          </p:nvPr>
        </p:nvSpPr>
        <p:spPr bwMode="white">
          <a:xfrm>
            <a:off x="629684" y="2171236"/>
            <a:ext cx="6257345" cy="1392022"/>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topic</a:t>
            </a:r>
          </a:p>
        </p:txBody>
      </p:sp>
      <p:sp>
        <p:nvSpPr>
          <p:cNvPr id="8" name="Section number">
            <a:extLst>
              <a:ext uri="{FF2B5EF4-FFF2-40B4-BE49-F238E27FC236}">
                <a16:creationId xmlns:a16="http://schemas.microsoft.com/office/drawing/2014/main" id="{1F0D55DD-307D-DBFE-2E50-28DC1BA995DC}"/>
              </a:ext>
            </a:extLst>
          </p:cNvPr>
          <p:cNvSpPr>
            <a:spLocks noGrp="1"/>
          </p:cNvSpPr>
          <p:nvPr>
            <p:ph type="body" sz="quarter" idx="16" hasCustomPrompt="1"/>
          </p:nvPr>
        </p:nvSpPr>
        <p:spPr bwMode="white">
          <a:xfrm>
            <a:off x="614319" y="963868"/>
            <a:ext cx="6643331" cy="891075"/>
          </a:xfrm>
          <a:prstGeom prst="rect">
            <a:avLst/>
          </a:prstGeom>
          <a:ln>
            <a:noFill/>
          </a:ln>
        </p:spPr>
        <p:txBody>
          <a:bodyPr anchor="t" anchorCtr="0">
            <a:noAutofit/>
          </a:bodyPr>
          <a:lstStyle>
            <a:lvl1pPr marL="0" indent="0" algn="l">
              <a:lnSpc>
                <a:spcPct val="100000"/>
              </a:lnSpc>
              <a:spcBef>
                <a:spcPts val="0"/>
              </a:spcBef>
              <a:buNone/>
              <a:defRPr lang="en-US" sz="3000" b="0" i="0" u="none" strike="noStrike" cap="all"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spTree>
    <p:extLst>
      <p:ext uri="{BB962C8B-B14F-4D97-AF65-F5344CB8AC3E}">
        <p14:creationId xmlns:p14="http://schemas.microsoft.com/office/powerpoint/2010/main" val="2609691211"/>
      </p:ext>
    </p:extLst>
  </p:cSld>
  <p:clrMapOvr>
    <a:masterClrMapping/>
  </p:clrMapOvr>
  <p:transition>
    <p:fade/>
  </p:transition>
  <p:hf sldNum="0" hdr="0" ftr="0" dt="0"/>
  <p:extLst>
    <p:ext uri="{DCECCB84-F9BA-43D5-87BE-67443E8EF086}">
      <p15:sldGuideLst xmlns:p15="http://schemas.microsoft.com/office/powerpoint/2012/main">
        <p15:guide id="1" orient="horz" pos="3360">
          <p15:clr>
            <a:srgbClr val="FBAE40"/>
          </p15:clr>
        </p15:guide>
        <p15:guide id="2" orient="horz" pos="2160">
          <p15:clr>
            <a:srgbClr val="FBAE40"/>
          </p15:clr>
        </p15:guide>
        <p15:guide id="3" orient="horz" pos="314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gue: CloudGuard">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B3F31BB-E72E-B456-B735-39D7701B9FE5}"/>
              </a:ext>
            </a:extLst>
          </p:cNvPr>
          <p:cNvGrpSpPr/>
          <p:nvPr userDrawn="1"/>
        </p:nvGrpSpPr>
        <p:grpSpPr>
          <a:xfrm>
            <a:off x="1839" y="0"/>
            <a:ext cx="12185146" cy="6858000"/>
            <a:chOff x="1839" y="0"/>
            <a:chExt cx="12185146" cy="6858000"/>
          </a:xfrm>
        </p:grpSpPr>
        <p:pic>
          <p:nvPicPr>
            <p:cNvPr id="16" name="Picture 15">
              <a:extLst>
                <a:ext uri="{FF2B5EF4-FFF2-40B4-BE49-F238E27FC236}">
                  <a16:creationId xmlns:a16="http://schemas.microsoft.com/office/drawing/2014/main" id="{4B8025EE-30E9-DD41-5113-95F17B3AF038}"/>
                </a:ext>
              </a:extLst>
            </p:cNvPr>
            <p:cNvPicPr>
              <a:picLocks noChangeAspect="1"/>
            </p:cNvPicPr>
            <p:nvPr userDrawn="1"/>
          </p:nvPicPr>
          <p:blipFill>
            <a:blip r:embed="rId2"/>
            <a:stretch>
              <a:fillRect/>
            </a:stretch>
          </p:blipFill>
          <p:spPr>
            <a:xfrm>
              <a:off x="1839" y="0"/>
              <a:ext cx="12185146" cy="6858000"/>
            </a:xfrm>
            <a:prstGeom prst="rect">
              <a:avLst/>
            </a:prstGeom>
          </p:spPr>
        </p:pic>
        <p:pic>
          <p:nvPicPr>
            <p:cNvPr id="13" name="Picture 12">
              <a:extLst>
                <a:ext uri="{FF2B5EF4-FFF2-40B4-BE49-F238E27FC236}">
                  <a16:creationId xmlns:a16="http://schemas.microsoft.com/office/drawing/2014/main" id="{A4613353-4561-D8FA-DFB6-77D9BAF82B61}"/>
                </a:ext>
              </a:extLst>
            </p:cNvPr>
            <p:cNvPicPr>
              <a:picLocks noChangeAspect="1"/>
            </p:cNvPicPr>
            <p:nvPr userDrawn="1"/>
          </p:nvPicPr>
          <p:blipFill>
            <a:blip r:embed="rId3"/>
            <a:stretch>
              <a:fillRect/>
            </a:stretch>
          </p:blipFill>
          <p:spPr>
            <a:xfrm>
              <a:off x="609601" y="6552096"/>
              <a:ext cx="1001678" cy="224225"/>
            </a:xfrm>
            <a:prstGeom prst="rect">
              <a:avLst/>
            </a:prstGeom>
          </p:spPr>
        </p:pic>
      </p:grpSp>
      <p:sp>
        <p:nvSpPr>
          <p:cNvPr id="4" name="Footer Placeholder 3" hidden="1"/>
          <p:cNvSpPr>
            <a:spLocks noGrp="1"/>
          </p:cNvSpPr>
          <p:nvPr userDrawn="1">
            <p:ph type="ftr" sz="quarter" idx="11"/>
          </p:nvPr>
        </p:nvSpPr>
        <p:spPr/>
        <p:txBody>
          <a:bodyPr/>
          <a:lstStyle/>
          <a:p>
            <a:endParaRPr lang="en-US"/>
          </a:p>
        </p:txBody>
      </p:sp>
      <p:sp>
        <p:nvSpPr>
          <p:cNvPr id="9" name="Footer Placeholder 3">
            <a:extLst>
              <a:ext uri="{FF2B5EF4-FFF2-40B4-BE49-F238E27FC236}">
                <a16:creationId xmlns:a16="http://schemas.microsoft.com/office/drawing/2014/main" id="{C2C6E7FB-FABC-EF28-6F04-F4640F843F8A}"/>
              </a:ext>
            </a:extLst>
          </p:cNvPr>
          <p:cNvSpPr txBox="1">
            <a:spLocks/>
          </p:cNvSpPr>
          <p:nvPr userDrawn="1"/>
        </p:nvSpPr>
        <p:spPr>
          <a:xfrm>
            <a:off x="5934456" y="6543915"/>
            <a:ext cx="3097481" cy="302408"/>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r>
              <a:rPr lang="en-US"/>
              <a:t> [Internal Use] for Check Point employees​</a:t>
            </a:r>
          </a:p>
        </p:txBody>
      </p:sp>
      <p:sp>
        <p:nvSpPr>
          <p:cNvPr id="12" name="Footer_copyright">
            <a:extLst>
              <a:ext uri="{FF2B5EF4-FFF2-40B4-BE49-F238E27FC236}">
                <a16:creationId xmlns:a16="http://schemas.microsoft.com/office/drawing/2014/main" id="{D7FDAB99-307B-0BD6-4790-42EDC4D874AC}"/>
              </a:ext>
            </a:extLst>
          </p:cNvPr>
          <p:cNvSpPr txBox="1">
            <a:spLocks/>
          </p:cNvSpPr>
          <p:nvPr userDrawn="1"/>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bg1">
                    <a:lumMod val="75000"/>
                  </a:schemeClr>
                </a:solidFill>
              </a:rPr>
              <a:t>©2023 Check Point Software Technologies</a:t>
            </a:r>
            <a:r>
              <a:rPr lang="en-US" sz="900" kern="0" baseline="0">
                <a:solidFill>
                  <a:schemeClr val="bg1">
                    <a:lumMod val="75000"/>
                  </a:schemeClr>
                </a:solidFill>
              </a:rPr>
              <a:t> </a:t>
            </a:r>
            <a:r>
              <a:rPr lang="en-US" sz="900" kern="0">
                <a:solidFill>
                  <a:schemeClr val="bg1">
                    <a:lumMod val="75000"/>
                  </a:schemeClr>
                </a:solidFill>
              </a:rPr>
              <a:t>Ltd. </a:t>
            </a:r>
          </a:p>
        </p:txBody>
      </p:sp>
      <p:sp>
        <p:nvSpPr>
          <p:cNvPr id="14" name="Footer_page number">
            <a:extLst>
              <a:ext uri="{FF2B5EF4-FFF2-40B4-BE49-F238E27FC236}">
                <a16:creationId xmlns:a16="http://schemas.microsoft.com/office/drawing/2014/main" id="{F7E3BF26-3EBE-C16E-680B-C18CDECCB513}"/>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lumMod val="75000"/>
                  </a:schemeClr>
                </a:solidFill>
                <a:latin typeface="+mn-lt"/>
                <a:ea typeface="+mn-ea"/>
                <a:cs typeface="+mn-cs"/>
              </a:rPr>
              <a:pPr algn="r" fontAlgn="auto">
                <a:spcBef>
                  <a:spcPts val="0"/>
                </a:spcBef>
                <a:spcAft>
                  <a:spcPts val="0"/>
                </a:spcAft>
                <a:buClrTx/>
                <a:buSzTx/>
                <a:buFontTx/>
                <a:buNone/>
                <a:defRPr/>
              </a:pPr>
              <a:t>‹#›</a:t>
            </a:fld>
            <a:endParaRPr lang="en-US" sz="1100" kern="0">
              <a:solidFill>
                <a:schemeClr val="bg1">
                  <a:lumMod val="75000"/>
                </a:schemeClr>
              </a:solidFill>
              <a:latin typeface="+mn-lt"/>
              <a:ea typeface="+mn-ea"/>
              <a:cs typeface="+mn-cs"/>
            </a:endParaRPr>
          </a:p>
        </p:txBody>
      </p:sp>
      <p:sp>
        <p:nvSpPr>
          <p:cNvPr id="3" name="Date Placeholder 1">
            <a:extLst>
              <a:ext uri="{FF2B5EF4-FFF2-40B4-BE49-F238E27FC236}">
                <a16:creationId xmlns:a16="http://schemas.microsoft.com/office/drawing/2014/main" id="{BFF30149-1CF6-E71F-0C6C-22AA30395AF2}"/>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pic>
        <p:nvPicPr>
          <p:cNvPr id="10" name="Graphic 9">
            <a:extLst>
              <a:ext uri="{FF2B5EF4-FFF2-40B4-BE49-F238E27FC236}">
                <a16:creationId xmlns:a16="http://schemas.microsoft.com/office/drawing/2014/main" id="{F67079D2-5515-4DA2-1323-3862F0AE322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3164" y="3323681"/>
            <a:ext cx="1665075" cy="984384"/>
          </a:xfrm>
          <a:prstGeom prst="rect">
            <a:avLst/>
          </a:prstGeom>
        </p:spPr>
      </p:pic>
      <p:sp>
        <p:nvSpPr>
          <p:cNvPr id="6" name="Section title">
            <a:extLst>
              <a:ext uri="{FF2B5EF4-FFF2-40B4-BE49-F238E27FC236}">
                <a16:creationId xmlns:a16="http://schemas.microsoft.com/office/drawing/2014/main" id="{1488EAFB-7B37-3790-E1A6-CDDB7A4726D8}"/>
              </a:ext>
            </a:extLst>
          </p:cNvPr>
          <p:cNvSpPr>
            <a:spLocks noGrp="1"/>
          </p:cNvSpPr>
          <p:nvPr>
            <p:ph type="body" sz="quarter" idx="13" hasCustomPrompt="1"/>
          </p:nvPr>
        </p:nvSpPr>
        <p:spPr bwMode="white">
          <a:xfrm>
            <a:off x="629684" y="2171236"/>
            <a:ext cx="6257345" cy="1392022"/>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topic</a:t>
            </a:r>
          </a:p>
        </p:txBody>
      </p:sp>
      <p:sp>
        <p:nvSpPr>
          <p:cNvPr id="7" name="Section number">
            <a:extLst>
              <a:ext uri="{FF2B5EF4-FFF2-40B4-BE49-F238E27FC236}">
                <a16:creationId xmlns:a16="http://schemas.microsoft.com/office/drawing/2014/main" id="{89EF8EB9-C5A5-0204-BF09-C5B642A36D5F}"/>
              </a:ext>
            </a:extLst>
          </p:cNvPr>
          <p:cNvSpPr>
            <a:spLocks noGrp="1"/>
          </p:cNvSpPr>
          <p:nvPr>
            <p:ph type="body" sz="quarter" idx="16" hasCustomPrompt="1"/>
          </p:nvPr>
        </p:nvSpPr>
        <p:spPr bwMode="white">
          <a:xfrm>
            <a:off x="614319" y="963868"/>
            <a:ext cx="6643331" cy="891075"/>
          </a:xfrm>
          <a:prstGeom prst="rect">
            <a:avLst/>
          </a:prstGeom>
          <a:ln>
            <a:noFill/>
          </a:ln>
        </p:spPr>
        <p:txBody>
          <a:bodyPr anchor="t" anchorCtr="0">
            <a:noAutofit/>
          </a:bodyPr>
          <a:lstStyle>
            <a:lvl1pPr marL="0" indent="0" algn="l">
              <a:lnSpc>
                <a:spcPct val="100000"/>
              </a:lnSpc>
              <a:spcBef>
                <a:spcPts val="0"/>
              </a:spcBef>
              <a:buNone/>
              <a:defRPr lang="en-US" sz="3000" b="0" i="0" u="none" strike="noStrike" cap="all"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spTree>
    <p:extLst>
      <p:ext uri="{BB962C8B-B14F-4D97-AF65-F5344CB8AC3E}">
        <p14:creationId xmlns:p14="http://schemas.microsoft.com/office/powerpoint/2010/main" val="3938600063"/>
      </p:ext>
    </p:extLst>
  </p:cSld>
  <p:clrMapOvr>
    <a:masterClrMapping/>
  </p:clrMapOvr>
  <p:transition>
    <p:fade/>
  </p:transition>
  <p:hf sldNum="0" hdr="0" ftr="0" dt="0"/>
  <p:extLst>
    <p:ext uri="{DCECCB84-F9BA-43D5-87BE-67443E8EF086}">
      <p15:sldGuideLst xmlns:p15="http://schemas.microsoft.com/office/powerpoint/2012/main">
        <p15:guide id="1" orient="horz" pos="3360">
          <p15:clr>
            <a:srgbClr val="FBAE40"/>
          </p15:clr>
        </p15:guide>
        <p15:guide id="2" orient="horz" pos="2160">
          <p15:clr>
            <a:srgbClr val="FBAE40"/>
          </p15:clr>
        </p15:guide>
        <p15:guide id="3" orient="horz" pos="31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gue: Harmony">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B8025EE-30E9-DD41-5113-95F17B3AF038}"/>
              </a:ext>
            </a:extLst>
          </p:cNvPr>
          <p:cNvPicPr>
            <a:picLocks noChangeAspect="1"/>
          </p:cNvPicPr>
          <p:nvPr userDrawn="1"/>
        </p:nvPicPr>
        <p:blipFill>
          <a:blip r:embed="rId2"/>
          <a:stretch>
            <a:fillRect/>
          </a:stretch>
        </p:blipFill>
        <p:spPr>
          <a:xfrm>
            <a:off x="1839" y="0"/>
            <a:ext cx="12185146" cy="6858000"/>
          </a:xfrm>
          <a:prstGeom prst="rect">
            <a:avLst/>
          </a:prstGeom>
        </p:spPr>
      </p:pic>
      <p:pic>
        <p:nvPicPr>
          <p:cNvPr id="13" name="Picture 12">
            <a:extLst>
              <a:ext uri="{FF2B5EF4-FFF2-40B4-BE49-F238E27FC236}">
                <a16:creationId xmlns:a16="http://schemas.microsoft.com/office/drawing/2014/main" id="{A4613353-4561-D8FA-DFB6-77D9BAF82B61}"/>
              </a:ext>
            </a:extLst>
          </p:cNvPr>
          <p:cNvPicPr>
            <a:picLocks noChangeAspect="1"/>
          </p:cNvPicPr>
          <p:nvPr userDrawn="1"/>
        </p:nvPicPr>
        <p:blipFill>
          <a:blip r:embed="rId3"/>
          <a:stretch>
            <a:fillRect/>
          </a:stretch>
        </p:blipFill>
        <p:spPr>
          <a:xfrm>
            <a:off x="609601" y="6552096"/>
            <a:ext cx="1001678" cy="224225"/>
          </a:xfrm>
          <a:prstGeom prst="rect">
            <a:avLst/>
          </a:prstGeom>
        </p:spPr>
      </p:pic>
      <p:sp>
        <p:nvSpPr>
          <p:cNvPr id="4" name="Footer Placeholder 3" hidden="1"/>
          <p:cNvSpPr>
            <a:spLocks noGrp="1"/>
          </p:cNvSpPr>
          <p:nvPr userDrawn="1">
            <p:ph type="ftr" sz="quarter" idx="11"/>
          </p:nvPr>
        </p:nvSpPr>
        <p:spPr/>
        <p:txBody>
          <a:bodyPr/>
          <a:lstStyle/>
          <a:p>
            <a:endParaRPr lang="en-US"/>
          </a:p>
        </p:txBody>
      </p:sp>
      <p:sp>
        <p:nvSpPr>
          <p:cNvPr id="9" name="Footer Placeholder 3">
            <a:extLst>
              <a:ext uri="{FF2B5EF4-FFF2-40B4-BE49-F238E27FC236}">
                <a16:creationId xmlns:a16="http://schemas.microsoft.com/office/drawing/2014/main" id="{C2C6E7FB-FABC-EF28-6F04-F4640F843F8A}"/>
              </a:ext>
            </a:extLst>
          </p:cNvPr>
          <p:cNvSpPr txBox="1">
            <a:spLocks/>
          </p:cNvSpPr>
          <p:nvPr userDrawn="1"/>
        </p:nvSpPr>
        <p:spPr>
          <a:xfrm>
            <a:off x="5934456" y="6543915"/>
            <a:ext cx="3097481" cy="302408"/>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r>
              <a:rPr lang="en-US"/>
              <a:t> [Internal Use] for Check Point employees​</a:t>
            </a:r>
          </a:p>
        </p:txBody>
      </p:sp>
      <p:sp>
        <p:nvSpPr>
          <p:cNvPr id="12" name="Footer_copyright">
            <a:extLst>
              <a:ext uri="{FF2B5EF4-FFF2-40B4-BE49-F238E27FC236}">
                <a16:creationId xmlns:a16="http://schemas.microsoft.com/office/drawing/2014/main" id="{D7FDAB99-307B-0BD6-4790-42EDC4D874AC}"/>
              </a:ext>
            </a:extLst>
          </p:cNvPr>
          <p:cNvSpPr txBox="1">
            <a:spLocks/>
          </p:cNvSpPr>
          <p:nvPr userDrawn="1"/>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bg1">
                    <a:lumMod val="75000"/>
                  </a:schemeClr>
                </a:solidFill>
              </a:rPr>
              <a:t>©2023 Check Point Software Technologies</a:t>
            </a:r>
            <a:r>
              <a:rPr lang="en-US" sz="900" kern="0" baseline="0">
                <a:solidFill>
                  <a:schemeClr val="bg1">
                    <a:lumMod val="75000"/>
                  </a:schemeClr>
                </a:solidFill>
              </a:rPr>
              <a:t> </a:t>
            </a:r>
            <a:r>
              <a:rPr lang="en-US" sz="900" kern="0">
                <a:solidFill>
                  <a:schemeClr val="bg1">
                    <a:lumMod val="75000"/>
                  </a:schemeClr>
                </a:solidFill>
              </a:rPr>
              <a:t>Ltd. </a:t>
            </a:r>
          </a:p>
        </p:txBody>
      </p:sp>
      <p:sp>
        <p:nvSpPr>
          <p:cNvPr id="14" name="Footer_page number">
            <a:extLst>
              <a:ext uri="{FF2B5EF4-FFF2-40B4-BE49-F238E27FC236}">
                <a16:creationId xmlns:a16="http://schemas.microsoft.com/office/drawing/2014/main" id="{F7E3BF26-3EBE-C16E-680B-C18CDECCB513}"/>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lumMod val="75000"/>
                  </a:schemeClr>
                </a:solidFill>
                <a:latin typeface="+mn-lt"/>
                <a:ea typeface="+mn-ea"/>
                <a:cs typeface="+mn-cs"/>
              </a:rPr>
              <a:pPr algn="r" fontAlgn="auto">
                <a:spcBef>
                  <a:spcPts val="0"/>
                </a:spcBef>
                <a:spcAft>
                  <a:spcPts val="0"/>
                </a:spcAft>
                <a:buClrTx/>
                <a:buSzTx/>
                <a:buFontTx/>
                <a:buNone/>
                <a:defRPr/>
              </a:pPr>
              <a:t>‹#›</a:t>
            </a:fld>
            <a:endParaRPr lang="en-US" sz="1100" kern="0">
              <a:solidFill>
                <a:schemeClr val="bg1">
                  <a:lumMod val="75000"/>
                </a:schemeClr>
              </a:solidFill>
              <a:latin typeface="+mn-lt"/>
              <a:ea typeface="+mn-ea"/>
              <a:cs typeface="+mn-cs"/>
            </a:endParaRPr>
          </a:p>
        </p:txBody>
      </p:sp>
      <p:sp>
        <p:nvSpPr>
          <p:cNvPr id="17" name="Date Placeholder 1">
            <a:extLst>
              <a:ext uri="{FF2B5EF4-FFF2-40B4-BE49-F238E27FC236}">
                <a16:creationId xmlns:a16="http://schemas.microsoft.com/office/drawing/2014/main" id="{59DFBBFE-FC2D-34C8-84D2-9EEC3CBCB855}"/>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pic>
        <p:nvPicPr>
          <p:cNvPr id="2" name="Graphic 1">
            <a:extLst>
              <a:ext uri="{FF2B5EF4-FFF2-40B4-BE49-F238E27FC236}">
                <a16:creationId xmlns:a16="http://schemas.microsoft.com/office/drawing/2014/main" id="{19C013F9-8020-CB9E-5A23-E5FDD56C34A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77722" y="3369190"/>
            <a:ext cx="1445159" cy="1120522"/>
          </a:xfrm>
          <a:prstGeom prst="rect">
            <a:avLst/>
          </a:prstGeom>
        </p:spPr>
      </p:pic>
      <p:sp>
        <p:nvSpPr>
          <p:cNvPr id="5" name="Section title">
            <a:extLst>
              <a:ext uri="{FF2B5EF4-FFF2-40B4-BE49-F238E27FC236}">
                <a16:creationId xmlns:a16="http://schemas.microsoft.com/office/drawing/2014/main" id="{8AAE98BF-54B3-FD8E-2612-3072BF3E4A6E}"/>
              </a:ext>
            </a:extLst>
          </p:cNvPr>
          <p:cNvSpPr>
            <a:spLocks noGrp="1"/>
          </p:cNvSpPr>
          <p:nvPr>
            <p:ph type="body" sz="quarter" idx="13" hasCustomPrompt="1"/>
          </p:nvPr>
        </p:nvSpPr>
        <p:spPr bwMode="white">
          <a:xfrm>
            <a:off x="629684" y="2171236"/>
            <a:ext cx="6257345" cy="1392022"/>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topic</a:t>
            </a:r>
          </a:p>
        </p:txBody>
      </p:sp>
      <p:sp>
        <p:nvSpPr>
          <p:cNvPr id="6" name="Section number">
            <a:extLst>
              <a:ext uri="{FF2B5EF4-FFF2-40B4-BE49-F238E27FC236}">
                <a16:creationId xmlns:a16="http://schemas.microsoft.com/office/drawing/2014/main" id="{CC08F97A-6B79-2D91-1013-E2D15B37CF39}"/>
              </a:ext>
            </a:extLst>
          </p:cNvPr>
          <p:cNvSpPr>
            <a:spLocks noGrp="1"/>
          </p:cNvSpPr>
          <p:nvPr>
            <p:ph type="body" sz="quarter" idx="16" hasCustomPrompt="1"/>
          </p:nvPr>
        </p:nvSpPr>
        <p:spPr bwMode="white">
          <a:xfrm>
            <a:off x="614319" y="963868"/>
            <a:ext cx="6643331" cy="891075"/>
          </a:xfrm>
          <a:prstGeom prst="rect">
            <a:avLst/>
          </a:prstGeom>
          <a:ln>
            <a:noFill/>
          </a:ln>
        </p:spPr>
        <p:txBody>
          <a:bodyPr anchor="t" anchorCtr="0">
            <a:noAutofit/>
          </a:bodyPr>
          <a:lstStyle>
            <a:lvl1pPr marL="0" indent="0" algn="l">
              <a:lnSpc>
                <a:spcPct val="100000"/>
              </a:lnSpc>
              <a:spcBef>
                <a:spcPts val="0"/>
              </a:spcBef>
              <a:buNone/>
              <a:defRPr lang="en-US" sz="3000" b="0" i="0" u="none" strike="noStrike" cap="all" dirty="0" smtClean="0">
                <a:solidFill>
                  <a:schemeClr val="tx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spTree>
    <p:extLst>
      <p:ext uri="{BB962C8B-B14F-4D97-AF65-F5344CB8AC3E}">
        <p14:creationId xmlns:p14="http://schemas.microsoft.com/office/powerpoint/2010/main" val="3599757061"/>
      </p:ext>
    </p:extLst>
  </p:cSld>
  <p:clrMapOvr>
    <a:masterClrMapping/>
  </p:clrMapOvr>
  <p:transition>
    <p:fade/>
  </p:transition>
  <p:hf sldNum="0" hdr="0" ftr="0" dt="0"/>
  <p:extLst>
    <p:ext uri="{DCECCB84-F9BA-43D5-87BE-67443E8EF086}">
      <p15:sldGuideLst xmlns:p15="http://schemas.microsoft.com/office/powerpoint/2012/main">
        <p15:guide id="1" orient="horz" pos="3360">
          <p15:clr>
            <a:srgbClr val="FBAE40"/>
          </p15:clr>
        </p15:guide>
        <p15:guide id="2" orient="horz" pos="2160">
          <p15:clr>
            <a:srgbClr val="FBAE40"/>
          </p15:clr>
        </p15:guide>
        <p15:guide id="3" orient="horz" pos="31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Bullets on Darker Color">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9C65BB-4163-9C93-0CD0-33F001C8877C}"/>
              </a:ext>
            </a:extLst>
          </p:cNvPr>
          <p:cNvSpPr/>
          <p:nvPr userDrawn="1"/>
        </p:nvSpPr>
        <p:spPr bwMode="auto">
          <a:xfrm>
            <a:off x="0" y="-1"/>
            <a:ext cx="12188825" cy="6858000"/>
          </a:xfrm>
          <a:prstGeom prst="rect">
            <a:avLst/>
          </a:prstGeom>
          <a:solidFill>
            <a:schemeClr val="tx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err="1">
              <a:latin typeface="+mn-lt"/>
            </a:endParaRPr>
          </a:p>
        </p:txBody>
      </p:sp>
      <p:sp>
        <p:nvSpPr>
          <p:cNvPr id="5" name="Slide Title"/>
          <p:cNvSpPr>
            <a:spLocks noGrp="1"/>
          </p:cNvSpPr>
          <p:nvPr>
            <p:ph type="title"/>
          </p:nvPr>
        </p:nvSpPr>
        <p:spPr>
          <a:xfrm>
            <a:off x="583842" y="460552"/>
            <a:ext cx="11022371" cy="914400"/>
          </a:xfrm>
        </p:spPr>
        <p:txBody>
          <a:bodyPr/>
          <a:lstStyle>
            <a:lvl1pPr>
              <a:defRPr>
                <a:solidFill>
                  <a:schemeClr val="accent1"/>
                </a:solidFill>
              </a:defRPr>
            </a:lvl1pPr>
          </a:lstStyle>
          <a:p>
            <a:r>
              <a:rPr lang="en-US"/>
              <a:t>Click to edit Master title style</a:t>
            </a:r>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defRPr>
                <a:solidFill>
                  <a:schemeClr val="bg1"/>
                </a:solidFill>
              </a:defRPr>
            </a:lvl1pPr>
            <a:lvl2pPr>
              <a:defRPr>
                <a:solidFill>
                  <a:schemeClr val="bg1"/>
                </a:solidFill>
              </a:defRPr>
            </a:lvl2pPr>
            <a:lvl3pPr>
              <a:defRPr>
                <a:solidFill>
                  <a:schemeClr val="bg1"/>
                </a:solidFill>
              </a:defRPr>
            </a:lvl3pPr>
            <a:lvl4pPr>
              <a:buClr>
                <a:schemeClr val="bg1">
                  <a:lumMod val="50000"/>
                </a:schemeClr>
              </a:buClr>
              <a:defRPr>
                <a:solidFill>
                  <a:schemeClr val="bg1"/>
                </a:solidFill>
                <a:latin typeface="Arial" panose="020B0604020202020204" pitchFamily="34" charset="0"/>
                <a:cs typeface="Arial" panose="020B0604020202020204" pitchFamily="34" charset="0"/>
              </a:defRPr>
            </a:lvl4pPr>
            <a:lvl5pPr>
              <a:buClr>
                <a:schemeClr val="bg1">
                  <a:lumMod val="50000"/>
                </a:schemeClr>
              </a:buClr>
              <a:defRPr>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D67064E4-BD3E-CA9B-1BDA-ADA166D92D93}"/>
              </a:ext>
            </a:extLst>
          </p:cNvPr>
          <p:cNvSpPr txBox="1"/>
          <p:nvPr userDrawn="1"/>
        </p:nvSpPr>
        <p:spPr bwMode="auto">
          <a:xfrm>
            <a:off x="800868" y="3076591"/>
            <a:ext cx="7591360" cy="707886"/>
          </a:xfrm>
          <a:prstGeom prst="rect">
            <a:avLst/>
          </a:prstGeom>
          <a:noFill/>
          <a:ln>
            <a:noFill/>
          </a:ln>
          <a:effectLst/>
        </p:spPr>
        <p:txBody>
          <a:bodyPr wrap="square">
            <a:spAutoFit/>
          </a:bodyPr>
          <a:lstStyle/>
          <a:p>
            <a:fld id="{349D3042-9933-4C71-BBE3-FA9237566B45}" type="slidenum">
              <a:rPr lang="en-US" sz="4000" kern="0" smtClean="0">
                <a:solidFill>
                  <a:schemeClr val="tx1"/>
                </a:solidFill>
                <a:latin typeface="+mn-lt"/>
                <a:ea typeface="+mn-ea"/>
                <a:cs typeface="+mn-cs"/>
              </a:rPr>
              <a:pPr/>
              <a:t>‹#›</a:t>
            </a:fld>
            <a:endParaRPr lang="en-US"/>
          </a:p>
        </p:txBody>
      </p:sp>
      <p:sp>
        <p:nvSpPr>
          <p:cNvPr id="2" name="Footer Placeholder 1" hidden="1">
            <a:extLst>
              <a:ext uri="{FF2B5EF4-FFF2-40B4-BE49-F238E27FC236}">
                <a16:creationId xmlns:a16="http://schemas.microsoft.com/office/drawing/2014/main" id="{7A704E3F-0FBA-CB6F-B959-0B34C2C41141}"/>
              </a:ext>
            </a:extLst>
          </p:cNvPr>
          <p:cNvSpPr>
            <a:spLocks noGrp="1"/>
          </p:cNvSpPr>
          <p:nvPr>
            <p:ph type="ftr" sz="quarter" idx="10"/>
          </p:nvPr>
        </p:nvSpPr>
        <p:spPr/>
        <p:txBody>
          <a:bodyPr/>
          <a:lstStyle/>
          <a:p>
            <a:endParaRPr lang="en-US"/>
          </a:p>
        </p:txBody>
      </p:sp>
      <p:sp>
        <p:nvSpPr>
          <p:cNvPr id="4" name="Date Placeholder 1">
            <a:extLst>
              <a:ext uri="{FF2B5EF4-FFF2-40B4-BE49-F238E27FC236}">
                <a16:creationId xmlns:a16="http://schemas.microsoft.com/office/drawing/2014/main" id="{E44F7354-01D0-5FAA-1717-25CBAE758108}"/>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cxnSp>
        <p:nvCxnSpPr>
          <p:cNvPr id="7" name="Footer line">
            <a:extLst>
              <a:ext uri="{FF2B5EF4-FFF2-40B4-BE49-F238E27FC236}">
                <a16:creationId xmlns:a16="http://schemas.microsoft.com/office/drawing/2014/main" id="{16E41D0D-19E3-3098-7437-D034F3D2B8DF}"/>
              </a:ext>
            </a:extLst>
          </p:cNvPr>
          <p:cNvCxnSpPr/>
          <p:nvPr userDrawn="1"/>
        </p:nvCxnSpPr>
        <p:spPr bwMode="auto">
          <a:xfrm>
            <a:off x="0" y="6502173"/>
            <a:ext cx="12188825" cy="3837"/>
          </a:xfrm>
          <a:prstGeom prst="line">
            <a:avLst/>
          </a:prstGeom>
          <a:solidFill>
            <a:schemeClr val="bg1"/>
          </a:solidFill>
          <a:ln w="3175" cap="flat" cmpd="sng" algn="ctr">
            <a:solidFill>
              <a:schemeClr val="bg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Picture 7">
            <a:extLst>
              <a:ext uri="{FF2B5EF4-FFF2-40B4-BE49-F238E27FC236}">
                <a16:creationId xmlns:a16="http://schemas.microsoft.com/office/drawing/2014/main" id="{D642C951-DF7B-392B-AF17-5145DCFAC122}"/>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609601" y="6552096"/>
            <a:ext cx="1001678" cy="224225"/>
          </a:xfrm>
          <a:prstGeom prst="rect">
            <a:avLst/>
          </a:prstGeom>
        </p:spPr>
      </p:pic>
    </p:spTree>
    <p:extLst>
      <p:ext uri="{BB962C8B-B14F-4D97-AF65-F5344CB8AC3E}">
        <p14:creationId xmlns:p14="http://schemas.microsoft.com/office/powerpoint/2010/main" val="1225154927"/>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lide Title"/>
          <p:cNvSpPr>
            <a:spLocks noGrp="1"/>
          </p:cNvSpPr>
          <p:nvPr>
            <p:ph type="title"/>
          </p:nvPr>
        </p:nvSpPr>
        <p:spPr>
          <a:xfrm>
            <a:off x="583842" y="460552"/>
            <a:ext cx="11037611" cy="914400"/>
          </a:xfrm>
        </p:spPr>
        <p:txBody>
          <a:bodyPr/>
          <a:lstStyle>
            <a:lvl1pPr>
              <a:defRPr>
                <a:solidFill>
                  <a:schemeClr val="accent1"/>
                </a:solidFill>
              </a:defRPr>
            </a:lvl1pPr>
          </a:lstStyle>
          <a:p>
            <a:r>
              <a:rPr lang="en-US"/>
              <a:t>Click to edit Master title style</a:t>
            </a:r>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bg1">
                  <a:lumMod val="50000"/>
                </a:schemeClr>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bg1">
                  <a:lumMod val="50000"/>
                </a:schemeClr>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bg1">
                  <a:lumMod val="50000"/>
                </a:schemeClr>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3pPr>
            <a:lvl4pPr marL="905256" indent="-155448">
              <a:lnSpc>
                <a:spcPct val="95000"/>
              </a:lnSpc>
              <a:spcBef>
                <a:spcPts val="800"/>
              </a:spcBef>
              <a:buClr>
                <a:schemeClr val="bg1">
                  <a:lumMod val="50000"/>
                </a:schemeClr>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bg1">
                  <a:lumMod val="50000"/>
                </a:schemeClr>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bg1">
                  <a:lumMod val="50000"/>
                </a:schemeClr>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bg1">
                  <a:lumMod val="50000"/>
                </a:schemeClr>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3pPr>
            <a:lvl4pPr marL="905256" indent="-155448">
              <a:lnSpc>
                <a:spcPct val="95000"/>
              </a:lnSpc>
              <a:spcBef>
                <a:spcPts val="800"/>
              </a:spcBef>
              <a:buClr>
                <a:schemeClr val="bg1">
                  <a:lumMod val="50000"/>
                </a:schemeClr>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3" name="Date Placeholder 1">
            <a:extLst>
              <a:ext uri="{FF2B5EF4-FFF2-40B4-BE49-F238E27FC236}">
                <a16:creationId xmlns:a16="http://schemas.microsoft.com/office/drawing/2014/main" id="{4B83694A-D368-E165-AAE4-02F9B6437DA2}"/>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2591778579"/>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bg1">
                  <a:lumMod val="50000"/>
                </a:schemeClr>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bg1">
                  <a:lumMod val="50000"/>
                </a:schemeClr>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2pPr>
            <a:lvl3pPr marL="685800" indent="-155448">
              <a:lnSpc>
                <a:spcPct val="95000"/>
              </a:lnSpc>
              <a:spcBef>
                <a:spcPts val="800"/>
              </a:spcBef>
              <a:buClr>
                <a:schemeClr val="bg1">
                  <a:lumMod val="50000"/>
                </a:schemeClr>
              </a:buClr>
              <a:buFont typeface="Arial" panose="020B0604020202020204" pitchFamily="34" charset="0"/>
              <a:buChar char="•"/>
              <a:tabLst>
                <a:tab pos="688975" algn="l"/>
              </a:tabLst>
              <a:defRPr sz="1600">
                <a:solidFill>
                  <a:schemeClr val="tx1"/>
                </a:solidFill>
                <a:latin typeface="Arial" panose="020B0604020202020204" pitchFamily="34" charset="0"/>
                <a:cs typeface="Arial" panose="020B0604020202020204" pitchFamily="34" charset="0"/>
              </a:defRPr>
            </a:lvl3pPr>
            <a:lvl4pPr marL="886968" indent="-155448">
              <a:lnSpc>
                <a:spcPct val="95000"/>
              </a:lnSpc>
              <a:spcBef>
                <a:spcPts val="800"/>
              </a:spcBef>
              <a:buClr>
                <a:schemeClr val="bg1">
                  <a:lumMod val="50000"/>
                </a:schemeClr>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bg1">
                  <a:lumMod val="50000"/>
                </a:schemeClr>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bg1">
                  <a:lumMod val="50000"/>
                </a:schemeClr>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bg1">
                  <a:lumMod val="50000"/>
                </a:schemeClr>
              </a:buClr>
              <a:buFont typeface="Arial" panose="020B0604020202020204" pitchFamily="34" charset="0"/>
              <a:buChar char="•"/>
              <a:tabLst>
                <a:tab pos="688975" algn="l"/>
              </a:tabLst>
              <a:defRPr sz="1600">
                <a:solidFill>
                  <a:schemeClr val="tx1"/>
                </a:solidFill>
                <a:latin typeface="Arial" panose="020B0604020202020204" pitchFamily="34" charset="0"/>
                <a:cs typeface="Arial" panose="020B0604020202020204" pitchFamily="34" charset="0"/>
              </a:defRPr>
            </a:lvl3pPr>
            <a:lvl4pPr marL="886968" indent="-155448">
              <a:lnSpc>
                <a:spcPct val="95000"/>
              </a:lnSpc>
              <a:spcBef>
                <a:spcPts val="800"/>
              </a:spcBef>
              <a:buClr>
                <a:schemeClr val="bg1">
                  <a:lumMod val="50000"/>
                </a:schemeClr>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bg1">
                  <a:lumMod val="50000"/>
                </a:schemeClr>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bg1">
                  <a:lumMod val="50000"/>
                </a:schemeClr>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bg1">
                  <a:lumMod val="50000"/>
                </a:schemeClr>
              </a:buClr>
              <a:buFont typeface="Arial" panose="020B0604020202020204" pitchFamily="34" charset="0"/>
              <a:buChar char="•"/>
              <a:tabLst>
                <a:tab pos="688975" algn="l"/>
              </a:tabLst>
              <a:defRPr sz="1600">
                <a:solidFill>
                  <a:schemeClr val="tx1"/>
                </a:solidFill>
                <a:latin typeface="Arial" panose="020B0604020202020204" pitchFamily="34" charset="0"/>
                <a:cs typeface="Arial" panose="020B0604020202020204" pitchFamily="34" charset="0"/>
              </a:defRPr>
            </a:lvl3pPr>
            <a:lvl4pPr marL="886968" indent="-155448">
              <a:lnSpc>
                <a:spcPct val="95000"/>
              </a:lnSpc>
              <a:spcBef>
                <a:spcPts val="800"/>
              </a:spcBef>
              <a:buClr>
                <a:schemeClr val="bg1">
                  <a:lumMod val="50000"/>
                </a:schemeClr>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3" name="Date Placeholder 1">
            <a:extLst>
              <a:ext uri="{FF2B5EF4-FFF2-40B4-BE49-F238E27FC236}">
                <a16:creationId xmlns:a16="http://schemas.microsoft.com/office/drawing/2014/main" id="{79A78F8B-21E0-7428-4097-FDBFCA58F5B5}"/>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2218271128"/>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p>
            <a:endParaRPr lang="en-US"/>
          </a:p>
        </p:txBody>
      </p:sp>
      <p:sp>
        <p:nvSpPr>
          <p:cNvPr id="5" name="Date Placeholder 1">
            <a:extLst>
              <a:ext uri="{FF2B5EF4-FFF2-40B4-BE49-F238E27FC236}">
                <a16:creationId xmlns:a16="http://schemas.microsoft.com/office/drawing/2014/main" id="{DC4F86DC-D82E-AA8E-7895-E78D632C1EF4}"/>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2786470319"/>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4" name="Picture 36">
            <a:extLst>
              <a:ext uri="{FF2B5EF4-FFF2-40B4-BE49-F238E27FC236}">
                <a16:creationId xmlns:a16="http://schemas.microsoft.com/office/drawing/2014/main" id="{638E1A36-061F-15A1-2FF1-69DAF5170B5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4984" y="731520"/>
            <a:ext cx="2881887" cy="642814"/>
          </a:xfrm>
          <a:prstGeom prst="rect">
            <a:avLst/>
          </a:prstGeom>
        </p:spPr>
      </p:pic>
      <p:sp>
        <p:nvSpPr>
          <p:cNvPr id="13" name="Speaker name and date"/>
          <p:cNvSpPr>
            <a:spLocks noGrp="1"/>
          </p:cNvSpPr>
          <p:nvPr userDrawn="1">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17279" y="3429893"/>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0" name="Title"/>
          <p:cNvSpPr>
            <a:spLocks noGrp="1"/>
          </p:cNvSpPr>
          <p:nvPr>
            <p:ph type="body" sz="quarter" idx="14" hasCustomPrompt="1"/>
          </p:nvPr>
        </p:nvSpPr>
        <p:spPr>
          <a:xfrm>
            <a:off x="912590" y="2188609"/>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all"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p:txBody>
      </p:sp>
      <p:sp>
        <p:nvSpPr>
          <p:cNvPr id="3" name="Footer Placeholder 2" hidden="1"/>
          <p:cNvSpPr>
            <a:spLocks noGrp="1"/>
          </p:cNvSpPr>
          <p:nvPr>
            <p:ph type="ftr" sz="quarter" idx="16"/>
          </p:nvPr>
        </p:nvSpPr>
        <p:spPr/>
        <p:txBody>
          <a:bodyPr/>
          <a:lstStyle/>
          <a:p>
            <a:endParaRPr lang="en-US"/>
          </a:p>
        </p:txBody>
      </p:sp>
      <p:sp>
        <p:nvSpPr>
          <p:cNvPr id="2" name="Date Placeholder 1"/>
          <p:cNvSpPr>
            <a:spLocks noGrp="1"/>
          </p:cNvSpPr>
          <p:nvPr>
            <p:ph type="dt" sz="half" idx="17"/>
          </p:nvPr>
        </p:nvSpPr>
        <p:spPr/>
        <p:txBody>
          <a:bodyPr/>
          <a:lstStyle/>
          <a:p>
            <a:fld id="{F53C83C6-6DCE-4DFB-A520-6F27505B5062}" type="datetimeFigureOut">
              <a:rPr lang="en-US" smtClean="0"/>
              <a:t>20-Feb-24</a:t>
            </a:fld>
            <a:endParaRPr lang="en-US"/>
          </a:p>
        </p:txBody>
      </p:sp>
    </p:spTree>
    <p:extLst>
      <p:ext uri="{BB962C8B-B14F-4D97-AF65-F5344CB8AC3E}">
        <p14:creationId xmlns:p14="http://schemas.microsoft.com/office/powerpoint/2010/main" val="1650121182"/>
      </p:ext>
    </p:extLst>
  </p:cSld>
  <p:clrMapOvr>
    <a:masterClrMapping/>
  </p:clrMapOvr>
  <p:transition>
    <p:fade/>
  </p:transition>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3" name="Date Placeholder 1">
            <a:extLst>
              <a:ext uri="{FF2B5EF4-FFF2-40B4-BE49-F238E27FC236}">
                <a16:creationId xmlns:a16="http://schemas.microsoft.com/office/drawing/2014/main" id="{9BC7C6C5-4621-38D8-61B8-168A537230CB}"/>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2904700119"/>
      </p:ext>
    </p:extLst>
  </p:cSld>
  <p:clrMapOvr>
    <a:masterClrMapping/>
  </p:clrMapOvr>
  <p:transition>
    <p:fade/>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1"/>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a:latin typeface="+mn-lt"/>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a:latin typeface="+mn-lt"/>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a:t>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Edit Master text styles</a:t>
            </a:r>
          </a:p>
          <a:p>
            <a:pPr lvl="1"/>
            <a:r>
              <a:rPr lang="en-US"/>
              <a:t>Second level</a:t>
            </a:r>
          </a:p>
        </p:txBody>
      </p:sp>
      <p:sp>
        <p:nvSpPr>
          <p:cNvPr id="3" name="Date Placeholder 1">
            <a:extLst>
              <a:ext uri="{FF2B5EF4-FFF2-40B4-BE49-F238E27FC236}">
                <a16:creationId xmlns:a16="http://schemas.microsoft.com/office/drawing/2014/main" id="{DC516551-0C98-FCD6-9AF8-BD875A26F1C0}"/>
              </a:ext>
            </a:extLst>
          </p:cNvPr>
          <p:cNvSpPr>
            <a:spLocks noGrp="1"/>
          </p:cNvSpPr>
          <p:nvPr>
            <p:ph type="dt" sz="half" idx="17"/>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1825190537"/>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4C2EA3-179B-F1D1-4E92-2CFF3C142CDF}"/>
              </a:ext>
            </a:extLst>
          </p:cNvPr>
          <p:cNvSpPr/>
          <p:nvPr userDrawn="1"/>
        </p:nvSpPr>
        <p:spPr bwMode="auto">
          <a:xfrm>
            <a:off x="4278430" y="-15083"/>
            <a:ext cx="7929846" cy="6522749"/>
          </a:xfrm>
          <a:prstGeom prst="rect">
            <a:avLst/>
          </a:prstGeom>
          <a:solidFill>
            <a:srgbClr val="30242F"/>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err="1">
              <a:latin typeface="+mn-lt"/>
            </a:endParaRPr>
          </a:p>
        </p:txBody>
      </p:sp>
      <p:pic>
        <p:nvPicPr>
          <p:cNvPr id="8" name="Picture 7">
            <a:extLst>
              <a:ext uri="{FF2B5EF4-FFF2-40B4-BE49-F238E27FC236}">
                <a16:creationId xmlns:a16="http://schemas.microsoft.com/office/drawing/2014/main" id="{B2E4EC39-2A39-4A31-761E-7D558153503D}"/>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019799" y="5435963"/>
            <a:ext cx="6188477" cy="850016"/>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7" name="Key points"/>
          <p:cNvSpPr>
            <a:spLocks noGrp="1"/>
          </p:cNvSpPr>
          <p:nvPr>
            <p:ph type="body" sz="quarter" idx="12"/>
          </p:nvPr>
        </p:nvSpPr>
        <p:spPr>
          <a:xfrm>
            <a:off x="4875530" y="750518"/>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bg1"/>
                </a:solidFill>
                <a:latin typeface="Arial" panose="020B0604020202020204" pitchFamily="34" charset="0"/>
                <a:cs typeface="Arial" panose="020B0604020202020204" pitchFamily="34" charset="0"/>
              </a:defRPr>
            </a:lvl1pPr>
            <a:lvl2pPr marL="667512" indent="-237744">
              <a:lnSpc>
                <a:spcPct val="95000"/>
              </a:lnSpc>
              <a:defRPr sz="2700">
                <a:solidFill>
                  <a:schemeClr val="bg1"/>
                </a:solidFill>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Edit Master text styles</a:t>
            </a:r>
          </a:p>
          <a:p>
            <a:pPr lvl="1"/>
            <a:r>
              <a:rPr lang="en-US"/>
              <a:t>Second level</a:t>
            </a:r>
          </a:p>
        </p:txBody>
      </p:sp>
      <p:sp>
        <p:nvSpPr>
          <p:cNvPr id="11" name="Slide Title"/>
          <p:cNvSpPr>
            <a:spLocks noGrp="1"/>
          </p:cNvSpPr>
          <p:nvPr>
            <p:ph type="title" hasCustomPrompt="1"/>
          </p:nvPr>
        </p:nvSpPr>
        <p:spPr>
          <a:xfrm>
            <a:off x="368300" y="1299158"/>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1" kern="1200" spc="0" baseline="0" dirty="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5" name="Date Placeholder 1">
            <a:extLst>
              <a:ext uri="{FF2B5EF4-FFF2-40B4-BE49-F238E27FC236}">
                <a16:creationId xmlns:a16="http://schemas.microsoft.com/office/drawing/2014/main" id="{02E2DCFC-90AB-485A-A143-3C5CCDE099AB}"/>
              </a:ext>
            </a:extLst>
          </p:cNvPr>
          <p:cNvSpPr>
            <a:spLocks noGrp="1"/>
          </p:cNvSpPr>
          <p:nvPr>
            <p:ph type="dt" sz="half" idx="15"/>
          </p:nvPr>
        </p:nvSpPr>
        <p:spPr>
          <a:xfrm>
            <a:off x="2" y="6889232"/>
            <a:ext cx="2843213" cy="205252"/>
          </a:xfrm>
        </p:spPr>
        <p:txBody>
          <a:bodyPr/>
          <a:lstStyle>
            <a:lvl1pPr>
              <a:defRPr sz="600"/>
            </a:lvl1pPr>
          </a:lstStyle>
          <a:p>
            <a:fld id="{603289AC-4C12-4E6D-B39B-A4756814FEEC}" type="datetimeFigureOut">
              <a:rPr lang="en-US" smtClean="0"/>
              <a:pPr/>
              <a:t>20-Feb-24</a:t>
            </a:fld>
            <a:endParaRPr lang="en-US"/>
          </a:p>
        </p:txBody>
      </p:sp>
    </p:spTree>
    <p:extLst>
      <p:ext uri="{BB962C8B-B14F-4D97-AF65-F5344CB8AC3E}">
        <p14:creationId xmlns:p14="http://schemas.microsoft.com/office/powerpoint/2010/main" val="504187758"/>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endParaRPr lang="en-US"/>
          </a:p>
        </p:txBody>
      </p:sp>
      <p:sp>
        <p:nvSpPr>
          <p:cNvPr id="4" name="Date" hidden="1"/>
          <p:cNvSpPr>
            <a:spLocks noGrp="1"/>
          </p:cNvSpPr>
          <p:nvPr>
            <p:ph type="dt" sz="quarter" idx="12"/>
          </p:nvPr>
        </p:nvSpPr>
        <p:spPr>
          <a:xfrm>
            <a:off x="609600" y="6356350"/>
            <a:ext cx="2843213" cy="365125"/>
          </a:xfrm>
          <a:prstGeom prst="rect">
            <a:avLst/>
          </a:prstGeom>
        </p:spPr>
        <p:txBody>
          <a:bodyPr/>
          <a:lstStyle/>
          <a:p>
            <a:fld id="{1C396E99-728E-4BC1-9827-5FA2D157E6FB}" type="datetimeFigureOut">
              <a:rPr lang="en-US" smtClean="0"/>
              <a:t>20-Feb-24</a:t>
            </a:fld>
            <a:endParaRPr lang="en-US"/>
          </a:p>
        </p:txBody>
      </p:sp>
      <p:sp>
        <p:nvSpPr>
          <p:cNvPr id="13" name="Bullet text"/>
          <p:cNvSpPr>
            <a:spLocks noGrp="1"/>
          </p:cNvSpPr>
          <p:nvPr>
            <p:ph sz="quarter" idx="11"/>
          </p:nvPr>
        </p:nvSpPr>
        <p:spPr>
          <a:xfrm>
            <a:off x="583074" y="1457960"/>
            <a:ext cx="11000914" cy="4676140"/>
          </a:xfrm>
        </p:spPr>
        <p:txBody>
          <a:bodyPr/>
          <a:lstStyle/>
          <a:p>
            <a:pPr lvl="0"/>
            <a:r>
              <a:rPr lang="en-US"/>
              <a:t>Click to edit Master text styles</a:t>
            </a:r>
          </a:p>
          <a:p>
            <a:pPr lvl="1"/>
            <a:r>
              <a:rPr lang="en-US"/>
              <a:t>Second level</a:t>
            </a:r>
          </a:p>
          <a:p>
            <a:pPr lvl="2"/>
            <a:r>
              <a:rPr lang="en-US"/>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861541245"/>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ummary_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17257" y="0"/>
            <a:ext cx="7975570" cy="6511127"/>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Edit Master text styles</a:t>
            </a:r>
          </a:p>
          <a:p>
            <a:pPr lvl="1"/>
            <a:r>
              <a:rPr lang="en-US"/>
              <a:t>Second level</a:t>
            </a:r>
          </a:p>
        </p:txBody>
      </p:sp>
      <p:sp>
        <p:nvSpPr>
          <p:cNvPr id="2" name="Date Placeholder 1"/>
          <p:cNvSpPr>
            <a:spLocks noGrp="1"/>
          </p:cNvSpPr>
          <p:nvPr>
            <p:ph type="dt" sz="half" idx="13"/>
          </p:nvPr>
        </p:nvSpPr>
        <p:spPr>
          <a:xfrm>
            <a:off x="-3017178" y="6356350"/>
            <a:ext cx="2843213" cy="365125"/>
          </a:xfrm>
        </p:spPr>
        <p:txBody>
          <a:bodyPr/>
          <a:lstStyle/>
          <a:p>
            <a:fld id="{25B14EA0-D077-4AF7-BC7C-65CF8C1E39C3}" type="datetimeFigureOut">
              <a:rPr lang="en-US" smtClean="0"/>
              <a:t>20-Feb-24</a:t>
            </a:fld>
            <a:endParaRPr lang="en-US"/>
          </a:p>
        </p:txBody>
      </p:sp>
      <p:sp>
        <p:nvSpPr>
          <p:cNvPr id="11" name="Slide Title"/>
          <p:cNvSpPr>
            <a:spLocks noGrp="1"/>
          </p:cNvSpPr>
          <p:nvPr>
            <p:ph type="title" hasCustomPrompt="1"/>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1" kern="1200" spc="0" baseline="0" dirty="0">
                <a:gradFill flip="none" rotWithShape="1">
                  <a:gsLst>
                    <a:gs pos="0">
                      <a:schemeClr val="accent6"/>
                    </a:gs>
                    <a:gs pos="60000">
                      <a:schemeClr val="bg2"/>
                    </a:gs>
                    <a:gs pos="100000">
                      <a:schemeClr val="bg2"/>
                    </a:gs>
                  </a:gsLst>
                  <a:lin ang="10800000" scaled="1"/>
                  <a:tileRect/>
                </a:gradFill>
                <a:latin typeface="Arial" panose="020B0604020202020204" pitchFamily="34" charset="0"/>
                <a:ea typeface="+mj-ea"/>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594777023"/>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1E445-AE0E-425C-8E1B-FA95C76FD663}" type="datetimeFigureOut">
              <a:rPr lang="en-US" smtClean="0"/>
              <a:t>20-Feb-24</a:t>
            </a:fld>
            <a:endParaRPr lang="en-US"/>
          </a:p>
        </p:txBody>
      </p:sp>
      <p:sp>
        <p:nvSpPr>
          <p:cNvPr id="5" name="Footer Placeholder 4" hidden="1"/>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36E4B-89FB-4AD1-A2D1-8231299C8F20}" type="slidenum">
              <a:rPr lang="en-US" smtClean="0"/>
              <a:t>‹#›</a:t>
            </a:fld>
            <a:endParaRPr lang="en-US"/>
          </a:p>
        </p:txBody>
      </p:sp>
    </p:spTree>
    <p:extLst>
      <p:ext uri="{BB962C8B-B14F-4D97-AF65-F5344CB8AC3E}">
        <p14:creationId xmlns:p14="http://schemas.microsoft.com/office/powerpoint/2010/main" val="96153641"/>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D7D5F8E3-8773-6BC1-BC0E-FDF1B32E6B7A}"/>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2" cy="6857926"/>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4383" y="726637"/>
            <a:ext cx="2971806" cy="633904"/>
          </a:xfrm>
          <a:prstGeom prst="rect">
            <a:avLst/>
          </a:prstGeom>
        </p:spPr>
      </p:pic>
      <p:sp>
        <p:nvSpPr>
          <p:cNvPr id="4" name="Footer Placeholder 3" hidden="1"/>
          <p:cNvSpPr>
            <a:spLocks noGrp="1"/>
          </p:cNvSpPr>
          <p:nvPr userDrawn="1">
            <p:ph type="ftr" sz="quarter" idx="11"/>
          </p:nvPr>
        </p:nvSpPr>
        <p:spPr/>
        <p:txBody>
          <a:bodyPr/>
          <a:lstStyle/>
          <a:p>
            <a:endParaRPr lang="en-US"/>
          </a:p>
        </p:txBody>
      </p:sp>
      <p:sp>
        <p:nvSpPr>
          <p:cNvPr id="13" name="Speaker name and date"/>
          <p:cNvSpPr>
            <a:spLocks noGrp="1"/>
          </p:cNvSpPr>
          <p:nvPr userDrawn="1">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17279" y="3575364"/>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5" name="Title"/>
          <p:cNvSpPr>
            <a:spLocks noGrp="1"/>
          </p:cNvSpPr>
          <p:nvPr userDrawn="1">
            <p:ph type="body" sz="quarter" idx="14" hasCustomPrompt="1"/>
          </p:nvPr>
        </p:nvSpPr>
        <p:spPr>
          <a:xfrm>
            <a:off x="912590" y="2334080"/>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all" baseline="0" dirty="0" smtClean="0">
                <a:gradFill flip="none" rotWithShape="1">
                  <a:gsLst>
                    <a:gs pos="0">
                      <a:schemeClr val="accent6"/>
                    </a:gs>
                    <a:gs pos="100000">
                      <a:schemeClr val="accent1"/>
                    </a:gs>
                  </a:gsLst>
                  <a:lin ang="10800000" scaled="1"/>
                  <a:tileRect/>
                </a:gra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endParaRPr lang="en-US" kern="0"/>
          </a:p>
        </p:txBody>
      </p:sp>
      <p:grpSp>
        <p:nvGrpSpPr>
          <p:cNvPr id="7" name="Group 4" hidden="1"/>
          <p:cNvGrpSpPr>
            <a:grpSpLocks noChangeAspect="1"/>
          </p:cNvGrpSpPr>
          <p:nvPr userDrawn="1"/>
        </p:nvGrpSpPr>
        <p:grpSpPr bwMode="auto">
          <a:xfrm>
            <a:off x="1128713" y="1529920"/>
            <a:ext cx="2743200" cy="142875"/>
            <a:chOff x="711" y="1003"/>
            <a:chExt cx="1728" cy="90"/>
          </a:xfrm>
        </p:grpSpPr>
        <p:sp>
          <p:nvSpPr>
            <p:cNvPr id="8" name="AutoShape 3"/>
            <p:cNvSpPr>
              <a:spLocks noChangeAspect="1" noChangeArrowheads="1" noTextEdit="1"/>
            </p:cNvSpPr>
            <p:nvPr userDrawn="1"/>
          </p:nvSpPr>
          <p:spPr bwMode="auto">
            <a:xfrm>
              <a:off x="711" y="1003"/>
              <a:ext cx="1728"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userDrawn="1"/>
          </p:nvSpPr>
          <p:spPr bwMode="auto">
            <a:xfrm>
              <a:off x="711" y="1004"/>
              <a:ext cx="48" cy="88"/>
            </a:xfrm>
            <a:custGeom>
              <a:avLst/>
              <a:gdLst>
                <a:gd name="T0" fmla="*/ 31 w 48"/>
                <a:gd name="T1" fmla="*/ 53 h 88"/>
                <a:gd name="T2" fmla="*/ 31 w 48"/>
                <a:gd name="T3" fmla="*/ 88 h 88"/>
                <a:gd name="T4" fmla="*/ 17 w 48"/>
                <a:gd name="T5" fmla="*/ 88 h 88"/>
                <a:gd name="T6" fmla="*/ 17 w 48"/>
                <a:gd name="T7" fmla="*/ 53 h 88"/>
                <a:gd name="T8" fmla="*/ 0 w 48"/>
                <a:gd name="T9" fmla="*/ 0 h 88"/>
                <a:gd name="T10" fmla="*/ 15 w 48"/>
                <a:gd name="T11" fmla="*/ 0 h 88"/>
                <a:gd name="T12" fmla="*/ 24 w 48"/>
                <a:gd name="T13" fmla="*/ 35 h 88"/>
                <a:gd name="T14" fmla="*/ 33 w 48"/>
                <a:gd name="T15" fmla="*/ 0 h 88"/>
                <a:gd name="T16" fmla="*/ 48 w 48"/>
                <a:gd name="T17" fmla="*/ 0 h 88"/>
                <a:gd name="T18" fmla="*/ 31 w 48"/>
                <a:gd name="T19" fmla="*/ 5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8">
                  <a:moveTo>
                    <a:pt x="31" y="53"/>
                  </a:moveTo>
                  <a:lnTo>
                    <a:pt x="31" y="88"/>
                  </a:lnTo>
                  <a:lnTo>
                    <a:pt x="17" y="88"/>
                  </a:lnTo>
                  <a:lnTo>
                    <a:pt x="17" y="53"/>
                  </a:lnTo>
                  <a:lnTo>
                    <a:pt x="0" y="0"/>
                  </a:lnTo>
                  <a:lnTo>
                    <a:pt x="15" y="0"/>
                  </a:lnTo>
                  <a:lnTo>
                    <a:pt x="24" y="35"/>
                  </a:lnTo>
                  <a:lnTo>
                    <a:pt x="33" y="0"/>
                  </a:lnTo>
                  <a:lnTo>
                    <a:pt x="48" y="0"/>
                  </a:lnTo>
                  <a:lnTo>
                    <a:pt x="31" y="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p:cNvSpPr>
              <a:spLocks noEditPoints="1"/>
            </p:cNvSpPr>
            <p:nvPr userDrawn="1"/>
          </p:nvSpPr>
          <p:spPr bwMode="auto">
            <a:xfrm>
              <a:off x="775" y="1003"/>
              <a:ext cx="47" cy="90"/>
            </a:xfrm>
            <a:custGeom>
              <a:avLst/>
              <a:gdLst>
                <a:gd name="T0" fmla="*/ 243 w 486"/>
                <a:gd name="T1" fmla="*/ 932 h 932"/>
                <a:gd name="T2" fmla="*/ 137 w 486"/>
                <a:gd name="T3" fmla="*/ 909 h 932"/>
                <a:gd name="T4" fmla="*/ 66 w 486"/>
                <a:gd name="T5" fmla="*/ 854 h 932"/>
                <a:gd name="T6" fmla="*/ 31 w 486"/>
                <a:gd name="T7" fmla="*/ 793 h 932"/>
                <a:gd name="T8" fmla="*/ 11 w 486"/>
                <a:gd name="T9" fmla="*/ 713 h 932"/>
                <a:gd name="T10" fmla="*/ 2 w 486"/>
                <a:gd name="T11" fmla="*/ 607 h 932"/>
                <a:gd name="T12" fmla="*/ 0 w 486"/>
                <a:gd name="T13" fmla="*/ 466 h 932"/>
                <a:gd name="T14" fmla="*/ 2 w 486"/>
                <a:gd name="T15" fmla="*/ 325 h 932"/>
                <a:gd name="T16" fmla="*/ 11 w 486"/>
                <a:gd name="T17" fmla="*/ 218 h 932"/>
                <a:gd name="T18" fmla="*/ 31 w 486"/>
                <a:gd name="T19" fmla="*/ 139 h 932"/>
                <a:gd name="T20" fmla="*/ 66 w 486"/>
                <a:gd name="T21" fmla="*/ 78 h 932"/>
                <a:gd name="T22" fmla="*/ 137 w 486"/>
                <a:gd name="T23" fmla="*/ 23 h 932"/>
                <a:gd name="T24" fmla="*/ 243 w 486"/>
                <a:gd name="T25" fmla="*/ 0 h 932"/>
                <a:gd name="T26" fmla="*/ 349 w 486"/>
                <a:gd name="T27" fmla="*/ 23 h 932"/>
                <a:gd name="T28" fmla="*/ 420 w 486"/>
                <a:gd name="T29" fmla="*/ 78 h 932"/>
                <a:gd name="T30" fmla="*/ 456 w 486"/>
                <a:gd name="T31" fmla="*/ 138 h 932"/>
                <a:gd name="T32" fmla="*/ 476 w 486"/>
                <a:gd name="T33" fmla="*/ 218 h 932"/>
                <a:gd name="T34" fmla="*/ 484 w 486"/>
                <a:gd name="T35" fmla="*/ 325 h 932"/>
                <a:gd name="T36" fmla="*/ 486 w 486"/>
                <a:gd name="T37" fmla="*/ 466 h 932"/>
                <a:gd name="T38" fmla="*/ 484 w 486"/>
                <a:gd name="T39" fmla="*/ 607 h 932"/>
                <a:gd name="T40" fmla="*/ 476 w 486"/>
                <a:gd name="T41" fmla="*/ 714 h 932"/>
                <a:gd name="T42" fmla="*/ 456 w 486"/>
                <a:gd name="T43" fmla="*/ 793 h 932"/>
                <a:gd name="T44" fmla="*/ 420 w 486"/>
                <a:gd name="T45" fmla="*/ 854 h 932"/>
                <a:gd name="T46" fmla="*/ 349 w 486"/>
                <a:gd name="T47" fmla="*/ 909 h 932"/>
                <a:gd name="T48" fmla="*/ 243 w 486"/>
                <a:gd name="T49" fmla="*/ 932 h 932"/>
                <a:gd name="T50" fmla="*/ 243 w 486"/>
                <a:gd name="T51" fmla="*/ 802 h 932"/>
                <a:gd name="T52" fmla="*/ 285 w 486"/>
                <a:gd name="T53" fmla="*/ 793 h 932"/>
                <a:gd name="T54" fmla="*/ 312 w 486"/>
                <a:gd name="T55" fmla="*/ 768 h 932"/>
                <a:gd name="T56" fmla="*/ 338 w 486"/>
                <a:gd name="T57" fmla="*/ 663 h 932"/>
                <a:gd name="T58" fmla="*/ 343 w 486"/>
                <a:gd name="T59" fmla="*/ 466 h 932"/>
                <a:gd name="T60" fmla="*/ 338 w 486"/>
                <a:gd name="T61" fmla="*/ 269 h 932"/>
                <a:gd name="T62" fmla="*/ 312 w 486"/>
                <a:gd name="T63" fmla="*/ 164 h 932"/>
                <a:gd name="T64" fmla="*/ 285 w 486"/>
                <a:gd name="T65" fmla="*/ 139 h 932"/>
                <a:gd name="T66" fmla="*/ 243 w 486"/>
                <a:gd name="T67" fmla="*/ 130 h 932"/>
                <a:gd name="T68" fmla="*/ 201 w 486"/>
                <a:gd name="T69" fmla="*/ 139 h 932"/>
                <a:gd name="T70" fmla="*/ 175 w 486"/>
                <a:gd name="T71" fmla="*/ 164 h 932"/>
                <a:gd name="T72" fmla="*/ 149 w 486"/>
                <a:gd name="T73" fmla="*/ 269 h 932"/>
                <a:gd name="T74" fmla="*/ 143 w 486"/>
                <a:gd name="T75" fmla="*/ 466 h 932"/>
                <a:gd name="T76" fmla="*/ 149 w 486"/>
                <a:gd name="T77" fmla="*/ 663 h 932"/>
                <a:gd name="T78" fmla="*/ 175 w 486"/>
                <a:gd name="T79" fmla="*/ 768 h 932"/>
                <a:gd name="T80" fmla="*/ 201 w 486"/>
                <a:gd name="T81" fmla="*/ 793 h 932"/>
                <a:gd name="T82" fmla="*/ 243 w 486"/>
                <a:gd name="T83" fmla="*/ 802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6" h="932">
                  <a:moveTo>
                    <a:pt x="243" y="932"/>
                  </a:moveTo>
                  <a:cubicBezTo>
                    <a:pt x="200" y="932"/>
                    <a:pt x="165" y="924"/>
                    <a:pt x="137" y="909"/>
                  </a:cubicBezTo>
                  <a:cubicBezTo>
                    <a:pt x="109" y="894"/>
                    <a:pt x="85" y="876"/>
                    <a:pt x="66" y="854"/>
                  </a:cubicBezTo>
                  <a:cubicBezTo>
                    <a:pt x="51" y="836"/>
                    <a:pt x="39" y="815"/>
                    <a:pt x="31" y="793"/>
                  </a:cubicBezTo>
                  <a:cubicBezTo>
                    <a:pt x="22" y="770"/>
                    <a:pt x="16" y="744"/>
                    <a:pt x="11" y="713"/>
                  </a:cubicBezTo>
                  <a:cubicBezTo>
                    <a:pt x="6" y="683"/>
                    <a:pt x="3" y="648"/>
                    <a:pt x="2" y="607"/>
                  </a:cubicBezTo>
                  <a:cubicBezTo>
                    <a:pt x="1" y="567"/>
                    <a:pt x="0" y="520"/>
                    <a:pt x="0" y="466"/>
                  </a:cubicBezTo>
                  <a:cubicBezTo>
                    <a:pt x="0" y="412"/>
                    <a:pt x="1" y="365"/>
                    <a:pt x="2" y="325"/>
                  </a:cubicBezTo>
                  <a:cubicBezTo>
                    <a:pt x="3" y="284"/>
                    <a:pt x="6" y="249"/>
                    <a:pt x="11" y="218"/>
                  </a:cubicBezTo>
                  <a:cubicBezTo>
                    <a:pt x="16" y="188"/>
                    <a:pt x="22" y="162"/>
                    <a:pt x="31" y="139"/>
                  </a:cubicBezTo>
                  <a:cubicBezTo>
                    <a:pt x="39" y="117"/>
                    <a:pt x="51" y="96"/>
                    <a:pt x="66" y="78"/>
                  </a:cubicBezTo>
                  <a:cubicBezTo>
                    <a:pt x="85" y="56"/>
                    <a:pt x="109" y="38"/>
                    <a:pt x="137" y="23"/>
                  </a:cubicBezTo>
                  <a:cubicBezTo>
                    <a:pt x="165" y="8"/>
                    <a:pt x="200" y="0"/>
                    <a:pt x="243" y="0"/>
                  </a:cubicBezTo>
                  <a:cubicBezTo>
                    <a:pt x="286" y="0"/>
                    <a:pt x="321" y="8"/>
                    <a:pt x="349" y="23"/>
                  </a:cubicBezTo>
                  <a:cubicBezTo>
                    <a:pt x="377" y="38"/>
                    <a:pt x="401" y="56"/>
                    <a:pt x="420" y="78"/>
                  </a:cubicBezTo>
                  <a:cubicBezTo>
                    <a:pt x="435" y="96"/>
                    <a:pt x="447" y="116"/>
                    <a:pt x="456" y="138"/>
                  </a:cubicBezTo>
                  <a:cubicBezTo>
                    <a:pt x="465" y="161"/>
                    <a:pt x="472" y="187"/>
                    <a:pt x="476" y="218"/>
                  </a:cubicBezTo>
                  <a:cubicBezTo>
                    <a:pt x="480" y="248"/>
                    <a:pt x="483" y="284"/>
                    <a:pt x="484" y="325"/>
                  </a:cubicBezTo>
                  <a:cubicBezTo>
                    <a:pt x="485" y="365"/>
                    <a:pt x="486" y="412"/>
                    <a:pt x="486" y="466"/>
                  </a:cubicBezTo>
                  <a:cubicBezTo>
                    <a:pt x="486" y="520"/>
                    <a:pt x="485" y="567"/>
                    <a:pt x="484" y="607"/>
                  </a:cubicBezTo>
                  <a:cubicBezTo>
                    <a:pt x="483" y="648"/>
                    <a:pt x="480" y="683"/>
                    <a:pt x="476" y="714"/>
                  </a:cubicBezTo>
                  <a:cubicBezTo>
                    <a:pt x="472" y="745"/>
                    <a:pt x="465" y="771"/>
                    <a:pt x="456" y="793"/>
                  </a:cubicBezTo>
                  <a:cubicBezTo>
                    <a:pt x="447" y="816"/>
                    <a:pt x="435" y="836"/>
                    <a:pt x="420" y="854"/>
                  </a:cubicBezTo>
                  <a:cubicBezTo>
                    <a:pt x="401" y="876"/>
                    <a:pt x="377" y="894"/>
                    <a:pt x="349" y="909"/>
                  </a:cubicBezTo>
                  <a:cubicBezTo>
                    <a:pt x="321" y="924"/>
                    <a:pt x="286" y="932"/>
                    <a:pt x="243" y="932"/>
                  </a:cubicBezTo>
                  <a:close/>
                  <a:moveTo>
                    <a:pt x="243" y="802"/>
                  </a:moveTo>
                  <a:cubicBezTo>
                    <a:pt x="260" y="802"/>
                    <a:pt x="274" y="799"/>
                    <a:pt x="285" y="793"/>
                  </a:cubicBezTo>
                  <a:cubicBezTo>
                    <a:pt x="296" y="786"/>
                    <a:pt x="305" y="778"/>
                    <a:pt x="312" y="768"/>
                  </a:cubicBezTo>
                  <a:cubicBezTo>
                    <a:pt x="326" y="746"/>
                    <a:pt x="334" y="711"/>
                    <a:pt x="338" y="663"/>
                  </a:cubicBezTo>
                  <a:cubicBezTo>
                    <a:pt x="341" y="615"/>
                    <a:pt x="343" y="550"/>
                    <a:pt x="343" y="466"/>
                  </a:cubicBezTo>
                  <a:cubicBezTo>
                    <a:pt x="343" y="382"/>
                    <a:pt x="341" y="317"/>
                    <a:pt x="338" y="269"/>
                  </a:cubicBezTo>
                  <a:cubicBezTo>
                    <a:pt x="334" y="221"/>
                    <a:pt x="326" y="186"/>
                    <a:pt x="312" y="164"/>
                  </a:cubicBezTo>
                  <a:cubicBezTo>
                    <a:pt x="305" y="154"/>
                    <a:pt x="296" y="146"/>
                    <a:pt x="285" y="139"/>
                  </a:cubicBezTo>
                  <a:cubicBezTo>
                    <a:pt x="274" y="133"/>
                    <a:pt x="260" y="130"/>
                    <a:pt x="243" y="130"/>
                  </a:cubicBezTo>
                  <a:cubicBezTo>
                    <a:pt x="226" y="130"/>
                    <a:pt x="212" y="133"/>
                    <a:pt x="201" y="139"/>
                  </a:cubicBezTo>
                  <a:cubicBezTo>
                    <a:pt x="191" y="146"/>
                    <a:pt x="182" y="154"/>
                    <a:pt x="175" y="164"/>
                  </a:cubicBezTo>
                  <a:cubicBezTo>
                    <a:pt x="162" y="186"/>
                    <a:pt x="153" y="221"/>
                    <a:pt x="149" y="269"/>
                  </a:cubicBezTo>
                  <a:cubicBezTo>
                    <a:pt x="145" y="317"/>
                    <a:pt x="143" y="382"/>
                    <a:pt x="143" y="466"/>
                  </a:cubicBezTo>
                  <a:cubicBezTo>
                    <a:pt x="143" y="550"/>
                    <a:pt x="145" y="615"/>
                    <a:pt x="149" y="663"/>
                  </a:cubicBezTo>
                  <a:cubicBezTo>
                    <a:pt x="153" y="711"/>
                    <a:pt x="162" y="746"/>
                    <a:pt x="175" y="768"/>
                  </a:cubicBezTo>
                  <a:cubicBezTo>
                    <a:pt x="182" y="778"/>
                    <a:pt x="191" y="786"/>
                    <a:pt x="201" y="793"/>
                  </a:cubicBezTo>
                  <a:cubicBezTo>
                    <a:pt x="212" y="799"/>
                    <a:pt x="226" y="802"/>
                    <a:pt x="243" y="80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p:cNvSpPr>
              <a:spLocks/>
            </p:cNvSpPr>
            <p:nvPr userDrawn="1"/>
          </p:nvSpPr>
          <p:spPr bwMode="auto">
            <a:xfrm>
              <a:off x="846" y="1004"/>
              <a:ext cx="44" cy="89"/>
            </a:xfrm>
            <a:custGeom>
              <a:avLst/>
              <a:gdLst>
                <a:gd name="T0" fmla="*/ 464 w 464"/>
                <a:gd name="T1" fmla="*/ 685 h 921"/>
                <a:gd name="T2" fmla="*/ 401 w 464"/>
                <a:gd name="T3" fmla="*/ 853 h 921"/>
                <a:gd name="T4" fmla="*/ 232 w 464"/>
                <a:gd name="T5" fmla="*/ 921 h 921"/>
                <a:gd name="T6" fmla="*/ 62 w 464"/>
                <a:gd name="T7" fmla="*/ 853 h 921"/>
                <a:gd name="T8" fmla="*/ 0 w 464"/>
                <a:gd name="T9" fmla="*/ 685 h 921"/>
                <a:gd name="T10" fmla="*/ 0 w 464"/>
                <a:gd name="T11" fmla="*/ 0 h 921"/>
                <a:gd name="T12" fmla="*/ 143 w 464"/>
                <a:gd name="T13" fmla="*/ 0 h 921"/>
                <a:gd name="T14" fmla="*/ 143 w 464"/>
                <a:gd name="T15" fmla="*/ 680 h 921"/>
                <a:gd name="T16" fmla="*/ 166 w 464"/>
                <a:gd name="T17" fmla="*/ 765 h 921"/>
                <a:gd name="T18" fmla="*/ 232 w 464"/>
                <a:gd name="T19" fmla="*/ 791 h 921"/>
                <a:gd name="T20" fmla="*/ 298 w 464"/>
                <a:gd name="T21" fmla="*/ 765 h 921"/>
                <a:gd name="T22" fmla="*/ 321 w 464"/>
                <a:gd name="T23" fmla="*/ 680 h 921"/>
                <a:gd name="T24" fmla="*/ 321 w 464"/>
                <a:gd name="T25" fmla="*/ 0 h 921"/>
                <a:gd name="T26" fmla="*/ 464 w 464"/>
                <a:gd name="T27" fmla="*/ 0 h 921"/>
                <a:gd name="T28" fmla="*/ 464 w 464"/>
                <a:gd name="T29" fmla="*/ 685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4" h="921">
                  <a:moveTo>
                    <a:pt x="464" y="685"/>
                  </a:moveTo>
                  <a:cubicBezTo>
                    <a:pt x="464" y="755"/>
                    <a:pt x="443" y="811"/>
                    <a:pt x="401" y="853"/>
                  </a:cubicBezTo>
                  <a:cubicBezTo>
                    <a:pt x="358" y="898"/>
                    <a:pt x="301" y="921"/>
                    <a:pt x="232" y="921"/>
                  </a:cubicBezTo>
                  <a:cubicBezTo>
                    <a:pt x="162" y="921"/>
                    <a:pt x="106" y="898"/>
                    <a:pt x="62" y="853"/>
                  </a:cubicBezTo>
                  <a:cubicBezTo>
                    <a:pt x="20" y="811"/>
                    <a:pt x="0" y="755"/>
                    <a:pt x="0" y="685"/>
                  </a:cubicBezTo>
                  <a:cubicBezTo>
                    <a:pt x="0" y="0"/>
                    <a:pt x="0" y="0"/>
                    <a:pt x="0" y="0"/>
                  </a:cubicBezTo>
                  <a:cubicBezTo>
                    <a:pt x="143" y="0"/>
                    <a:pt x="143" y="0"/>
                    <a:pt x="143" y="0"/>
                  </a:cubicBezTo>
                  <a:cubicBezTo>
                    <a:pt x="143" y="680"/>
                    <a:pt x="143" y="680"/>
                    <a:pt x="143" y="680"/>
                  </a:cubicBezTo>
                  <a:cubicBezTo>
                    <a:pt x="143" y="718"/>
                    <a:pt x="150" y="747"/>
                    <a:pt x="166" y="765"/>
                  </a:cubicBezTo>
                  <a:cubicBezTo>
                    <a:pt x="181" y="782"/>
                    <a:pt x="203" y="791"/>
                    <a:pt x="232" y="791"/>
                  </a:cubicBezTo>
                  <a:cubicBezTo>
                    <a:pt x="260" y="791"/>
                    <a:pt x="282" y="782"/>
                    <a:pt x="298" y="765"/>
                  </a:cubicBezTo>
                  <a:cubicBezTo>
                    <a:pt x="313" y="747"/>
                    <a:pt x="321" y="718"/>
                    <a:pt x="321" y="680"/>
                  </a:cubicBezTo>
                  <a:cubicBezTo>
                    <a:pt x="321" y="0"/>
                    <a:pt x="321" y="0"/>
                    <a:pt x="321" y="0"/>
                  </a:cubicBezTo>
                  <a:cubicBezTo>
                    <a:pt x="464" y="0"/>
                    <a:pt x="464" y="0"/>
                    <a:pt x="464" y="0"/>
                  </a:cubicBezTo>
                  <a:lnTo>
                    <a:pt x="464" y="6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p:cNvSpPr>
              <a:spLocks noEditPoints="1"/>
            </p:cNvSpPr>
            <p:nvPr userDrawn="1"/>
          </p:nvSpPr>
          <p:spPr bwMode="auto">
            <a:xfrm>
              <a:off x="951" y="1004"/>
              <a:ext cx="45" cy="88"/>
            </a:xfrm>
            <a:custGeom>
              <a:avLst/>
              <a:gdLst>
                <a:gd name="T0" fmla="*/ 231 w 474"/>
                <a:gd name="T1" fmla="*/ 0 h 910"/>
                <a:gd name="T2" fmla="*/ 338 w 474"/>
                <a:gd name="T3" fmla="*/ 21 h 910"/>
                <a:gd name="T4" fmla="*/ 408 w 474"/>
                <a:gd name="T5" fmla="*/ 75 h 910"/>
                <a:gd name="T6" fmla="*/ 444 w 474"/>
                <a:gd name="T7" fmla="*/ 133 h 910"/>
                <a:gd name="T8" fmla="*/ 464 w 474"/>
                <a:gd name="T9" fmla="*/ 211 h 910"/>
                <a:gd name="T10" fmla="*/ 472 w 474"/>
                <a:gd name="T11" fmla="*/ 316 h 910"/>
                <a:gd name="T12" fmla="*/ 474 w 474"/>
                <a:gd name="T13" fmla="*/ 454 h 910"/>
                <a:gd name="T14" fmla="*/ 472 w 474"/>
                <a:gd name="T15" fmla="*/ 592 h 910"/>
                <a:gd name="T16" fmla="*/ 464 w 474"/>
                <a:gd name="T17" fmla="*/ 697 h 910"/>
                <a:gd name="T18" fmla="*/ 444 w 474"/>
                <a:gd name="T19" fmla="*/ 776 h 910"/>
                <a:gd name="T20" fmla="*/ 408 w 474"/>
                <a:gd name="T21" fmla="*/ 835 h 910"/>
                <a:gd name="T22" fmla="*/ 338 w 474"/>
                <a:gd name="T23" fmla="*/ 889 h 910"/>
                <a:gd name="T24" fmla="*/ 231 w 474"/>
                <a:gd name="T25" fmla="*/ 910 h 910"/>
                <a:gd name="T26" fmla="*/ 0 w 474"/>
                <a:gd name="T27" fmla="*/ 910 h 910"/>
                <a:gd name="T28" fmla="*/ 0 w 474"/>
                <a:gd name="T29" fmla="*/ 0 h 910"/>
                <a:gd name="T30" fmla="*/ 231 w 474"/>
                <a:gd name="T31" fmla="*/ 0 h 910"/>
                <a:gd name="T32" fmla="*/ 143 w 474"/>
                <a:gd name="T33" fmla="*/ 129 h 910"/>
                <a:gd name="T34" fmla="*/ 143 w 474"/>
                <a:gd name="T35" fmla="*/ 781 h 910"/>
                <a:gd name="T36" fmla="*/ 227 w 474"/>
                <a:gd name="T37" fmla="*/ 781 h 910"/>
                <a:gd name="T38" fmla="*/ 271 w 474"/>
                <a:gd name="T39" fmla="*/ 771 h 910"/>
                <a:gd name="T40" fmla="*/ 300 w 474"/>
                <a:gd name="T41" fmla="*/ 744 h 910"/>
                <a:gd name="T42" fmla="*/ 326 w 474"/>
                <a:gd name="T43" fmla="*/ 643 h 910"/>
                <a:gd name="T44" fmla="*/ 331 w 474"/>
                <a:gd name="T45" fmla="*/ 454 h 910"/>
                <a:gd name="T46" fmla="*/ 326 w 474"/>
                <a:gd name="T47" fmla="*/ 266 h 910"/>
                <a:gd name="T48" fmla="*/ 300 w 474"/>
                <a:gd name="T49" fmla="*/ 166 h 910"/>
                <a:gd name="T50" fmla="*/ 271 w 474"/>
                <a:gd name="T51" fmla="*/ 139 h 910"/>
                <a:gd name="T52" fmla="*/ 227 w 474"/>
                <a:gd name="T53" fmla="*/ 129 h 910"/>
                <a:gd name="T54" fmla="*/ 143 w 474"/>
                <a:gd name="T55" fmla="*/ 129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4" h="910">
                  <a:moveTo>
                    <a:pt x="231" y="0"/>
                  </a:moveTo>
                  <a:cubicBezTo>
                    <a:pt x="275" y="0"/>
                    <a:pt x="310" y="7"/>
                    <a:pt x="338" y="21"/>
                  </a:cubicBezTo>
                  <a:cubicBezTo>
                    <a:pt x="366" y="36"/>
                    <a:pt x="389" y="54"/>
                    <a:pt x="408" y="75"/>
                  </a:cubicBezTo>
                  <a:cubicBezTo>
                    <a:pt x="423" y="92"/>
                    <a:pt x="435" y="111"/>
                    <a:pt x="444" y="133"/>
                  </a:cubicBezTo>
                  <a:cubicBezTo>
                    <a:pt x="453" y="155"/>
                    <a:pt x="460" y="181"/>
                    <a:pt x="464" y="211"/>
                  </a:cubicBezTo>
                  <a:cubicBezTo>
                    <a:pt x="468" y="242"/>
                    <a:pt x="471" y="277"/>
                    <a:pt x="472" y="316"/>
                  </a:cubicBezTo>
                  <a:cubicBezTo>
                    <a:pt x="474" y="356"/>
                    <a:pt x="474" y="402"/>
                    <a:pt x="474" y="454"/>
                  </a:cubicBezTo>
                  <a:cubicBezTo>
                    <a:pt x="474" y="507"/>
                    <a:pt x="474" y="553"/>
                    <a:pt x="472" y="592"/>
                  </a:cubicBezTo>
                  <a:cubicBezTo>
                    <a:pt x="471" y="632"/>
                    <a:pt x="468" y="667"/>
                    <a:pt x="464" y="697"/>
                  </a:cubicBezTo>
                  <a:cubicBezTo>
                    <a:pt x="460" y="728"/>
                    <a:pt x="453" y="754"/>
                    <a:pt x="444" y="776"/>
                  </a:cubicBezTo>
                  <a:cubicBezTo>
                    <a:pt x="435" y="798"/>
                    <a:pt x="423" y="818"/>
                    <a:pt x="408" y="835"/>
                  </a:cubicBezTo>
                  <a:cubicBezTo>
                    <a:pt x="389" y="856"/>
                    <a:pt x="366" y="874"/>
                    <a:pt x="338" y="889"/>
                  </a:cubicBezTo>
                  <a:cubicBezTo>
                    <a:pt x="310" y="903"/>
                    <a:pt x="275" y="910"/>
                    <a:pt x="231" y="910"/>
                  </a:cubicBezTo>
                  <a:cubicBezTo>
                    <a:pt x="0" y="910"/>
                    <a:pt x="0" y="910"/>
                    <a:pt x="0" y="910"/>
                  </a:cubicBezTo>
                  <a:cubicBezTo>
                    <a:pt x="0" y="0"/>
                    <a:pt x="0" y="0"/>
                    <a:pt x="0" y="0"/>
                  </a:cubicBezTo>
                  <a:lnTo>
                    <a:pt x="231" y="0"/>
                  </a:lnTo>
                  <a:close/>
                  <a:moveTo>
                    <a:pt x="143" y="129"/>
                  </a:moveTo>
                  <a:cubicBezTo>
                    <a:pt x="143" y="781"/>
                    <a:pt x="143" y="781"/>
                    <a:pt x="143" y="781"/>
                  </a:cubicBezTo>
                  <a:cubicBezTo>
                    <a:pt x="227" y="781"/>
                    <a:pt x="227" y="781"/>
                    <a:pt x="227" y="781"/>
                  </a:cubicBezTo>
                  <a:cubicBezTo>
                    <a:pt x="244" y="781"/>
                    <a:pt x="259" y="778"/>
                    <a:pt x="271" y="771"/>
                  </a:cubicBezTo>
                  <a:cubicBezTo>
                    <a:pt x="284" y="764"/>
                    <a:pt x="293" y="755"/>
                    <a:pt x="300" y="744"/>
                  </a:cubicBezTo>
                  <a:cubicBezTo>
                    <a:pt x="315" y="723"/>
                    <a:pt x="323" y="689"/>
                    <a:pt x="326" y="643"/>
                  </a:cubicBezTo>
                  <a:cubicBezTo>
                    <a:pt x="329" y="597"/>
                    <a:pt x="331" y="534"/>
                    <a:pt x="331" y="454"/>
                  </a:cubicBezTo>
                  <a:cubicBezTo>
                    <a:pt x="331" y="374"/>
                    <a:pt x="329" y="311"/>
                    <a:pt x="326" y="266"/>
                  </a:cubicBezTo>
                  <a:cubicBezTo>
                    <a:pt x="323" y="220"/>
                    <a:pt x="315" y="187"/>
                    <a:pt x="300" y="166"/>
                  </a:cubicBezTo>
                  <a:cubicBezTo>
                    <a:pt x="293" y="155"/>
                    <a:pt x="284" y="146"/>
                    <a:pt x="271" y="139"/>
                  </a:cubicBezTo>
                  <a:cubicBezTo>
                    <a:pt x="259" y="132"/>
                    <a:pt x="244" y="129"/>
                    <a:pt x="227" y="129"/>
                  </a:cubicBezTo>
                  <a:lnTo>
                    <a:pt x="143"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p:cNvSpPr>
              <a:spLocks/>
            </p:cNvSpPr>
            <p:nvPr userDrawn="1"/>
          </p:nvSpPr>
          <p:spPr bwMode="auto">
            <a:xfrm>
              <a:off x="1021" y="1004"/>
              <a:ext cx="37" cy="88"/>
            </a:xfrm>
            <a:custGeom>
              <a:avLst/>
              <a:gdLst>
                <a:gd name="T0" fmla="*/ 37 w 37"/>
                <a:gd name="T1" fmla="*/ 13 h 88"/>
                <a:gd name="T2" fmla="*/ 14 w 37"/>
                <a:gd name="T3" fmla="*/ 13 h 88"/>
                <a:gd name="T4" fmla="*/ 14 w 37"/>
                <a:gd name="T5" fmla="*/ 37 h 88"/>
                <a:gd name="T6" fmla="*/ 33 w 37"/>
                <a:gd name="T7" fmla="*/ 37 h 88"/>
                <a:gd name="T8" fmla="*/ 33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3" y="37"/>
                  </a:lnTo>
                  <a:lnTo>
                    <a:pt x="33"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p:cNvSpPr>
              <a:spLocks/>
            </p:cNvSpPr>
            <p:nvPr userDrawn="1"/>
          </p:nvSpPr>
          <p:spPr bwMode="auto">
            <a:xfrm>
              <a:off x="1079" y="1003"/>
              <a:ext cx="45" cy="90"/>
            </a:xfrm>
            <a:custGeom>
              <a:avLst/>
              <a:gdLst>
                <a:gd name="T0" fmla="*/ 238 w 472"/>
                <a:gd name="T1" fmla="*/ 0 h 927"/>
                <a:gd name="T2" fmla="*/ 401 w 472"/>
                <a:gd name="T3" fmla="*/ 55 h 927"/>
                <a:gd name="T4" fmla="*/ 451 w 472"/>
                <a:gd name="T5" fmla="*/ 139 h 927"/>
                <a:gd name="T6" fmla="*/ 465 w 472"/>
                <a:gd name="T7" fmla="*/ 253 h 927"/>
                <a:gd name="T8" fmla="*/ 322 w 472"/>
                <a:gd name="T9" fmla="*/ 253 h 927"/>
                <a:gd name="T10" fmla="*/ 318 w 472"/>
                <a:gd name="T11" fmla="*/ 198 h 927"/>
                <a:gd name="T12" fmla="*/ 300 w 472"/>
                <a:gd name="T13" fmla="*/ 156 h 927"/>
                <a:gd name="T14" fmla="*/ 236 w 472"/>
                <a:gd name="T15" fmla="*/ 129 h 927"/>
                <a:gd name="T16" fmla="*/ 200 w 472"/>
                <a:gd name="T17" fmla="*/ 136 h 927"/>
                <a:gd name="T18" fmla="*/ 175 w 472"/>
                <a:gd name="T19" fmla="*/ 155 h 927"/>
                <a:gd name="T20" fmla="*/ 151 w 472"/>
                <a:gd name="T21" fmla="*/ 244 h 927"/>
                <a:gd name="T22" fmla="*/ 153 w 472"/>
                <a:gd name="T23" fmla="*/ 292 h 927"/>
                <a:gd name="T24" fmla="*/ 164 w 472"/>
                <a:gd name="T25" fmla="*/ 324 h 927"/>
                <a:gd name="T26" fmla="*/ 187 w 472"/>
                <a:gd name="T27" fmla="*/ 348 h 927"/>
                <a:gd name="T28" fmla="*/ 226 w 472"/>
                <a:gd name="T29" fmla="*/ 367 h 927"/>
                <a:gd name="T30" fmla="*/ 334 w 472"/>
                <a:gd name="T31" fmla="*/ 411 h 927"/>
                <a:gd name="T32" fmla="*/ 401 w 472"/>
                <a:gd name="T33" fmla="*/ 448 h 927"/>
                <a:gd name="T34" fmla="*/ 444 w 472"/>
                <a:gd name="T35" fmla="*/ 498 h 927"/>
                <a:gd name="T36" fmla="*/ 465 w 472"/>
                <a:gd name="T37" fmla="*/ 568 h 927"/>
                <a:gd name="T38" fmla="*/ 472 w 472"/>
                <a:gd name="T39" fmla="*/ 666 h 927"/>
                <a:gd name="T40" fmla="*/ 460 w 472"/>
                <a:gd name="T41" fmla="*/ 785 h 927"/>
                <a:gd name="T42" fmla="*/ 413 w 472"/>
                <a:gd name="T43" fmla="*/ 867 h 927"/>
                <a:gd name="T44" fmla="*/ 341 w 472"/>
                <a:gd name="T45" fmla="*/ 911 h 927"/>
                <a:gd name="T46" fmla="*/ 235 w 472"/>
                <a:gd name="T47" fmla="*/ 927 h 927"/>
                <a:gd name="T48" fmla="*/ 59 w 472"/>
                <a:gd name="T49" fmla="*/ 867 h 927"/>
                <a:gd name="T50" fmla="*/ 13 w 472"/>
                <a:gd name="T51" fmla="*/ 789 h 927"/>
                <a:gd name="T52" fmla="*/ 0 w 472"/>
                <a:gd name="T53" fmla="*/ 671 h 927"/>
                <a:gd name="T54" fmla="*/ 143 w 472"/>
                <a:gd name="T55" fmla="*/ 671 h 927"/>
                <a:gd name="T56" fmla="*/ 148 w 472"/>
                <a:gd name="T57" fmla="*/ 732 h 927"/>
                <a:gd name="T58" fmla="*/ 169 w 472"/>
                <a:gd name="T59" fmla="*/ 774 h 927"/>
                <a:gd name="T60" fmla="*/ 195 w 472"/>
                <a:gd name="T61" fmla="*/ 791 h 927"/>
                <a:gd name="T62" fmla="*/ 235 w 472"/>
                <a:gd name="T63" fmla="*/ 798 h 927"/>
                <a:gd name="T64" fmla="*/ 304 w 472"/>
                <a:gd name="T65" fmla="*/ 773 h 927"/>
                <a:gd name="T66" fmla="*/ 323 w 472"/>
                <a:gd name="T67" fmla="*/ 732 h 927"/>
                <a:gd name="T68" fmla="*/ 329 w 472"/>
                <a:gd name="T69" fmla="*/ 671 h 927"/>
                <a:gd name="T70" fmla="*/ 325 w 472"/>
                <a:gd name="T71" fmla="*/ 611 h 927"/>
                <a:gd name="T72" fmla="*/ 313 w 472"/>
                <a:gd name="T73" fmla="*/ 571 h 927"/>
                <a:gd name="T74" fmla="*/ 286 w 472"/>
                <a:gd name="T75" fmla="*/ 544 h 927"/>
                <a:gd name="T76" fmla="*/ 243 w 472"/>
                <a:gd name="T77" fmla="*/ 522 h 927"/>
                <a:gd name="T78" fmla="*/ 134 w 472"/>
                <a:gd name="T79" fmla="*/ 477 h 927"/>
                <a:gd name="T80" fmla="*/ 75 w 472"/>
                <a:gd name="T81" fmla="*/ 445 h 927"/>
                <a:gd name="T82" fmla="*/ 36 w 472"/>
                <a:gd name="T83" fmla="*/ 401 h 927"/>
                <a:gd name="T84" fmla="*/ 14 w 472"/>
                <a:gd name="T85" fmla="*/ 338 h 927"/>
                <a:gd name="T86" fmla="*/ 7 w 472"/>
                <a:gd name="T87" fmla="*/ 248 h 927"/>
                <a:gd name="T88" fmla="*/ 26 w 472"/>
                <a:gd name="T89" fmla="*/ 137 h 927"/>
                <a:gd name="T90" fmla="*/ 82 w 472"/>
                <a:gd name="T91" fmla="*/ 55 h 927"/>
                <a:gd name="T92" fmla="*/ 150 w 472"/>
                <a:gd name="T93" fmla="*/ 15 h 927"/>
                <a:gd name="T94" fmla="*/ 238 w 472"/>
                <a:gd name="T9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2" h="927">
                  <a:moveTo>
                    <a:pt x="238" y="0"/>
                  </a:moveTo>
                  <a:cubicBezTo>
                    <a:pt x="308" y="0"/>
                    <a:pt x="363" y="18"/>
                    <a:pt x="401" y="55"/>
                  </a:cubicBezTo>
                  <a:cubicBezTo>
                    <a:pt x="425" y="78"/>
                    <a:pt x="442" y="106"/>
                    <a:pt x="451" y="139"/>
                  </a:cubicBezTo>
                  <a:cubicBezTo>
                    <a:pt x="461" y="172"/>
                    <a:pt x="465" y="210"/>
                    <a:pt x="465" y="253"/>
                  </a:cubicBezTo>
                  <a:cubicBezTo>
                    <a:pt x="322" y="253"/>
                    <a:pt x="322" y="253"/>
                    <a:pt x="322" y="253"/>
                  </a:cubicBezTo>
                  <a:cubicBezTo>
                    <a:pt x="322" y="233"/>
                    <a:pt x="321" y="214"/>
                    <a:pt x="318" y="198"/>
                  </a:cubicBezTo>
                  <a:cubicBezTo>
                    <a:pt x="316" y="182"/>
                    <a:pt x="310" y="168"/>
                    <a:pt x="300" y="156"/>
                  </a:cubicBezTo>
                  <a:cubicBezTo>
                    <a:pt x="287" y="138"/>
                    <a:pt x="265" y="129"/>
                    <a:pt x="236" y="129"/>
                  </a:cubicBezTo>
                  <a:cubicBezTo>
                    <a:pt x="222" y="129"/>
                    <a:pt x="210" y="131"/>
                    <a:pt x="200" y="136"/>
                  </a:cubicBezTo>
                  <a:cubicBezTo>
                    <a:pt x="190" y="141"/>
                    <a:pt x="182" y="147"/>
                    <a:pt x="175" y="155"/>
                  </a:cubicBezTo>
                  <a:cubicBezTo>
                    <a:pt x="159" y="173"/>
                    <a:pt x="151" y="203"/>
                    <a:pt x="151" y="244"/>
                  </a:cubicBezTo>
                  <a:cubicBezTo>
                    <a:pt x="151" y="263"/>
                    <a:pt x="152" y="279"/>
                    <a:pt x="153" y="292"/>
                  </a:cubicBezTo>
                  <a:cubicBezTo>
                    <a:pt x="155" y="304"/>
                    <a:pt x="159" y="315"/>
                    <a:pt x="164" y="324"/>
                  </a:cubicBezTo>
                  <a:cubicBezTo>
                    <a:pt x="170" y="333"/>
                    <a:pt x="177" y="341"/>
                    <a:pt x="187" y="348"/>
                  </a:cubicBezTo>
                  <a:cubicBezTo>
                    <a:pt x="197" y="355"/>
                    <a:pt x="210" y="361"/>
                    <a:pt x="226" y="367"/>
                  </a:cubicBezTo>
                  <a:cubicBezTo>
                    <a:pt x="334" y="411"/>
                    <a:pt x="334" y="411"/>
                    <a:pt x="334" y="411"/>
                  </a:cubicBezTo>
                  <a:cubicBezTo>
                    <a:pt x="361" y="422"/>
                    <a:pt x="384" y="434"/>
                    <a:pt x="401" y="448"/>
                  </a:cubicBezTo>
                  <a:cubicBezTo>
                    <a:pt x="419" y="461"/>
                    <a:pt x="433" y="478"/>
                    <a:pt x="444" y="498"/>
                  </a:cubicBezTo>
                  <a:cubicBezTo>
                    <a:pt x="454" y="517"/>
                    <a:pt x="461" y="541"/>
                    <a:pt x="465" y="568"/>
                  </a:cubicBezTo>
                  <a:cubicBezTo>
                    <a:pt x="470" y="595"/>
                    <a:pt x="472" y="628"/>
                    <a:pt x="472" y="666"/>
                  </a:cubicBezTo>
                  <a:cubicBezTo>
                    <a:pt x="472" y="713"/>
                    <a:pt x="468" y="753"/>
                    <a:pt x="460" y="785"/>
                  </a:cubicBezTo>
                  <a:cubicBezTo>
                    <a:pt x="452" y="818"/>
                    <a:pt x="436" y="845"/>
                    <a:pt x="413" y="867"/>
                  </a:cubicBezTo>
                  <a:cubicBezTo>
                    <a:pt x="394" y="885"/>
                    <a:pt x="370" y="900"/>
                    <a:pt x="341" y="911"/>
                  </a:cubicBezTo>
                  <a:cubicBezTo>
                    <a:pt x="311" y="922"/>
                    <a:pt x="276" y="927"/>
                    <a:pt x="235" y="927"/>
                  </a:cubicBezTo>
                  <a:cubicBezTo>
                    <a:pt x="158" y="927"/>
                    <a:pt x="99" y="907"/>
                    <a:pt x="59" y="867"/>
                  </a:cubicBezTo>
                  <a:cubicBezTo>
                    <a:pt x="36" y="845"/>
                    <a:pt x="21" y="819"/>
                    <a:pt x="13" y="789"/>
                  </a:cubicBezTo>
                  <a:cubicBezTo>
                    <a:pt x="4" y="759"/>
                    <a:pt x="0" y="720"/>
                    <a:pt x="0" y="671"/>
                  </a:cubicBezTo>
                  <a:cubicBezTo>
                    <a:pt x="143" y="671"/>
                    <a:pt x="143" y="671"/>
                    <a:pt x="143" y="671"/>
                  </a:cubicBezTo>
                  <a:cubicBezTo>
                    <a:pt x="143" y="696"/>
                    <a:pt x="145" y="716"/>
                    <a:pt x="148" y="732"/>
                  </a:cubicBezTo>
                  <a:cubicBezTo>
                    <a:pt x="152" y="748"/>
                    <a:pt x="158" y="762"/>
                    <a:pt x="169" y="774"/>
                  </a:cubicBezTo>
                  <a:cubicBezTo>
                    <a:pt x="175" y="781"/>
                    <a:pt x="184" y="786"/>
                    <a:pt x="195" y="791"/>
                  </a:cubicBezTo>
                  <a:cubicBezTo>
                    <a:pt x="206" y="796"/>
                    <a:pt x="219" y="798"/>
                    <a:pt x="235" y="798"/>
                  </a:cubicBezTo>
                  <a:cubicBezTo>
                    <a:pt x="267" y="798"/>
                    <a:pt x="290" y="790"/>
                    <a:pt x="304" y="773"/>
                  </a:cubicBezTo>
                  <a:cubicBezTo>
                    <a:pt x="314" y="761"/>
                    <a:pt x="320" y="748"/>
                    <a:pt x="323" y="732"/>
                  </a:cubicBezTo>
                  <a:cubicBezTo>
                    <a:pt x="327" y="716"/>
                    <a:pt x="329" y="696"/>
                    <a:pt x="329" y="671"/>
                  </a:cubicBezTo>
                  <a:cubicBezTo>
                    <a:pt x="329" y="648"/>
                    <a:pt x="327" y="628"/>
                    <a:pt x="325" y="611"/>
                  </a:cubicBezTo>
                  <a:cubicBezTo>
                    <a:pt x="323" y="595"/>
                    <a:pt x="319" y="582"/>
                    <a:pt x="313" y="571"/>
                  </a:cubicBezTo>
                  <a:cubicBezTo>
                    <a:pt x="306" y="560"/>
                    <a:pt x="297" y="551"/>
                    <a:pt x="286" y="544"/>
                  </a:cubicBezTo>
                  <a:cubicBezTo>
                    <a:pt x="275" y="536"/>
                    <a:pt x="261" y="529"/>
                    <a:pt x="243" y="522"/>
                  </a:cubicBezTo>
                  <a:cubicBezTo>
                    <a:pt x="134" y="477"/>
                    <a:pt x="134" y="477"/>
                    <a:pt x="134" y="477"/>
                  </a:cubicBezTo>
                  <a:cubicBezTo>
                    <a:pt x="111" y="468"/>
                    <a:pt x="91" y="457"/>
                    <a:pt x="75" y="445"/>
                  </a:cubicBezTo>
                  <a:cubicBezTo>
                    <a:pt x="59" y="433"/>
                    <a:pt x="46" y="418"/>
                    <a:pt x="36" y="401"/>
                  </a:cubicBezTo>
                  <a:cubicBezTo>
                    <a:pt x="26" y="383"/>
                    <a:pt x="19" y="362"/>
                    <a:pt x="14" y="338"/>
                  </a:cubicBezTo>
                  <a:cubicBezTo>
                    <a:pt x="10" y="313"/>
                    <a:pt x="7" y="283"/>
                    <a:pt x="7" y="248"/>
                  </a:cubicBezTo>
                  <a:cubicBezTo>
                    <a:pt x="7" y="207"/>
                    <a:pt x="14" y="170"/>
                    <a:pt x="26" y="137"/>
                  </a:cubicBezTo>
                  <a:cubicBezTo>
                    <a:pt x="38" y="105"/>
                    <a:pt x="57" y="77"/>
                    <a:pt x="82" y="55"/>
                  </a:cubicBezTo>
                  <a:cubicBezTo>
                    <a:pt x="101" y="38"/>
                    <a:pt x="124" y="24"/>
                    <a:pt x="150" y="15"/>
                  </a:cubicBezTo>
                  <a:cubicBezTo>
                    <a:pt x="176" y="5"/>
                    <a:pt x="205" y="0"/>
                    <a:pt x="23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1148" y="1004"/>
              <a:ext cx="37" cy="88"/>
            </a:xfrm>
            <a:custGeom>
              <a:avLst/>
              <a:gdLst>
                <a:gd name="T0" fmla="*/ 37 w 37"/>
                <a:gd name="T1" fmla="*/ 13 h 88"/>
                <a:gd name="T2" fmla="*/ 14 w 37"/>
                <a:gd name="T3" fmla="*/ 13 h 88"/>
                <a:gd name="T4" fmla="*/ 14 w 37"/>
                <a:gd name="T5" fmla="*/ 37 h 88"/>
                <a:gd name="T6" fmla="*/ 34 w 37"/>
                <a:gd name="T7" fmla="*/ 37 h 88"/>
                <a:gd name="T8" fmla="*/ 34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4" y="37"/>
                  </a:lnTo>
                  <a:lnTo>
                    <a:pt x="34"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noEditPoints="1"/>
            </p:cNvSpPr>
            <p:nvPr userDrawn="1"/>
          </p:nvSpPr>
          <p:spPr bwMode="auto">
            <a:xfrm>
              <a:off x="1209" y="1004"/>
              <a:ext cx="47" cy="88"/>
            </a:xfrm>
            <a:custGeom>
              <a:avLst/>
              <a:gdLst>
                <a:gd name="T0" fmla="*/ 230 w 492"/>
                <a:gd name="T1" fmla="*/ 0 h 910"/>
                <a:gd name="T2" fmla="*/ 409 w 492"/>
                <a:gd name="T3" fmla="*/ 63 h 910"/>
                <a:gd name="T4" fmla="*/ 463 w 492"/>
                <a:gd name="T5" fmla="*/ 268 h 910"/>
                <a:gd name="T6" fmla="*/ 441 w 492"/>
                <a:gd name="T7" fmla="*/ 413 h 910"/>
                <a:gd name="T8" fmla="*/ 357 w 492"/>
                <a:gd name="T9" fmla="*/ 506 h 910"/>
                <a:gd name="T10" fmla="*/ 492 w 492"/>
                <a:gd name="T11" fmla="*/ 910 h 910"/>
                <a:gd name="T12" fmla="*/ 342 w 492"/>
                <a:gd name="T13" fmla="*/ 910 h 910"/>
                <a:gd name="T14" fmla="*/ 223 w 492"/>
                <a:gd name="T15" fmla="*/ 537 h 910"/>
                <a:gd name="T16" fmla="*/ 143 w 492"/>
                <a:gd name="T17" fmla="*/ 537 h 910"/>
                <a:gd name="T18" fmla="*/ 143 w 492"/>
                <a:gd name="T19" fmla="*/ 910 h 910"/>
                <a:gd name="T20" fmla="*/ 0 w 492"/>
                <a:gd name="T21" fmla="*/ 910 h 910"/>
                <a:gd name="T22" fmla="*/ 0 w 492"/>
                <a:gd name="T23" fmla="*/ 0 h 910"/>
                <a:gd name="T24" fmla="*/ 230 w 492"/>
                <a:gd name="T25" fmla="*/ 0 h 910"/>
                <a:gd name="T26" fmla="*/ 143 w 492"/>
                <a:gd name="T27" fmla="*/ 129 h 910"/>
                <a:gd name="T28" fmla="*/ 143 w 492"/>
                <a:gd name="T29" fmla="*/ 408 h 910"/>
                <a:gd name="T30" fmla="*/ 231 w 492"/>
                <a:gd name="T31" fmla="*/ 408 h 910"/>
                <a:gd name="T32" fmla="*/ 277 w 492"/>
                <a:gd name="T33" fmla="*/ 397 h 910"/>
                <a:gd name="T34" fmla="*/ 304 w 492"/>
                <a:gd name="T35" fmla="*/ 367 h 910"/>
                <a:gd name="T36" fmla="*/ 316 w 492"/>
                <a:gd name="T37" fmla="*/ 322 h 910"/>
                <a:gd name="T38" fmla="*/ 319 w 492"/>
                <a:gd name="T39" fmla="*/ 268 h 910"/>
                <a:gd name="T40" fmla="*/ 316 w 492"/>
                <a:gd name="T41" fmla="*/ 214 h 910"/>
                <a:gd name="T42" fmla="*/ 304 w 492"/>
                <a:gd name="T43" fmla="*/ 170 h 910"/>
                <a:gd name="T44" fmla="*/ 277 w 492"/>
                <a:gd name="T45" fmla="*/ 140 h 910"/>
                <a:gd name="T46" fmla="*/ 231 w 492"/>
                <a:gd name="T47" fmla="*/ 129 h 910"/>
                <a:gd name="T48" fmla="*/ 143 w 492"/>
                <a:gd name="T49" fmla="*/ 129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2" h="910">
                  <a:moveTo>
                    <a:pt x="230" y="0"/>
                  </a:moveTo>
                  <a:cubicBezTo>
                    <a:pt x="313" y="0"/>
                    <a:pt x="373" y="21"/>
                    <a:pt x="409" y="63"/>
                  </a:cubicBezTo>
                  <a:cubicBezTo>
                    <a:pt x="445" y="105"/>
                    <a:pt x="463" y="174"/>
                    <a:pt x="463" y="268"/>
                  </a:cubicBezTo>
                  <a:cubicBezTo>
                    <a:pt x="463" y="324"/>
                    <a:pt x="455" y="373"/>
                    <a:pt x="441" y="413"/>
                  </a:cubicBezTo>
                  <a:cubicBezTo>
                    <a:pt x="426" y="453"/>
                    <a:pt x="398" y="484"/>
                    <a:pt x="357" y="506"/>
                  </a:cubicBezTo>
                  <a:cubicBezTo>
                    <a:pt x="492" y="910"/>
                    <a:pt x="492" y="910"/>
                    <a:pt x="492" y="910"/>
                  </a:cubicBezTo>
                  <a:cubicBezTo>
                    <a:pt x="342" y="910"/>
                    <a:pt x="342" y="910"/>
                    <a:pt x="342" y="910"/>
                  </a:cubicBezTo>
                  <a:cubicBezTo>
                    <a:pt x="223" y="537"/>
                    <a:pt x="223" y="537"/>
                    <a:pt x="223" y="537"/>
                  </a:cubicBezTo>
                  <a:cubicBezTo>
                    <a:pt x="143" y="537"/>
                    <a:pt x="143" y="537"/>
                    <a:pt x="143" y="537"/>
                  </a:cubicBezTo>
                  <a:cubicBezTo>
                    <a:pt x="143" y="910"/>
                    <a:pt x="143" y="910"/>
                    <a:pt x="143" y="910"/>
                  </a:cubicBezTo>
                  <a:cubicBezTo>
                    <a:pt x="0" y="910"/>
                    <a:pt x="0" y="910"/>
                    <a:pt x="0" y="910"/>
                  </a:cubicBezTo>
                  <a:cubicBezTo>
                    <a:pt x="0" y="0"/>
                    <a:pt x="0" y="0"/>
                    <a:pt x="0" y="0"/>
                  </a:cubicBezTo>
                  <a:lnTo>
                    <a:pt x="230" y="0"/>
                  </a:lnTo>
                  <a:close/>
                  <a:moveTo>
                    <a:pt x="143" y="129"/>
                  </a:moveTo>
                  <a:cubicBezTo>
                    <a:pt x="143" y="408"/>
                    <a:pt x="143" y="408"/>
                    <a:pt x="143" y="408"/>
                  </a:cubicBezTo>
                  <a:cubicBezTo>
                    <a:pt x="231" y="408"/>
                    <a:pt x="231" y="408"/>
                    <a:pt x="231" y="408"/>
                  </a:cubicBezTo>
                  <a:cubicBezTo>
                    <a:pt x="250" y="408"/>
                    <a:pt x="265" y="404"/>
                    <a:pt x="277" y="397"/>
                  </a:cubicBezTo>
                  <a:cubicBezTo>
                    <a:pt x="289" y="390"/>
                    <a:pt x="298" y="379"/>
                    <a:pt x="304" y="367"/>
                  </a:cubicBezTo>
                  <a:cubicBezTo>
                    <a:pt x="310" y="354"/>
                    <a:pt x="314" y="339"/>
                    <a:pt x="316" y="322"/>
                  </a:cubicBezTo>
                  <a:cubicBezTo>
                    <a:pt x="318" y="305"/>
                    <a:pt x="319" y="287"/>
                    <a:pt x="319" y="268"/>
                  </a:cubicBezTo>
                  <a:cubicBezTo>
                    <a:pt x="319" y="249"/>
                    <a:pt x="318" y="232"/>
                    <a:pt x="316" y="214"/>
                  </a:cubicBezTo>
                  <a:cubicBezTo>
                    <a:pt x="314" y="197"/>
                    <a:pt x="310" y="182"/>
                    <a:pt x="304" y="170"/>
                  </a:cubicBezTo>
                  <a:cubicBezTo>
                    <a:pt x="298" y="157"/>
                    <a:pt x="289" y="147"/>
                    <a:pt x="277" y="140"/>
                  </a:cubicBezTo>
                  <a:cubicBezTo>
                    <a:pt x="265" y="132"/>
                    <a:pt x="250" y="129"/>
                    <a:pt x="231" y="129"/>
                  </a:cubicBezTo>
                  <a:lnTo>
                    <a:pt x="143"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1273" y="1004"/>
              <a:ext cx="51" cy="88"/>
            </a:xfrm>
            <a:custGeom>
              <a:avLst/>
              <a:gdLst>
                <a:gd name="T0" fmla="*/ 15 w 51"/>
                <a:gd name="T1" fmla="*/ 0 h 88"/>
                <a:gd name="T2" fmla="*/ 25 w 51"/>
                <a:gd name="T3" fmla="*/ 67 h 88"/>
                <a:gd name="T4" fmla="*/ 36 w 51"/>
                <a:gd name="T5" fmla="*/ 0 h 88"/>
                <a:gd name="T6" fmla="*/ 51 w 51"/>
                <a:gd name="T7" fmla="*/ 0 h 88"/>
                <a:gd name="T8" fmla="*/ 33 w 51"/>
                <a:gd name="T9" fmla="*/ 88 h 88"/>
                <a:gd name="T10" fmla="*/ 18 w 51"/>
                <a:gd name="T11" fmla="*/ 88 h 88"/>
                <a:gd name="T12" fmla="*/ 0 w 51"/>
                <a:gd name="T13" fmla="*/ 0 h 88"/>
                <a:gd name="T14" fmla="*/ 15 w 51"/>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88">
                  <a:moveTo>
                    <a:pt x="15" y="0"/>
                  </a:moveTo>
                  <a:lnTo>
                    <a:pt x="25" y="67"/>
                  </a:lnTo>
                  <a:lnTo>
                    <a:pt x="36" y="0"/>
                  </a:lnTo>
                  <a:lnTo>
                    <a:pt x="51" y="0"/>
                  </a:lnTo>
                  <a:lnTo>
                    <a:pt x="33" y="88"/>
                  </a:lnTo>
                  <a:lnTo>
                    <a:pt x="18" y="88"/>
                  </a:lnTo>
                  <a:lnTo>
                    <a:pt x="0" y="0"/>
                  </a:lnTo>
                  <a:lnTo>
                    <a:pt x="1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1344" y="1004"/>
              <a:ext cx="37" cy="88"/>
            </a:xfrm>
            <a:custGeom>
              <a:avLst/>
              <a:gdLst>
                <a:gd name="T0" fmla="*/ 37 w 37"/>
                <a:gd name="T1" fmla="*/ 13 h 88"/>
                <a:gd name="T2" fmla="*/ 14 w 37"/>
                <a:gd name="T3" fmla="*/ 13 h 88"/>
                <a:gd name="T4" fmla="*/ 14 w 37"/>
                <a:gd name="T5" fmla="*/ 37 h 88"/>
                <a:gd name="T6" fmla="*/ 34 w 37"/>
                <a:gd name="T7" fmla="*/ 37 h 88"/>
                <a:gd name="T8" fmla="*/ 34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4" y="37"/>
                  </a:lnTo>
                  <a:lnTo>
                    <a:pt x="34"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1435" y="1004"/>
              <a:ext cx="43" cy="88"/>
            </a:xfrm>
            <a:custGeom>
              <a:avLst/>
              <a:gdLst>
                <a:gd name="T0" fmla="*/ 43 w 43"/>
                <a:gd name="T1" fmla="*/ 13 h 88"/>
                <a:gd name="T2" fmla="*/ 28 w 43"/>
                <a:gd name="T3" fmla="*/ 13 h 88"/>
                <a:gd name="T4" fmla="*/ 28 w 43"/>
                <a:gd name="T5" fmla="*/ 88 h 88"/>
                <a:gd name="T6" fmla="*/ 14 w 43"/>
                <a:gd name="T7" fmla="*/ 88 h 88"/>
                <a:gd name="T8" fmla="*/ 14 w 43"/>
                <a:gd name="T9" fmla="*/ 13 h 88"/>
                <a:gd name="T10" fmla="*/ 0 w 43"/>
                <a:gd name="T11" fmla="*/ 13 h 88"/>
                <a:gd name="T12" fmla="*/ 0 w 43"/>
                <a:gd name="T13" fmla="*/ 0 h 88"/>
                <a:gd name="T14" fmla="*/ 43 w 43"/>
                <a:gd name="T15" fmla="*/ 0 h 88"/>
                <a:gd name="T16" fmla="*/ 43 w 43"/>
                <a:gd name="T17"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88">
                  <a:moveTo>
                    <a:pt x="43" y="13"/>
                  </a:moveTo>
                  <a:lnTo>
                    <a:pt x="28" y="13"/>
                  </a:lnTo>
                  <a:lnTo>
                    <a:pt x="28" y="88"/>
                  </a:lnTo>
                  <a:lnTo>
                    <a:pt x="14" y="88"/>
                  </a:lnTo>
                  <a:lnTo>
                    <a:pt x="14" y="13"/>
                  </a:lnTo>
                  <a:lnTo>
                    <a:pt x="0" y="13"/>
                  </a:lnTo>
                  <a:lnTo>
                    <a:pt x="0" y="0"/>
                  </a:lnTo>
                  <a:lnTo>
                    <a:pt x="43" y="0"/>
                  </a:lnTo>
                  <a:lnTo>
                    <a:pt x="43"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1500" y="1004"/>
              <a:ext cx="45" cy="88"/>
            </a:xfrm>
            <a:custGeom>
              <a:avLst/>
              <a:gdLst>
                <a:gd name="T0" fmla="*/ 45 w 45"/>
                <a:gd name="T1" fmla="*/ 88 h 88"/>
                <a:gd name="T2" fmla="*/ 31 w 45"/>
                <a:gd name="T3" fmla="*/ 88 h 88"/>
                <a:gd name="T4" fmla="*/ 31 w 45"/>
                <a:gd name="T5" fmla="*/ 50 h 88"/>
                <a:gd name="T6" fmla="*/ 14 w 45"/>
                <a:gd name="T7" fmla="*/ 50 h 88"/>
                <a:gd name="T8" fmla="*/ 14 w 45"/>
                <a:gd name="T9" fmla="*/ 88 h 88"/>
                <a:gd name="T10" fmla="*/ 0 w 45"/>
                <a:gd name="T11" fmla="*/ 88 h 88"/>
                <a:gd name="T12" fmla="*/ 0 w 45"/>
                <a:gd name="T13" fmla="*/ 0 h 88"/>
                <a:gd name="T14" fmla="*/ 14 w 45"/>
                <a:gd name="T15" fmla="*/ 0 h 88"/>
                <a:gd name="T16" fmla="*/ 14 w 45"/>
                <a:gd name="T17" fmla="*/ 37 h 88"/>
                <a:gd name="T18" fmla="*/ 31 w 45"/>
                <a:gd name="T19" fmla="*/ 37 h 88"/>
                <a:gd name="T20" fmla="*/ 31 w 45"/>
                <a:gd name="T21" fmla="*/ 0 h 88"/>
                <a:gd name="T22" fmla="*/ 45 w 45"/>
                <a:gd name="T23" fmla="*/ 0 h 88"/>
                <a:gd name="T24" fmla="*/ 45 w 45"/>
                <a:gd name="T2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88">
                  <a:moveTo>
                    <a:pt x="45" y="88"/>
                  </a:moveTo>
                  <a:lnTo>
                    <a:pt x="31" y="88"/>
                  </a:lnTo>
                  <a:lnTo>
                    <a:pt x="31" y="50"/>
                  </a:lnTo>
                  <a:lnTo>
                    <a:pt x="14" y="50"/>
                  </a:lnTo>
                  <a:lnTo>
                    <a:pt x="14" y="88"/>
                  </a:lnTo>
                  <a:lnTo>
                    <a:pt x="0" y="88"/>
                  </a:lnTo>
                  <a:lnTo>
                    <a:pt x="0" y="0"/>
                  </a:lnTo>
                  <a:lnTo>
                    <a:pt x="14" y="0"/>
                  </a:lnTo>
                  <a:lnTo>
                    <a:pt x="14" y="37"/>
                  </a:lnTo>
                  <a:lnTo>
                    <a:pt x="31" y="37"/>
                  </a:lnTo>
                  <a:lnTo>
                    <a:pt x="31" y="0"/>
                  </a:lnTo>
                  <a:lnTo>
                    <a:pt x="45" y="0"/>
                  </a:lnTo>
                  <a:lnTo>
                    <a:pt x="45" y="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1572" y="1004"/>
              <a:ext cx="36" cy="88"/>
            </a:xfrm>
            <a:custGeom>
              <a:avLst/>
              <a:gdLst>
                <a:gd name="T0" fmla="*/ 36 w 36"/>
                <a:gd name="T1" fmla="*/ 13 h 88"/>
                <a:gd name="T2" fmla="*/ 13 w 36"/>
                <a:gd name="T3" fmla="*/ 13 h 88"/>
                <a:gd name="T4" fmla="*/ 13 w 36"/>
                <a:gd name="T5" fmla="*/ 37 h 88"/>
                <a:gd name="T6" fmla="*/ 33 w 36"/>
                <a:gd name="T7" fmla="*/ 37 h 88"/>
                <a:gd name="T8" fmla="*/ 33 w 36"/>
                <a:gd name="T9" fmla="*/ 50 h 88"/>
                <a:gd name="T10" fmla="*/ 13 w 36"/>
                <a:gd name="T11" fmla="*/ 50 h 88"/>
                <a:gd name="T12" fmla="*/ 13 w 36"/>
                <a:gd name="T13" fmla="*/ 75 h 88"/>
                <a:gd name="T14" fmla="*/ 36 w 36"/>
                <a:gd name="T15" fmla="*/ 75 h 88"/>
                <a:gd name="T16" fmla="*/ 36 w 36"/>
                <a:gd name="T17" fmla="*/ 88 h 88"/>
                <a:gd name="T18" fmla="*/ 0 w 36"/>
                <a:gd name="T19" fmla="*/ 88 h 88"/>
                <a:gd name="T20" fmla="*/ 0 w 36"/>
                <a:gd name="T21" fmla="*/ 0 h 88"/>
                <a:gd name="T22" fmla="*/ 36 w 36"/>
                <a:gd name="T23" fmla="*/ 0 h 88"/>
                <a:gd name="T24" fmla="*/ 36 w 36"/>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88">
                  <a:moveTo>
                    <a:pt x="36" y="13"/>
                  </a:moveTo>
                  <a:lnTo>
                    <a:pt x="13" y="13"/>
                  </a:lnTo>
                  <a:lnTo>
                    <a:pt x="13" y="37"/>
                  </a:lnTo>
                  <a:lnTo>
                    <a:pt x="33" y="37"/>
                  </a:lnTo>
                  <a:lnTo>
                    <a:pt x="33" y="50"/>
                  </a:lnTo>
                  <a:lnTo>
                    <a:pt x="13" y="50"/>
                  </a:lnTo>
                  <a:lnTo>
                    <a:pt x="13" y="75"/>
                  </a:lnTo>
                  <a:lnTo>
                    <a:pt x="36" y="75"/>
                  </a:lnTo>
                  <a:lnTo>
                    <a:pt x="36" y="88"/>
                  </a:lnTo>
                  <a:lnTo>
                    <a:pt x="0" y="88"/>
                  </a:lnTo>
                  <a:lnTo>
                    <a:pt x="0" y="0"/>
                  </a:lnTo>
                  <a:lnTo>
                    <a:pt x="36" y="0"/>
                  </a:lnTo>
                  <a:lnTo>
                    <a:pt x="36"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noEditPoints="1"/>
            </p:cNvSpPr>
            <p:nvPr userDrawn="1"/>
          </p:nvSpPr>
          <p:spPr bwMode="auto">
            <a:xfrm>
              <a:off x="1667" y="1004"/>
              <a:ext cx="44" cy="88"/>
            </a:xfrm>
            <a:custGeom>
              <a:avLst/>
              <a:gdLst>
                <a:gd name="T0" fmla="*/ 227 w 464"/>
                <a:gd name="T1" fmla="*/ 0 h 910"/>
                <a:gd name="T2" fmla="*/ 333 w 464"/>
                <a:gd name="T3" fmla="*/ 13 h 910"/>
                <a:gd name="T4" fmla="*/ 404 w 464"/>
                <a:gd name="T5" fmla="*/ 56 h 910"/>
                <a:gd name="T6" fmla="*/ 449 w 464"/>
                <a:gd name="T7" fmla="*/ 128 h 910"/>
                <a:gd name="T8" fmla="*/ 461 w 464"/>
                <a:gd name="T9" fmla="*/ 243 h 910"/>
                <a:gd name="T10" fmla="*/ 451 w 464"/>
                <a:gd name="T11" fmla="*/ 330 h 910"/>
                <a:gd name="T12" fmla="*/ 409 w 464"/>
                <a:gd name="T13" fmla="*/ 401 h 910"/>
                <a:gd name="T14" fmla="*/ 387 w 464"/>
                <a:gd name="T15" fmla="*/ 419 h 910"/>
                <a:gd name="T16" fmla="*/ 362 w 464"/>
                <a:gd name="T17" fmla="*/ 433 h 910"/>
                <a:gd name="T18" fmla="*/ 411 w 464"/>
                <a:gd name="T19" fmla="*/ 466 h 910"/>
                <a:gd name="T20" fmla="*/ 454 w 464"/>
                <a:gd name="T21" fmla="*/ 543 h 910"/>
                <a:gd name="T22" fmla="*/ 464 w 464"/>
                <a:gd name="T23" fmla="*/ 649 h 910"/>
                <a:gd name="T24" fmla="*/ 451 w 464"/>
                <a:gd name="T25" fmla="*/ 775 h 910"/>
                <a:gd name="T26" fmla="*/ 405 w 464"/>
                <a:gd name="T27" fmla="*/ 853 h 910"/>
                <a:gd name="T28" fmla="*/ 333 w 464"/>
                <a:gd name="T29" fmla="*/ 896 h 910"/>
                <a:gd name="T30" fmla="*/ 226 w 464"/>
                <a:gd name="T31" fmla="*/ 910 h 910"/>
                <a:gd name="T32" fmla="*/ 0 w 464"/>
                <a:gd name="T33" fmla="*/ 910 h 910"/>
                <a:gd name="T34" fmla="*/ 0 w 464"/>
                <a:gd name="T35" fmla="*/ 0 h 910"/>
                <a:gd name="T36" fmla="*/ 227 w 464"/>
                <a:gd name="T37" fmla="*/ 0 h 910"/>
                <a:gd name="T38" fmla="*/ 143 w 464"/>
                <a:gd name="T39" fmla="*/ 129 h 910"/>
                <a:gd name="T40" fmla="*/ 143 w 464"/>
                <a:gd name="T41" fmla="*/ 376 h 910"/>
                <a:gd name="T42" fmla="*/ 214 w 464"/>
                <a:gd name="T43" fmla="*/ 376 h 910"/>
                <a:gd name="T44" fmla="*/ 294 w 464"/>
                <a:gd name="T45" fmla="*/ 346 h 910"/>
                <a:gd name="T46" fmla="*/ 318 w 464"/>
                <a:gd name="T47" fmla="*/ 252 h 910"/>
                <a:gd name="T48" fmla="*/ 294 w 464"/>
                <a:gd name="T49" fmla="*/ 156 h 910"/>
                <a:gd name="T50" fmla="*/ 214 w 464"/>
                <a:gd name="T51" fmla="*/ 129 h 910"/>
                <a:gd name="T52" fmla="*/ 143 w 464"/>
                <a:gd name="T53" fmla="*/ 129 h 910"/>
                <a:gd name="T54" fmla="*/ 143 w 464"/>
                <a:gd name="T55" fmla="*/ 497 h 910"/>
                <a:gd name="T56" fmla="*/ 143 w 464"/>
                <a:gd name="T57" fmla="*/ 781 h 910"/>
                <a:gd name="T58" fmla="*/ 212 w 464"/>
                <a:gd name="T59" fmla="*/ 781 h 910"/>
                <a:gd name="T60" fmla="*/ 295 w 464"/>
                <a:gd name="T61" fmla="*/ 750 h 910"/>
                <a:gd name="T62" fmla="*/ 321 w 464"/>
                <a:gd name="T63" fmla="*/ 639 h 910"/>
                <a:gd name="T64" fmla="*/ 295 w 464"/>
                <a:gd name="T65" fmla="*/ 530 h 910"/>
                <a:gd name="T66" fmla="*/ 212 w 464"/>
                <a:gd name="T67" fmla="*/ 497 h 910"/>
                <a:gd name="T68" fmla="*/ 143 w 464"/>
                <a:gd name="T69" fmla="*/ 497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4" h="910">
                  <a:moveTo>
                    <a:pt x="227" y="0"/>
                  </a:moveTo>
                  <a:cubicBezTo>
                    <a:pt x="270" y="0"/>
                    <a:pt x="305" y="4"/>
                    <a:pt x="333" y="13"/>
                  </a:cubicBezTo>
                  <a:cubicBezTo>
                    <a:pt x="362" y="22"/>
                    <a:pt x="385" y="36"/>
                    <a:pt x="404" y="56"/>
                  </a:cubicBezTo>
                  <a:cubicBezTo>
                    <a:pt x="425" y="77"/>
                    <a:pt x="440" y="101"/>
                    <a:pt x="449" y="128"/>
                  </a:cubicBezTo>
                  <a:cubicBezTo>
                    <a:pt x="457" y="155"/>
                    <a:pt x="461" y="193"/>
                    <a:pt x="461" y="243"/>
                  </a:cubicBezTo>
                  <a:cubicBezTo>
                    <a:pt x="461" y="275"/>
                    <a:pt x="458" y="304"/>
                    <a:pt x="451" y="330"/>
                  </a:cubicBezTo>
                  <a:cubicBezTo>
                    <a:pt x="444" y="355"/>
                    <a:pt x="430" y="379"/>
                    <a:pt x="409" y="401"/>
                  </a:cubicBezTo>
                  <a:cubicBezTo>
                    <a:pt x="402" y="408"/>
                    <a:pt x="395" y="414"/>
                    <a:pt x="387" y="419"/>
                  </a:cubicBezTo>
                  <a:cubicBezTo>
                    <a:pt x="380" y="424"/>
                    <a:pt x="371" y="429"/>
                    <a:pt x="362" y="433"/>
                  </a:cubicBezTo>
                  <a:cubicBezTo>
                    <a:pt x="382" y="443"/>
                    <a:pt x="399" y="454"/>
                    <a:pt x="411" y="466"/>
                  </a:cubicBezTo>
                  <a:cubicBezTo>
                    <a:pt x="433" y="489"/>
                    <a:pt x="447" y="514"/>
                    <a:pt x="454" y="543"/>
                  </a:cubicBezTo>
                  <a:cubicBezTo>
                    <a:pt x="461" y="571"/>
                    <a:pt x="464" y="607"/>
                    <a:pt x="464" y="649"/>
                  </a:cubicBezTo>
                  <a:cubicBezTo>
                    <a:pt x="464" y="703"/>
                    <a:pt x="460" y="745"/>
                    <a:pt x="451" y="775"/>
                  </a:cubicBezTo>
                  <a:cubicBezTo>
                    <a:pt x="443" y="805"/>
                    <a:pt x="427" y="831"/>
                    <a:pt x="405" y="853"/>
                  </a:cubicBezTo>
                  <a:cubicBezTo>
                    <a:pt x="385" y="872"/>
                    <a:pt x="362" y="887"/>
                    <a:pt x="333" y="896"/>
                  </a:cubicBezTo>
                  <a:cubicBezTo>
                    <a:pt x="305" y="906"/>
                    <a:pt x="269" y="910"/>
                    <a:pt x="226" y="910"/>
                  </a:cubicBezTo>
                  <a:cubicBezTo>
                    <a:pt x="0" y="910"/>
                    <a:pt x="0" y="910"/>
                    <a:pt x="0" y="910"/>
                  </a:cubicBezTo>
                  <a:cubicBezTo>
                    <a:pt x="0" y="0"/>
                    <a:pt x="0" y="0"/>
                    <a:pt x="0" y="0"/>
                  </a:cubicBezTo>
                  <a:lnTo>
                    <a:pt x="227" y="0"/>
                  </a:lnTo>
                  <a:close/>
                  <a:moveTo>
                    <a:pt x="143" y="129"/>
                  </a:moveTo>
                  <a:cubicBezTo>
                    <a:pt x="143" y="376"/>
                    <a:pt x="143" y="376"/>
                    <a:pt x="143" y="376"/>
                  </a:cubicBezTo>
                  <a:cubicBezTo>
                    <a:pt x="214" y="376"/>
                    <a:pt x="214" y="376"/>
                    <a:pt x="214" y="376"/>
                  </a:cubicBezTo>
                  <a:cubicBezTo>
                    <a:pt x="252" y="376"/>
                    <a:pt x="279" y="366"/>
                    <a:pt x="294" y="346"/>
                  </a:cubicBezTo>
                  <a:cubicBezTo>
                    <a:pt x="310" y="327"/>
                    <a:pt x="318" y="295"/>
                    <a:pt x="318" y="252"/>
                  </a:cubicBezTo>
                  <a:cubicBezTo>
                    <a:pt x="318" y="206"/>
                    <a:pt x="310" y="175"/>
                    <a:pt x="294" y="156"/>
                  </a:cubicBezTo>
                  <a:cubicBezTo>
                    <a:pt x="279" y="138"/>
                    <a:pt x="252" y="129"/>
                    <a:pt x="214" y="129"/>
                  </a:cubicBezTo>
                  <a:lnTo>
                    <a:pt x="143" y="129"/>
                  </a:lnTo>
                  <a:close/>
                  <a:moveTo>
                    <a:pt x="143" y="497"/>
                  </a:moveTo>
                  <a:cubicBezTo>
                    <a:pt x="143" y="781"/>
                    <a:pt x="143" y="781"/>
                    <a:pt x="143" y="781"/>
                  </a:cubicBezTo>
                  <a:cubicBezTo>
                    <a:pt x="212" y="781"/>
                    <a:pt x="212" y="781"/>
                    <a:pt x="212" y="781"/>
                  </a:cubicBezTo>
                  <a:cubicBezTo>
                    <a:pt x="250" y="781"/>
                    <a:pt x="278" y="771"/>
                    <a:pt x="295" y="750"/>
                  </a:cubicBezTo>
                  <a:cubicBezTo>
                    <a:pt x="312" y="729"/>
                    <a:pt x="321" y="692"/>
                    <a:pt x="321" y="639"/>
                  </a:cubicBezTo>
                  <a:cubicBezTo>
                    <a:pt x="321" y="588"/>
                    <a:pt x="312" y="552"/>
                    <a:pt x="295" y="530"/>
                  </a:cubicBezTo>
                  <a:cubicBezTo>
                    <a:pt x="278" y="508"/>
                    <a:pt x="250" y="497"/>
                    <a:pt x="212" y="497"/>
                  </a:cubicBezTo>
                  <a:lnTo>
                    <a:pt x="143" y="4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p:cNvSpPr>
              <a:spLocks/>
            </p:cNvSpPr>
            <p:nvPr userDrawn="1"/>
          </p:nvSpPr>
          <p:spPr bwMode="auto">
            <a:xfrm>
              <a:off x="1737" y="1004"/>
              <a:ext cx="37" cy="88"/>
            </a:xfrm>
            <a:custGeom>
              <a:avLst/>
              <a:gdLst>
                <a:gd name="T0" fmla="*/ 37 w 37"/>
                <a:gd name="T1" fmla="*/ 13 h 88"/>
                <a:gd name="T2" fmla="*/ 14 w 37"/>
                <a:gd name="T3" fmla="*/ 13 h 88"/>
                <a:gd name="T4" fmla="*/ 14 w 37"/>
                <a:gd name="T5" fmla="*/ 37 h 88"/>
                <a:gd name="T6" fmla="*/ 34 w 37"/>
                <a:gd name="T7" fmla="*/ 37 h 88"/>
                <a:gd name="T8" fmla="*/ 34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4" y="37"/>
                  </a:lnTo>
                  <a:lnTo>
                    <a:pt x="34"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p:cNvSpPr>
              <a:spLocks/>
            </p:cNvSpPr>
            <p:nvPr userDrawn="1"/>
          </p:nvSpPr>
          <p:spPr bwMode="auto">
            <a:xfrm>
              <a:off x="1795" y="1003"/>
              <a:ext cx="45" cy="90"/>
            </a:xfrm>
            <a:custGeom>
              <a:avLst/>
              <a:gdLst>
                <a:gd name="T0" fmla="*/ 238 w 472"/>
                <a:gd name="T1" fmla="*/ 0 h 927"/>
                <a:gd name="T2" fmla="*/ 401 w 472"/>
                <a:gd name="T3" fmla="*/ 55 h 927"/>
                <a:gd name="T4" fmla="*/ 451 w 472"/>
                <a:gd name="T5" fmla="*/ 139 h 927"/>
                <a:gd name="T6" fmla="*/ 465 w 472"/>
                <a:gd name="T7" fmla="*/ 253 h 927"/>
                <a:gd name="T8" fmla="*/ 322 w 472"/>
                <a:gd name="T9" fmla="*/ 253 h 927"/>
                <a:gd name="T10" fmla="*/ 318 w 472"/>
                <a:gd name="T11" fmla="*/ 198 h 927"/>
                <a:gd name="T12" fmla="*/ 300 w 472"/>
                <a:gd name="T13" fmla="*/ 156 h 927"/>
                <a:gd name="T14" fmla="*/ 236 w 472"/>
                <a:gd name="T15" fmla="*/ 129 h 927"/>
                <a:gd name="T16" fmla="*/ 200 w 472"/>
                <a:gd name="T17" fmla="*/ 136 h 927"/>
                <a:gd name="T18" fmla="*/ 175 w 472"/>
                <a:gd name="T19" fmla="*/ 155 h 927"/>
                <a:gd name="T20" fmla="*/ 151 w 472"/>
                <a:gd name="T21" fmla="*/ 244 h 927"/>
                <a:gd name="T22" fmla="*/ 153 w 472"/>
                <a:gd name="T23" fmla="*/ 292 h 927"/>
                <a:gd name="T24" fmla="*/ 164 w 472"/>
                <a:gd name="T25" fmla="*/ 324 h 927"/>
                <a:gd name="T26" fmla="*/ 187 w 472"/>
                <a:gd name="T27" fmla="*/ 348 h 927"/>
                <a:gd name="T28" fmla="*/ 226 w 472"/>
                <a:gd name="T29" fmla="*/ 367 h 927"/>
                <a:gd name="T30" fmla="*/ 334 w 472"/>
                <a:gd name="T31" fmla="*/ 411 h 927"/>
                <a:gd name="T32" fmla="*/ 401 w 472"/>
                <a:gd name="T33" fmla="*/ 448 h 927"/>
                <a:gd name="T34" fmla="*/ 444 w 472"/>
                <a:gd name="T35" fmla="*/ 498 h 927"/>
                <a:gd name="T36" fmla="*/ 465 w 472"/>
                <a:gd name="T37" fmla="*/ 568 h 927"/>
                <a:gd name="T38" fmla="*/ 472 w 472"/>
                <a:gd name="T39" fmla="*/ 666 h 927"/>
                <a:gd name="T40" fmla="*/ 460 w 472"/>
                <a:gd name="T41" fmla="*/ 785 h 927"/>
                <a:gd name="T42" fmla="*/ 413 w 472"/>
                <a:gd name="T43" fmla="*/ 867 h 927"/>
                <a:gd name="T44" fmla="*/ 341 w 472"/>
                <a:gd name="T45" fmla="*/ 911 h 927"/>
                <a:gd name="T46" fmla="*/ 235 w 472"/>
                <a:gd name="T47" fmla="*/ 927 h 927"/>
                <a:gd name="T48" fmla="*/ 59 w 472"/>
                <a:gd name="T49" fmla="*/ 867 h 927"/>
                <a:gd name="T50" fmla="*/ 13 w 472"/>
                <a:gd name="T51" fmla="*/ 789 h 927"/>
                <a:gd name="T52" fmla="*/ 0 w 472"/>
                <a:gd name="T53" fmla="*/ 671 h 927"/>
                <a:gd name="T54" fmla="*/ 143 w 472"/>
                <a:gd name="T55" fmla="*/ 671 h 927"/>
                <a:gd name="T56" fmla="*/ 148 w 472"/>
                <a:gd name="T57" fmla="*/ 732 h 927"/>
                <a:gd name="T58" fmla="*/ 169 w 472"/>
                <a:gd name="T59" fmla="*/ 774 h 927"/>
                <a:gd name="T60" fmla="*/ 195 w 472"/>
                <a:gd name="T61" fmla="*/ 791 h 927"/>
                <a:gd name="T62" fmla="*/ 235 w 472"/>
                <a:gd name="T63" fmla="*/ 798 h 927"/>
                <a:gd name="T64" fmla="*/ 304 w 472"/>
                <a:gd name="T65" fmla="*/ 773 h 927"/>
                <a:gd name="T66" fmla="*/ 323 w 472"/>
                <a:gd name="T67" fmla="*/ 732 h 927"/>
                <a:gd name="T68" fmla="*/ 329 w 472"/>
                <a:gd name="T69" fmla="*/ 671 h 927"/>
                <a:gd name="T70" fmla="*/ 325 w 472"/>
                <a:gd name="T71" fmla="*/ 611 h 927"/>
                <a:gd name="T72" fmla="*/ 313 w 472"/>
                <a:gd name="T73" fmla="*/ 571 h 927"/>
                <a:gd name="T74" fmla="*/ 286 w 472"/>
                <a:gd name="T75" fmla="*/ 544 h 927"/>
                <a:gd name="T76" fmla="*/ 243 w 472"/>
                <a:gd name="T77" fmla="*/ 522 h 927"/>
                <a:gd name="T78" fmla="*/ 134 w 472"/>
                <a:gd name="T79" fmla="*/ 477 h 927"/>
                <a:gd name="T80" fmla="*/ 75 w 472"/>
                <a:gd name="T81" fmla="*/ 445 h 927"/>
                <a:gd name="T82" fmla="*/ 36 w 472"/>
                <a:gd name="T83" fmla="*/ 401 h 927"/>
                <a:gd name="T84" fmla="*/ 15 w 472"/>
                <a:gd name="T85" fmla="*/ 338 h 927"/>
                <a:gd name="T86" fmla="*/ 7 w 472"/>
                <a:gd name="T87" fmla="*/ 248 h 927"/>
                <a:gd name="T88" fmla="*/ 26 w 472"/>
                <a:gd name="T89" fmla="*/ 137 h 927"/>
                <a:gd name="T90" fmla="*/ 82 w 472"/>
                <a:gd name="T91" fmla="*/ 55 h 927"/>
                <a:gd name="T92" fmla="*/ 150 w 472"/>
                <a:gd name="T93" fmla="*/ 15 h 927"/>
                <a:gd name="T94" fmla="*/ 238 w 472"/>
                <a:gd name="T9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2" h="927">
                  <a:moveTo>
                    <a:pt x="238" y="0"/>
                  </a:moveTo>
                  <a:cubicBezTo>
                    <a:pt x="309" y="0"/>
                    <a:pt x="363" y="18"/>
                    <a:pt x="401" y="55"/>
                  </a:cubicBezTo>
                  <a:cubicBezTo>
                    <a:pt x="425" y="78"/>
                    <a:pt x="442" y="106"/>
                    <a:pt x="451" y="139"/>
                  </a:cubicBezTo>
                  <a:cubicBezTo>
                    <a:pt x="461" y="172"/>
                    <a:pt x="465" y="210"/>
                    <a:pt x="465" y="253"/>
                  </a:cubicBezTo>
                  <a:cubicBezTo>
                    <a:pt x="322" y="253"/>
                    <a:pt x="322" y="253"/>
                    <a:pt x="322" y="253"/>
                  </a:cubicBezTo>
                  <a:cubicBezTo>
                    <a:pt x="322" y="233"/>
                    <a:pt x="321" y="214"/>
                    <a:pt x="318" y="198"/>
                  </a:cubicBezTo>
                  <a:cubicBezTo>
                    <a:pt x="316" y="182"/>
                    <a:pt x="310" y="168"/>
                    <a:pt x="300" y="156"/>
                  </a:cubicBezTo>
                  <a:cubicBezTo>
                    <a:pt x="287" y="138"/>
                    <a:pt x="265" y="129"/>
                    <a:pt x="236" y="129"/>
                  </a:cubicBezTo>
                  <a:cubicBezTo>
                    <a:pt x="222" y="129"/>
                    <a:pt x="210" y="131"/>
                    <a:pt x="200" y="136"/>
                  </a:cubicBezTo>
                  <a:cubicBezTo>
                    <a:pt x="190" y="141"/>
                    <a:pt x="182" y="147"/>
                    <a:pt x="175" y="155"/>
                  </a:cubicBezTo>
                  <a:cubicBezTo>
                    <a:pt x="159" y="173"/>
                    <a:pt x="151" y="203"/>
                    <a:pt x="151" y="244"/>
                  </a:cubicBezTo>
                  <a:cubicBezTo>
                    <a:pt x="151" y="263"/>
                    <a:pt x="152" y="279"/>
                    <a:pt x="153" y="292"/>
                  </a:cubicBezTo>
                  <a:cubicBezTo>
                    <a:pt x="155" y="304"/>
                    <a:pt x="159" y="315"/>
                    <a:pt x="164" y="324"/>
                  </a:cubicBezTo>
                  <a:cubicBezTo>
                    <a:pt x="170" y="333"/>
                    <a:pt x="177" y="341"/>
                    <a:pt x="187" y="348"/>
                  </a:cubicBezTo>
                  <a:cubicBezTo>
                    <a:pt x="197" y="355"/>
                    <a:pt x="210" y="361"/>
                    <a:pt x="226" y="367"/>
                  </a:cubicBezTo>
                  <a:cubicBezTo>
                    <a:pt x="334" y="411"/>
                    <a:pt x="334" y="411"/>
                    <a:pt x="334" y="411"/>
                  </a:cubicBezTo>
                  <a:cubicBezTo>
                    <a:pt x="361" y="422"/>
                    <a:pt x="384" y="434"/>
                    <a:pt x="401" y="448"/>
                  </a:cubicBezTo>
                  <a:cubicBezTo>
                    <a:pt x="419" y="461"/>
                    <a:pt x="433" y="478"/>
                    <a:pt x="444" y="498"/>
                  </a:cubicBezTo>
                  <a:cubicBezTo>
                    <a:pt x="454" y="517"/>
                    <a:pt x="461" y="541"/>
                    <a:pt x="465" y="568"/>
                  </a:cubicBezTo>
                  <a:cubicBezTo>
                    <a:pt x="470" y="595"/>
                    <a:pt x="472" y="628"/>
                    <a:pt x="472" y="666"/>
                  </a:cubicBezTo>
                  <a:cubicBezTo>
                    <a:pt x="472" y="713"/>
                    <a:pt x="468" y="753"/>
                    <a:pt x="460" y="785"/>
                  </a:cubicBezTo>
                  <a:cubicBezTo>
                    <a:pt x="452" y="818"/>
                    <a:pt x="436" y="845"/>
                    <a:pt x="413" y="867"/>
                  </a:cubicBezTo>
                  <a:cubicBezTo>
                    <a:pt x="394" y="885"/>
                    <a:pt x="370" y="900"/>
                    <a:pt x="341" y="911"/>
                  </a:cubicBezTo>
                  <a:cubicBezTo>
                    <a:pt x="311" y="922"/>
                    <a:pt x="276" y="927"/>
                    <a:pt x="235" y="927"/>
                  </a:cubicBezTo>
                  <a:cubicBezTo>
                    <a:pt x="158" y="927"/>
                    <a:pt x="99" y="907"/>
                    <a:pt x="59" y="867"/>
                  </a:cubicBezTo>
                  <a:cubicBezTo>
                    <a:pt x="36" y="845"/>
                    <a:pt x="21" y="819"/>
                    <a:pt x="13" y="789"/>
                  </a:cubicBezTo>
                  <a:cubicBezTo>
                    <a:pt x="4" y="759"/>
                    <a:pt x="0" y="720"/>
                    <a:pt x="0" y="671"/>
                  </a:cubicBezTo>
                  <a:cubicBezTo>
                    <a:pt x="143" y="671"/>
                    <a:pt x="143" y="671"/>
                    <a:pt x="143" y="671"/>
                  </a:cubicBezTo>
                  <a:cubicBezTo>
                    <a:pt x="143" y="696"/>
                    <a:pt x="145" y="716"/>
                    <a:pt x="148" y="732"/>
                  </a:cubicBezTo>
                  <a:cubicBezTo>
                    <a:pt x="152" y="748"/>
                    <a:pt x="158" y="762"/>
                    <a:pt x="169" y="774"/>
                  </a:cubicBezTo>
                  <a:cubicBezTo>
                    <a:pt x="175" y="781"/>
                    <a:pt x="184" y="786"/>
                    <a:pt x="195" y="791"/>
                  </a:cubicBezTo>
                  <a:cubicBezTo>
                    <a:pt x="206" y="796"/>
                    <a:pt x="219" y="798"/>
                    <a:pt x="235" y="798"/>
                  </a:cubicBezTo>
                  <a:cubicBezTo>
                    <a:pt x="267" y="798"/>
                    <a:pt x="290" y="790"/>
                    <a:pt x="304" y="773"/>
                  </a:cubicBezTo>
                  <a:cubicBezTo>
                    <a:pt x="314" y="761"/>
                    <a:pt x="320" y="748"/>
                    <a:pt x="323" y="732"/>
                  </a:cubicBezTo>
                  <a:cubicBezTo>
                    <a:pt x="327" y="716"/>
                    <a:pt x="329" y="696"/>
                    <a:pt x="329" y="671"/>
                  </a:cubicBezTo>
                  <a:cubicBezTo>
                    <a:pt x="329" y="648"/>
                    <a:pt x="327" y="628"/>
                    <a:pt x="325" y="611"/>
                  </a:cubicBezTo>
                  <a:cubicBezTo>
                    <a:pt x="323" y="595"/>
                    <a:pt x="319" y="582"/>
                    <a:pt x="313" y="571"/>
                  </a:cubicBezTo>
                  <a:cubicBezTo>
                    <a:pt x="306" y="560"/>
                    <a:pt x="297" y="551"/>
                    <a:pt x="286" y="544"/>
                  </a:cubicBezTo>
                  <a:cubicBezTo>
                    <a:pt x="275" y="536"/>
                    <a:pt x="261" y="529"/>
                    <a:pt x="243" y="522"/>
                  </a:cubicBezTo>
                  <a:cubicBezTo>
                    <a:pt x="134" y="477"/>
                    <a:pt x="134" y="477"/>
                    <a:pt x="134" y="477"/>
                  </a:cubicBezTo>
                  <a:cubicBezTo>
                    <a:pt x="111" y="468"/>
                    <a:pt x="91" y="457"/>
                    <a:pt x="75" y="445"/>
                  </a:cubicBezTo>
                  <a:cubicBezTo>
                    <a:pt x="59" y="433"/>
                    <a:pt x="46" y="418"/>
                    <a:pt x="36" y="401"/>
                  </a:cubicBezTo>
                  <a:cubicBezTo>
                    <a:pt x="26" y="383"/>
                    <a:pt x="19" y="362"/>
                    <a:pt x="15" y="338"/>
                  </a:cubicBezTo>
                  <a:cubicBezTo>
                    <a:pt x="10" y="313"/>
                    <a:pt x="7" y="283"/>
                    <a:pt x="7" y="248"/>
                  </a:cubicBezTo>
                  <a:cubicBezTo>
                    <a:pt x="7" y="207"/>
                    <a:pt x="14" y="170"/>
                    <a:pt x="26" y="137"/>
                  </a:cubicBezTo>
                  <a:cubicBezTo>
                    <a:pt x="38" y="105"/>
                    <a:pt x="57" y="77"/>
                    <a:pt x="82" y="55"/>
                  </a:cubicBezTo>
                  <a:cubicBezTo>
                    <a:pt x="101" y="38"/>
                    <a:pt x="124" y="24"/>
                    <a:pt x="150" y="15"/>
                  </a:cubicBezTo>
                  <a:cubicBezTo>
                    <a:pt x="176" y="5"/>
                    <a:pt x="205" y="0"/>
                    <a:pt x="23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p:cNvSpPr>
              <a:spLocks/>
            </p:cNvSpPr>
            <p:nvPr userDrawn="1"/>
          </p:nvSpPr>
          <p:spPr bwMode="auto">
            <a:xfrm>
              <a:off x="1859" y="1004"/>
              <a:ext cx="43" cy="88"/>
            </a:xfrm>
            <a:custGeom>
              <a:avLst/>
              <a:gdLst>
                <a:gd name="T0" fmla="*/ 43 w 43"/>
                <a:gd name="T1" fmla="*/ 13 h 88"/>
                <a:gd name="T2" fmla="*/ 28 w 43"/>
                <a:gd name="T3" fmla="*/ 13 h 88"/>
                <a:gd name="T4" fmla="*/ 28 w 43"/>
                <a:gd name="T5" fmla="*/ 88 h 88"/>
                <a:gd name="T6" fmla="*/ 15 w 43"/>
                <a:gd name="T7" fmla="*/ 88 h 88"/>
                <a:gd name="T8" fmla="*/ 15 w 43"/>
                <a:gd name="T9" fmla="*/ 13 h 88"/>
                <a:gd name="T10" fmla="*/ 0 w 43"/>
                <a:gd name="T11" fmla="*/ 13 h 88"/>
                <a:gd name="T12" fmla="*/ 0 w 43"/>
                <a:gd name="T13" fmla="*/ 0 h 88"/>
                <a:gd name="T14" fmla="*/ 43 w 43"/>
                <a:gd name="T15" fmla="*/ 0 h 88"/>
                <a:gd name="T16" fmla="*/ 43 w 43"/>
                <a:gd name="T17"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88">
                  <a:moveTo>
                    <a:pt x="43" y="13"/>
                  </a:moveTo>
                  <a:lnTo>
                    <a:pt x="28" y="13"/>
                  </a:lnTo>
                  <a:lnTo>
                    <a:pt x="28" y="88"/>
                  </a:lnTo>
                  <a:lnTo>
                    <a:pt x="15" y="88"/>
                  </a:lnTo>
                  <a:lnTo>
                    <a:pt x="15" y="13"/>
                  </a:lnTo>
                  <a:lnTo>
                    <a:pt x="0" y="13"/>
                  </a:lnTo>
                  <a:lnTo>
                    <a:pt x="0" y="0"/>
                  </a:lnTo>
                  <a:lnTo>
                    <a:pt x="43" y="0"/>
                  </a:lnTo>
                  <a:lnTo>
                    <a:pt x="43"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p:cNvSpPr>
              <a:spLocks/>
            </p:cNvSpPr>
            <p:nvPr userDrawn="1"/>
          </p:nvSpPr>
          <p:spPr bwMode="auto">
            <a:xfrm>
              <a:off x="1955" y="1003"/>
              <a:ext cx="45" cy="90"/>
            </a:xfrm>
            <a:custGeom>
              <a:avLst/>
              <a:gdLst>
                <a:gd name="T0" fmla="*/ 238 w 472"/>
                <a:gd name="T1" fmla="*/ 0 h 927"/>
                <a:gd name="T2" fmla="*/ 402 w 472"/>
                <a:gd name="T3" fmla="*/ 55 h 927"/>
                <a:gd name="T4" fmla="*/ 452 w 472"/>
                <a:gd name="T5" fmla="*/ 139 h 927"/>
                <a:gd name="T6" fmla="*/ 466 w 472"/>
                <a:gd name="T7" fmla="*/ 253 h 927"/>
                <a:gd name="T8" fmla="*/ 323 w 472"/>
                <a:gd name="T9" fmla="*/ 253 h 927"/>
                <a:gd name="T10" fmla="*/ 319 w 472"/>
                <a:gd name="T11" fmla="*/ 198 h 927"/>
                <a:gd name="T12" fmla="*/ 301 w 472"/>
                <a:gd name="T13" fmla="*/ 156 h 927"/>
                <a:gd name="T14" fmla="*/ 237 w 472"/>
                <a:gd name="T15" fmla="*/ 129 h 927"/>
                <a:gd name="T16" fmla="*/ 201 w 472"/>
                <a:gd name="T17" fmla="*/ 136 h 927"/>
                <a:gd name="T18" fmla="*/ 176 w 472"/>
                <a:gd name="T19" fmla="*/ 155 h 927"/>
                <a:gd name="T20" fmla="*/ 151 w 472"/>
                <a:gd name="T21" fmla="*/ 244 h 927"/>
                <a:gd name="T22" fmla="*/ 154 w 472"/>
                <a:gd name="T23" fmla="*/ 292 h 927"/>
                <a:gd name="T24" fmla="*/ 165 w 472"/>
                <a:gd name="T25" fmla="*/ 324 h 927"/>
                <a:gd name="T26" fmla="*/ 188 w 472"/>
                <a:gd name="T27" fmla="*/ 348 h 927"/>
                <a:gd name="T28" fmla="*/ 227 w 472"/>
                <a:gd name="T29" fmla="*/ 367 h 927"/>
                <a:gd name="T30" fmla="*/ 334 w 472"/>
                <a:gd name="T31" fmla="*/ 411 h 927"/>
                <a:gd name="T32" fmla="*/ 402 w 472"/>
                <a:gd name="T33" fmla="*/ 448 h 927"/>
                <a:gd name="T34" fmla="*/ 444 w 472"/>
                <a:gd name="T35" fmla="*/ 498 h 927"/>
                <a:gd name="T36" fmla="*/ 466 w 472"/>
                <a:gd name="T37" fmla="*/ 568 h 927"/>
                <a:gd name="T38" fmla="*/ 472 w 472"/>
                <a:gd name="T39" fmla="*/ 666 h 927"/>
                <a:gd name="T40" fmla="*/ 460 w 472"/>
                <a:gd name="T41" fmla="*/ 785 h 927"/>
                <a:gd name="T42" fmla="*/ 414 w 472"/>
                <a:gd name="T43" fmla="*/ 867 h 927"/>
                <a:gd name="T44" fmla="*/ 341 w 472"/>
                <a:gd name="T45" fmla="*/ 911 h 927"/>
                <a:gd name="T46" fmla="*/ 236 w 472"/>
                <a:gd name="T47" fmla="*/ 927 h 927"/>
                <a:gd name="T48" fmla="*/ 59 w 472"/>
                <a:gd name="T49" fmla="*/ 867 h 927"/>
                <a:gd name="T50" fmla="*/ 13 w 472"/>
                <a:gd name="T51" fmla="*/ 789 h 927"/>
                <a:gd name="T52" fmla="*/ 0 w 472"/>
                <a:gd name="T53" fmla="*/ 671 h 927"/>
                <a:gd name="T54" fmla="*/ 144 w 472"/>
                <a:gd name="T55" fmla="*/ 671 h 927"/>
                <a:gd name="T56" fmla="*/ 149 w 472"/>
                <a:gd name="T57" fmla="*/ 732 h 927"/>
                <a:gd name="T58" fmla="*/ 169 w 472"/>
                <a:gd name="T59" fmla="*/ 774 h 927"/>
                <a:gd name="T60" fmla="*/ 195 w 472"/>
                <a:gd name="T61" fmla="*/ 791 h 927"/>
                <a:gd name="T62" fmla="*/ 236 w 472"/>
                <a:gd name="T63" fmla="*/ 798 h 927"/>
                <a:gd name="T64" fmla="*/ 305 w 472"/>
                <a:gd name="T65" fmla="*/ 773 h 927"/>
                <a:gd name="T66" fmla="*/ 324 w 472"/>
                <a:gd name="T67" fmla="*/ 732 h 927"/>
                <a:gd name="T68" fmla="*/ 329 w 472"/>
                <a:gd name="T69" fmla="*/ 671 h 927"/>
                <a:gd name="T70" fmla="*/ 326 w 472"/>
                <a:gd name="T71" fmla="*/ 611 h 927"/>
                <a:gd name="T72" fmla="*/ 313 w 472"/>
                <a:gd name="T73" fmla="*/ 571 h 927"/>
                <a:gd name="T74" fmla="*/ 287 w 472"/>
                <a:gd name="T75" fmla="*/ 544 h 927"/>
                <a:gd name="T76" fmla="*/ 243 w 472"/>
                <a:gd name="T77" fmla="*/ 522 h 927"/>
                <a:gd name="T78" fmla="*/ 135 w 472"/>
                <a:gd name="T79" fmla="*/ 477 h 927"/>
                <a:gd name="T80" fmla="*/ 76 w 472"/>
                <a:gd name="T81" fmla="*/ 445 h 927"/>
                <a:gd name="T82" fmla="*/ 37 w 472"/>
                <a:gd name="T83" fmla="*/ 401 h 927"/>
                <a:gd name="T84" fmla="*/ 15 w 472"/>
                <a:gd name="T85" fmla="*/ 338 h 927"/>
                <a:gd name="T86" fmla="*/ 8 w 472"/>
                <a:gd name="T87" fmla="*/ 248 h 927"/>
                <a:gd name="T88" fmla="*/ 27 w 472"/>
                <a:gd name="T89" fmla="*/ 137 h 927"/>
                <a:gd name="T90" fmla="*/ 82 w 472"/>
                <a:gd name="T91" fmla="*/ 55 h 927"/>
                <a:gd name="T92" fmla="*/ 151 w 472"/>
                <a:gd name="T93" fmla="*/ 15 h 927"/>
                <a:gd name="T94" fmla="*/ 238 w 472"/>
                <a:gd name="T95"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2" h="927">
                  <a:moveTo>
                    <a:pt x="238" y="0"/>
                  </a:moveTo>
                  <a:cubicBezTo>
                    <a:pt x="309" y="0"/>
                    <a:pt x="364" y="18"/>
                    <a:pt x="402" y="55"/>
                  </a:cubicBezTo>
                  <a:cubicBezTo>
                    <a:pt x="426" y="78"/>
                    <a:pt x="443" y="106"/>
                    <a:pt x="452" y="139"/>
                  </a:cubicBezTo>
                  <a:cubicBezTo>
                    <a:pt x="461" y="172"/>
                    <a:pt x="466" y="210"/>
                    <a:pt x="466" y="253"/>
                  </a:cubicBezTo>
                  <a:cubicBezTo>
                    <a:pt x="323" y="253"/>
                    <a:pt x="323" y="253"/>
                    <a:pt x="323" y="253"/>
                  </a:cubicBezTo>
                  <a:cubicBezTo>
                    <a:pt x="323" y="233"/>
                    <a:pt x="321" y="214"/>
                    <a:pt x="319" y="198"/>
                  </a:cubicBezTo>
                  <a:cubicBezTo>
                    <a:pt x="316" y="182"/>
                    <a:pt x="310" y="168"/>
                    <a:pt x="301" y="156"/>
                  </a:cubicBezTo>
                  <a:cubicBezTo>
                    <a:pt x="287" y="138"/>
                    <a:pt x="266" y="129"/>
                    <a:pt x="237" y="129"/>
                  </a:cubicBezTo>
                  <a:cubicBezTo>
                    <a:pt x="223" y="129"/>
                    <a:pt x="210" y="131"/>
                    <a:pt x="201" y="136"/>
                  </a:cubicBezTo>
                  <a:cubicBezTo>
                    <a:pt x="191" y="141"/>
                    <a:pt x="182" y="147"/>
                    <a:pt x="176" y="155"/>
                  </a:cubicBezTo>
                  <a:cubicBezTo>
                    <a:pt x="159" y="173"/>
                    <a:pt x="151" y="203"/>
                    <a:pt x="151" y="244"/>
                  </a:cubicBezTo>
                  <a:cubicBezTo>
                    <a:pt x="151" y="263"/>
                    <a:pt x="152" y="279"/>
                    <a:pt x="154" y="292"/>
                  </a:cubicBezTo>
                  <a:cubicBezTo>
                    <a:pt x="156" y="304"/>
                    <a:pt x="159" y="315"/>
                    <a:pt x="165" y="324"/>
                  </a:cubicBezTo>
                  <a:cubicBezTo>
                    <a:pt x="170" y="333"/>
                    <a:pt x="178" y="341"/>
                    <a:pt x="188" y="348"/>
                  </a:cubicBezTo>
                  <a:cubicBezTo>
                    <a:pt x="198" y="355"/>
                    <a:pt x="211" y="361"/>
                    <a:pt x="227" y="367"/>
                  </a:cubicBezTo>
                  <a:cubicBezTo>
                    <a:pt x="334" y="411"/>
                    <a:pt x="334" y="411"/>
                    <a:pt x="334" y="411"/>
                  </a:cubicBezTo>
                  <a:cubicBezTo>
                    <a:pt x="362" y="422"/>
                    <a:pt x="384" y="434"/>
                    <a:pt x="402" y="448"/>
                  </a:cubicBezTo>
                  <a:cubicBezTo>
                    <a:pt x="420" y="461"/>
                    <a:pt x="434" y="478"/>
                    <a:pt x="444" y="498"/>
                  </a:cubicBezTo>
                  <a:cubicBezTo>
                    <a:pt x="455" y="517"/>
                    <a:pt x="462" y="541"/>
                    <a:pt x="466" y="568"/>
                  </a:cubicBezTo>
                  <a:cubicBezTo>
                    <a:pt x="470" y="595"/>
                    <a:pt x="472" y="628"/>
                    <a:pt x="472" y="666"/>
                  </a:cubicBezTo>
                  <a:cubicBezTo>
                    <a:pt x="472" y="713"/>
                    <a:pt x="468" y="753"/>
                    <a:pt x="460" y="785"/>
                  </a:cubicBezTo>
                  <a:cubicBezTo>
                    <a:pt x="452" y="818"/>
                    <a:pt x="437" y="845"/>
                    <a:pt x="414" y="867"/>
                  </a:cubicBezTo>
                  <a:cubicBezTo>
                    <a:pt x="395" y="885"/>
                    <a:pt x="371" y="900"/>
                    <a:pt x="341" y="911"/>
                  </a:cubicBezTo>
                  <a:cubicBezTo>
                    <a:pt x="312" y="922"/>
                    <a:pt x="277" y="927"/>
                    <a:pt x="236" y="927"/>
                  </a:cubicBezTo>
                  <a:cubicBezTo>
                    <a:pt x="158" y="927"/>
                    <a:pt x="99" y="907"/>
                    <a:pt x="59" y="867"/>
                  </a:cubicBezTo>
                  <a:cubicBezTo>
                    <a:pt x="37" y="845"/>
                    <a:pt x="22" y="819"/>
                    <a:pt x="13" y="789"/>
                  </a:cubicBezTo>
                  <a:cubicBezTo>
                    <a:pt x="5" y="759"/>
                    <a:pt x="0" y="720"/>
                    <a:pt x="0" y="671"/>
                  </a:cubicBezTo>
                  <a:cubicBezTo>
                    <a:pt x="144" y="671"/>
                    <a:pt x="144" y="671"/>
                    <a:pt x="144" y="671"/>
                  </a:cubicBezTo>
                  <a:cubicBezTo>
                    <a:pt x="144" y="696"/>
                    <a:pt x="145" y="716"/>
                    <a:pt x="149" y="732"/>
                  </a:cubicBezTo>
                  <a:cubicBezTo>
                    <a:pt x="152" y="748"/>
                    <a:pt x="159" y="762"/>
                    <a:pt x="169" y="774"/>
                  </a:cubicBezTo>
                  <a:cubicBezTo>
                    <a:pt x="176" y="781"/>
                    <a:pt x="185" y="786"/>
                    <a:pt x="195" y="791"/>
                  </a:cubicBezTo>
                  <a:cubicBezTo>
                    <a:pt x="206" y="796"/>
                    <a:pt x="220" y="798"/>
                    <a:pt x="236" y="798"/>
                  </a:cubicBezTo>
                  <a:cubicBezTo>
                    <a:pt x="267" y="798"/>
                    <a:pt x="290" y="790"/>
                    <a:pt x="305" y="773"/>
                  </a:cubicBezTo>
                  <a:cubicBezTo>
                    <a:pt x="314" y="761"/>
                    <a:pt x="321" y="748"/>
                    <a:pt x="324" y="732"/>
                  </a:cubicBezTo>
                  <a:cubicBezTo>
                    <a:pt x="327" y="716"/>
                    <a:pt x="329" y="696"/>
                    <a:pt x="329" y="671"/>
                  </a:cubicBezTo>
                  <a:cubicBezTo>
                    <a:pt x="329" y="648"/>
                    <a:pt x="328" y="628"/>
                    <a:pt x="326" y="611"/>
                  </a:cubicBezTo>
                  <a:cubicBezTo>
                    <a:pt x="324" y="595"/>
                    <a:pt x="320" y="582"/>
                    <a:pt x="313" y="571"/>
                  </a:cubicBezTo>
                  <a:cubicBezTo>
                    <a:pt x="307" y="560"/>
                    <a:pt x="298" y="551"/>
                    <a:pt x="287" y="544"/>
                  </a:cubicBezTo>
                  <a:cubicBezTo>
                    <a:pt x="276" y="536"/>
                    <a:pt x="261" y="529"/>
                    <a:pt x="243" y="522"/>
                  </a:cubicBezTo>
                  <a:cubicBezTo>
                    <a:pt x="135" y="477"/>
                    <a:pt x="135" y="477"/>
                    <a:pt x="135" y="477"/>
                  </a:cubicBezTo>
                  <a:cubicBezTo>
                    <a:pt x="112" y="468"/>
                    <a:pt x="92" y="457"/>
                    <a:pt x="76" y="445"/>
                  </a:cubicBezTo>
                  <a:cubicBezTo>
                    <a:pt x="60" y="433"/>
                    <a:pt x="47" y="418"/>
                    <a:pt x="37" y="401"/>
                  </a:cubicBezTo>
                  <a:cubicBezTo>
                    <a:pt x="27" y="383"/>
                    <a:pt x="20" y="362"/>
                    <a:pt x="15" y="338"/>
                  </a:cubicBezTo>
                  <a:cubicBezTo>
                    <a:pt x="10" y="313"/>
                    <a:pt x="8" y="283"/>
                    <a:pt x="8" y="248"/>
                  </a:cubicBezTo>
                  <a:cubicBezTo>
                    <a:pt x="8" y="207"/>
                    <a:pt x="14" y="170"/>
                    <a:pt x="27" y="137"/>
                  </a:cubicBezTo>
                  <a:cubicBezTo>
                    <a:pt x="39" y="105"/>
                    <a:pt x="57" y="77"/>
                    <a:pt x="82" y="55"/>
                  </a:cubicBezTo>
                  <a:cubicBezTo>
                    <a:pt x="102" y="38"/>
                    <a:pt x="125" y="24"/>
                    <a:pt x="151" y="15"/>
                  </a:cubicBezTo>
                  <a:cubicBezTo>
                    <a:pt x="177" y="5"/>
                    <a:pt x="206" y="0"/>
                    <a:pt x="23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p:cNvSpPr>
              <a:spLocks/>
            </p:cNvSpPr>
            <p:nvPr userDrawn="1"/>
          </p:nvSpPr>
          <p:spPr bwMode="auto">
            <a:xfrm>
              <a:off x="2024" y="1004"/>
              <a:ext cx="37" cy="88"/>
            </a:xfrm>
            <a:custGeom>
              <a:avLst/>
              <a:gdLst>
                <a:gd name="T0" fmla="*/ 37 w 37"/>
                <a:gd name="T1" fmla="*/ 13 h 88"/>
                <a:gd name="T2" fmla="*/ 14 w 37"/>
                <a:gd name="T3" fmla="*/ 13 h 88"/>
                <a:gd name="T4" fmla="*/ 14 w 37"/>
                <a:gd name="T5" fmla="*/ 37 h 88"/>
                <a:gd name="T6" fmla="*/ 34 w 37"/>
                <a:gd name="T7" fmla="*/ 37 h 88"/>
                <a:gd name="T8" fmla="*/ 34 w 37"/>
                <a:gd name="T9" fmla="*/ 50 h 88"/>
                <a:gd name="T10" fmla="*/ 14 w 37"/>
                <a:gd name="T11" fmla="*/ 50 h 88"/>
                <a:gd name="T12" fmla="*/ 14 w 37"/>
                <a:gd name="T13" fmla="*/ 75 h 88"/>
                <a:gd name="T14" fmla="*/ 37 w 37"/>
                <a:gd name="T15" fmla="*/ 75 h 88"/>
                <a:gd name="T16" fmla="*/ 37 w 37"/>
                <a:gd name="T17" fmla="*/ 88 h 88"/>
                <a:gd name="T18" fmla="*/ 0 w 37"/>
                <a:gd name="T19" fmla="*/ 88 h 88"/>
                <a:gd name="T20" fmla="*/ 0 w 37"/>
                <a:gd name="T21" fmla="*/ 0 h 88"/>
                <a:gd name="T22" fmla="*/ 37 w 37"/>
                <a:gd name="T23" fmla="*/ 0 h 88"/>
                <a:gd name="T24" fmla="*/ 37 w 37"/>
                <a:gd name="T25"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88">
                  <a:moveTo>
                    <a:pt x="37" y="13"/>
                  </a:moveTo>
                  <a:lnTo>
                    <a:pt x="14" y="13"/>
                  </a:lnTo>
                  <a:lnTo>
                    <a:pt x="14" y="37"/>
                  </a:lnTo>
                  <a:lnTo>
                    <a:pt x="34" y="37"/>
                  </a:lnTo>
                  <a:lnTo>
                    <a:pt x="34" y="50"/>
                  </a:lnTo>
                  <a:lnTo>
                    <a:pt x="14" y="50"/>
                  </a:lnTo>
                  <a:lnTo>
                    <a:pt x="14" y="75"/>
                  </a:lnTo>
                  <a:lnTo>
                    <a:pt x="37" y="75"/>
                  </a:lnTo>
                  <a:lnTo>
                    <a:pt x="37" y="88"/>
                  </a:lnTo>
                  <a:lnTo>
                    <a:pt x="0" y="88"/>
                  </a:lnTo>
                  <a:lnTo>
                    <a:pt x="0" y="0"/>
                  </a:lnTo>
                  <a:lnTo>
                    <a:pt x="37" y="0"/>
                  </a:lnTo>
                  <a:lnTo>
                    <a:pt x="37"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p:cNvSpPr>
              <a:spLocks/>
            </p:cNvSpPr>
            <p:nvPr userDrawn="1"/>
          </p:nvSpPr>
          <p:spPr bwMode="auto">
            <a:xfrm>
              <a:off x="2083" y="1003"/>
              <a:ext cx="46" cy="90"/>
            </a:xfrm>
            <a:custGeom>
              <a:avLst/>
              <a:gdLst>
                <a:gd name="T0" fmla="*/ 243 w 476"/>
                <a:gd name="T1" fmla="*/ 0 h 932"/>
                <a:gd name="T2" fmla="*/ 334 w 476"/>
                <a:gd name="T3" fmla="*/ 15 h 932"/>
                <a:gd name="T4" fmla="*/ 403 w 476"/>
                <a:gd name="T5" fmla="*/ 59 h 932"/>
                <a:gd name="T6" fmla="*/ 455 w 476"/>
                <a:gd name="T7" fmla="*/ 140 h 932"/>
                <a:gd name="T8" fmla="*/ 476 w 476"/>
                <a:gd name="T9" fmla="*/ 251 h 932"/>
                <a:gd name="T10" fmla="*/ 332 w 476"/>
                <a:gd name="T11" fmla="*/ 251 h 932"/>
                <a:gd name="T12" fmla="*/ 327 w 476"/>
                <a:gd name="T13" fmla="*/ 202 h 932"/>
                <a:gd name="T14" fmla="*/ 311 w 476"/>
                <a:gd name="T15" fmla="*/ 163 h 932"/>
                <a:gd name="T16" fmla="*/ 285 w 476"/>
                <a:gd name="T17" fmla="*/ 138 h 932"/>
                <a:gd name="T18" fmla="*/ 243 w 476"/>
                <a:gd name="T19" fmla="*/ 130 h 932"/>
                <a:gd name="T20" fmla="*/ 201 w 476"/>
                <a:gd name="T21" fmla="*/ 139 h 932"/>
                <a:gd name="T22" fmla="*/ 175 w 476"/>
                <a:gd name="T23" fmla="*/ 164 h 932"/>
                <a:gd name="T24" fmla="*/ 148 w 476"/>
                <a:gd name="T25" fmla="*/ 269 h 932"/>
                <a:gd name="T26" fmla="*/ 143 w 476"/>
                <a:gd name="T27" fmla="*/ 466 h 932"/>
                <a:gd name="T28" fmla="*/ 148 w 476"/>
                <a:gd name="T29" fmla="*/ 663 h 932"/>
                <a:gd name="T30" fmla="*/ 175 w 476"/>
                <a:gd name="T31" fmla="*/ 768 h 932"/>
                <a:gd name="T32" fmla="*/ 201 w 476"/>
                <a:gd name="T33" fmla="*/ 793 h 932"/>
                <a:gd name="T34" fmla="*/ 243 w 476"/>
                <a:gd name="T35" fmla="*/ 802 h 932"/>
                <a:gd name="T36" fmla="*/ 285 w 476"/>
                <a:gd name="T37" fmla="*/ 793 h 932"/>
                <a:gd name="T38" fmla="*/ 311 w 476"/>
                <a:gd name="T39" fmla="*/ 769 h 932"/>
                <a:gd name="T40" fmla="*/ 327 w 476"/>
                <a:gd name="T41" fmla="*/ 728 h 932"/>
                <a:gd name="T42" fmla="*/ 332 w 476"/>
                <a:gd name="T43" fmla="*/ 680 h 932"/>
                <a:gd name="T44" fmla="*/ 476 w 476"/>
                <a:gd name="T45" fmla="*/ 680 h 932"/>
                <a:gd name="T46" fmla="*/ 454 w 476"/>
                <a:gd name="T47" fmla="*/ 792 h 932"/>
                <a:gd name="T48" fmla="*/ 400 w 476"/>
                <a:gd name="T49" fmla="*/ 874 h 932"/>
                <a:gd name="T50" fmla="*/ 332 w 476"/>
                <a:gd name="T51" fmla="*/ 918 h 932"/>
                <a:gd name="T52" fmla="*/ 243 w 476"/>
                <a:gd name="T53" fmla="*/ 932 h 932"/>
                <a:gd name="T54" fmla="*/ 137 w 476"/>
                <a:gd name="T55" fmla="*/ 909 h 932"/>
                <a:gd name="T56" fmla="*/ 66 w 476"/>
                <a:gd name="T57" fmla="*/ 854 h 932"/>
                <a:gd name="T58" fmla="*/ 31 w 476"/>
                <a:gd name="T59" fmla="*/ 793 h 932"/>
                <a:gd name="T60" fmla="*/ 11 w 476"/>
                <a:gd name="T61" fmla="*/ 714 h 932"/>
                <a:gd name="T62" fmla="*/ 2 w 476"/>
                <a:gd name="T63" fmla="*/ 607 h 932"/>
                <a:gd name="T64" fmla="*/ 0 w 476"/>
                <a:gd name="T65" fmla="*/ 466 h 932"/>
                <a:gd name="T66" fmla="*/ 2 w 476"/>
                <a:gd name="T67" fmla="*/ 325 h 932"/>
                <a:gd name="T68" fmla="*/ 11 w 476"/>
                <a:gd name="T69" fmla="*/ 218 h 932"/>
                <a:gd name="T70" fmla="*/ 31 w 476"/>
                <a:gd name="T71" fmla="*/ 138 h 932"/>
                <a:gd name="T72" fmla="*/ 66 w 476"/>
                <a:gd name="T73" fmla="*/ 78 h 932"/>
                <a:gd name="T74" fmla="*/ 137 w 476"/>
                <a:gd name="T75" fmla="*/ 23 h 932"/>
                <a:gd name="T76" fmla="*/ 243 w 476"/>
                <a:gd name="T77"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932">
                  <a:moveTo>
                    <a:pt x="243" y="0"/>
                  </a:moveTo>
                  <a:cubicBezTo>
                    <a:pt x="278" y="0"/>
                    <a:pt x="308" y="5"/>
                    <a:pt x="334" y="15"/>
                  </a:cubicBezTo>
                  <a:cubicBezTo>
                    <a:pt x="359" y="25"/>
                    <a:pt x="382" y="40"/>
                    <a:pt x="403" y="59"/>
                  </a:cubicBezTo>
                  <a:cubicBezTo>
                    <a:pt x="426" y="80"/>
                    <a:pt x="443" y="108"/>
                    <a:pt x="455" y="140"/>
                  </a:cubicBezTo>
                  <a:cubicBezTo>
                    <a:pt x="467" y="173"/>
                    <a:pt x="474" y="210"/>
                    <a:pt x="476" y="251"/>
                  </a:cubicBezTo>
                  <a:cubicBezTo>
                    <a:pt x="332" y="251"/>
                    <a:pt x="332" y="251"/>
                    <a:pt x="332" y="251"/>
                  </a:cubicBezTo>
                  <a:cubicBezTo>
                    <a:pt x="332" y="234"/>
                    <a:pt x="330" y="218"/>
                    <a:pt x="327" y="202"/>
                  </a:cubicBezTo>
                  <a:cubicBezTo>
                    <a:pt x="324" y="187"/>
                    <a:pt x="318" y="174"/>
                    <a:pt x="311" y="163"/>
                  </a:cubicBezTo>
                  <a:cubicBezTo>
                    <a:pt x="304" y="153"/>
                    <a:pt x="295" y="144"/>
                    <a:pt x="285" y="138"/>
                  </a:cubicBezTo>
                  <a:cubicBezTo>
                    <a:pt x="274" y="133"/>
                    <a:pt x="260" y="130"/>
                    <a:pt x="243" y="130"/>
                  </a:cubicBezTo>
                  <a:cubicBezTo>
                    <a:pt x="226" y="130"/>
                    <a:pt x="212" y="133"/>
                    <a:pt x="201" y="139"/>
                  </a:cubicBezTo>
                  <a:cubicBezTo>
                    <a:pt x="191" y="146"/>
                    <a:pt x="182" y="154"/>
                    <a:pt x="175" y="164"/>
                  </a:cubicBezTo>
                  <a:cubicBezTo>
                    <a:pt x="161" y="186"/>
                    <a:pt x="152" y="221"/>
                    <a:pt x="148" y="269"/>
                  </a:cubicBezTo>
                  <a:cubicBezTo>
                    <a:pt x="145" y="317"/>
                    <a:pt x="143" y="382"/>
                    <a:pt x="143" y="466"/>
                  </a:cubicBezTo>
                  <a:cubicBezTo>
                    <a:pt x="143" y="550"/>
                    <a:pt x="145" y="615"/>
                    <a:pt x="148" y="663"/>
                  </a:cubicBezTo>
                  <a:cubicBezTo>
                    <a:pt x="152" y="711"/>
                    <a:pt x="161" y="746"/>
                    <a:pt x="175" y="768"/>
                  </a:cubicBezTo>
                  <a:cubicBezTo>
                    <a:pt x="182" y="778"/>
                    <a:pt x="191" y="786"/>
                    <a:pt x="201" y="793"/>
                  </a:cubicBezTo>
                  <a:cubicBezTo>
                    <a:pt x="212" y="799"/>
                    <a:pt x="226" y="802"/>
                    <a:pt x="243" y="802"/>
                  </a:cubicBezTo>
                  <a:cubicBezTo>
                    <a:pt x="260" y="802"/>
                    <a:pt x="274" y="799"/>
                    <a:pt x="285" y="793"/>
                  </a:cubicBezTo>
                  <a:cubicBezTo>
                    <a:pt x="295" y="787"/>
                    <a:pt x="304" y="779"/>
                    <a:pt x="311" y="769"/>
                  </a:cubicBezTo>
                  <a:cubicBezTo>
                    <a:pt x="318" y="757"/>
                    <a:pt x="324" y="744"/>
                    <a:pt x="327" y="728"/>
                  </a:cubicBezTo>
                  <a:cubicBezTo>
                    <a:pt x="330" y="713"/>
                    <a:pt x="332" y="697"/>
                    <a:pt x="332" y="680"/>
                  </a:cubicBezTo>
                  <a:cubicBezTo>
                    <a:pt x="476" y="680"/>
                    <a:pt x="476" y="680"/>
                    <a:pt x="476" y="680"/>
                  </a:cubicBezTo>
                  <a:cubicBezTo>
                    <a:pt x="474" y="721"/>
                    <a:pt x="467" y="758"/>
                    <a:pt x="454" y="792"/>
                  </a:cubicBezTo>
                  <a:cubicBezTo>
                    <a:pt x="441" y="825"/>
                    <a:pt x="423" y="853"/>
                    <a:pt x="400" y="874"/>
                  </a:cubicBezTo>
                  <a:cubicBezTo>
                    <a:pt x="380" y="894"/>
                    <a:pt x="357" y="908"/>
                    <a:pt x="332" y="918"/>
                  </a:cubicBezTo>
                  <a:cubicBezTo>
                    <a:pt x="308" y="927"/>
                    <a:pt x="278" y="932"/>
                    <a:pt x="243" y="932"/>
                  </a:cubicBezTo>
                  <a:cubicBezTo>
                    <a:pt x="200" y="932"/>
                    <a:pt x="165" y="924"/>
                    <a:pt x="137" y="909"/>
                  </a:cubicBezTo>
                  <a:cubicBezTo>
                    <a:pt x="109" y="894"/>
                    <a:pt x="85" y="876"/>
                    <a:pt x="66" y="854"/>
                  </a:cubicBezTo>
                  <a:cubicBezTo>
                    <a:pt x="51" y="836"/>
                    <a:pt x="39" y="816"/>
                    <a:pt x="31" y="793"/>
                  </a:cubicBezTo>
                  <a:cubicBezTo>
                    <a:pt x="22" y="771"/>
                    <a:pt x="15" y="745"/>
                    <a:pt x="11" y="714"/>
                  </a:cubicBezTo>
                  <a:cubicBezTo>
                    <a:pt x="6" y="683"/>
                    <a:pt x="3" y="648"/>
                    <a:pt x="2" y="607"/>
                  </a:cubicBezTo>
                  <a:cubicBezTo>
                    <a:pt x="1" y="567"/>
                    <a:pt x="0" y="520"/>
                    <a:pt x="0" y="466"/>
                  </a:cubicBezTo>
                  <a:cubicBezTo>
                    <a:pt x="0" y="412"/>
                    <a:pt x="1" y="365"/>
                    <a:pt x="2" y="325"/>
                  </a:cubicBezTo>
                  <a:cubicBezTo>
                    <a:pt x="3" y="284"/>
                    <a:pt x="6" y="248"/>
                    <a:pt x="11" y="218"/>
                  </a:cubicBezTo>
                  <a:cubicBezTo>
                    <a:pt x="15" y="187"/>
                    <a:pt x="22" y="161"/>
                    <a:pt x="31" y="138"/>
                  </a:cubicBezTo>
                  <a:cubicBezTo>
                    <a:pt x="39" y="116"/>
                    <a:pt x="51" y="96"/>
                    <a:pt x="66" y="78"/>
                  </a:cubicBezTo>
                  <a:cubicBezTo>
                    <a:pt x="85" y="56"/>
                    <a:pt x="109" y="38"/>
                    <a:pt x="137" y="23"/>
                  </a:cubicBezTo>
                  <a:cubicBezTo>
                    <a:pt x="165" y="8"/>
                    <a:pt x="200" y="0"/>
                    <a:pt x="24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p:cNvSpPr>
              <a:spLocks/>
            </p:cNvSpPr>
            <p:nvPr userDrawn="1"/>
          </p:nvSpPr>
          <p:spPr bwMode="auto">
            <a:xfrm>
              <a:off x="2152" y="1004"/>
              <a:ext cx="44" cy="89"/>
            </a:xfrm>
            <a:custGeom>
              <a:avLst/>
              <a:gdLst>
                <a:gd name="T0" fmla="*/ 465 w 465"/>
                <a:gd name="T1" fmla="*/ 685 h 921"/>
                <a:gd name="T2" fmla="*/ 402 w 465"/>
                <a:gd name="T3" fmla="*/ 853 h 921"/>
                <a:gd name="T4" fmla="*/ 233 w 465"/>
                <a:gd name="T5" fmla="*/ 921 h 921"/>
                <a:gd name="T6" fmla="*/ 63 w 465"/>
                <a:gd name="T7" fmla="*/ 853 h 921"/>
                <a:gd name="T8" fmla="*/ 0 w 465"/>
                <a:gd name="T9" fmla="*/ 685 h 921"/>
                <a:gd name="T10" fmla="*/ 0 w 465"/>
                <a:gd name="T11" fmla="*/ 0 h 921"/>
                <a:gd name="T12" fmla="*/ 144 w 465"/>
                <a:gd name="T13" fmla="*/ 0 h 921"/>
                <a:gd name="T14" fmla="*/ 144 w 465"/>
                <a:gd name="T15" fmla="*/ 680 h 921"/>
                <a:gd name="T16" fmla="*/ 167 w 465"/>
                <a:gd name="T17" fmla="*/ 765 h 921"/>
                <a:gd name="T18" fmla="*/ 233 w 465"/>
                <a:gd name="T19" fmla="*/ 791 h 921"/>
                <a:gd name="T20" fmla="*/ 298 w 465"/>
                <a:gd name="T21" fmla="*/ 765 h 921"/>
                <a:gd name="T22" fmla="*/ 321 w 465"/>
                <a:gd name="T23" fmla="*/ 680 h 921"/>
                <a:gd name="T24" fmla="*/ 321 w 465"/>
                <a:gd name="T25" fmla="*/ 0 h 921"/>
                <a:gd name="T26" fmla="*/ 465 w 465"/>
                <a:gd name="T27" fmla="*/ 0 h 921"/>
                <a:gd name="T28" fmla="*/ 465 w 465"/>
                <a:gd name="T29" fmla="*/ 685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921">
                  <a:moveTo>
                    <a:pt x="465" y="685"/>
                  </a:moveTo>
                  <a:cubicBezTo>
                    <a:pt x="465" y="755"/>
                    <a:pt x="444" y="811"/>
                    <a:pt x="402" y="853"/>
                  </a:cubicBezTo>
                  <a:cubicBezTo>
                    <a:pt x="358" y="898"/>
                    <a:pt x="302" y="921"/>
                    <a:pt x="233" y="921"/>
                  </a:cubicBezTo>
                  <a:cubicBezTo>
                    <a:pt x="163" y="921"/>
                    <a:pt x="106" y="898"/>
                    <a:pt x="63" y="853"/>
                  </a:cubicBezTo>
                  <a:cubicBezTo>
                    <a:pt x="21" y="811"/>
                    <a:pt x="0" y="755"/>
                    <a:pt x="0" y="685"/>
                  </a:cubicBezTo>
                  <a:cubicBezTo>
                    <a:pt x="0" y="0"/>
                    <a:pt x="0" y="0"/>
                    <a:pt x="0" y="0"/>
                  </a:cubicBezTo>
                  <a:cubicBezTo>
                    <a:pt x="144" y="0"/>
                    <a:pt x="144" y="0"/>
                    <a:pt x="144" y="0"/>
                  </a:cubicBezTo>
                  <a:cubicBezTo>
                    <a:pt x="144" y="680"/>
                    <a:pt x="144" y="680"/>
                    <a:pt x="144" y="680"/>
                  </a:cubicBezTo>
                  <a:cubicBezTo>
                    <a:pt x="144" y="718"/>
                    <a:pt x="151" y="747"/>
                    <a:pt x="167" y="765"/>
                  </a:cubicBezTo>
                  <a:cubicBezTo>
                    <a:pt x="182" y="782"/>
                    <a:pt x="204" y="791"/>
                    <a:pt x="233" y="791"/>
                  </a:cubicBezTo>
                  <a:cubicBezTo>
                    <a:pt x="261" y="791"/>
                    <a:pt x="283" y="782"/>
                    <a:pt x="298" y="765"/>
                  </a:cubicBezTo>
                  <a:cubicBezTo>
                    <a:pt x="314" y="747"/>
                    <a:pt x="321" y="718"/>
                    <a:pt x="321" y="680"/>
                  </a:cubicBezTo>
                  <a:cubicBezTo>
                    <a:pt x="321" y="0"/>
                    <a:pt x="321" y="0"/>
                    <a:pt x="321" y="0"/>
                  </a:cubicBezTo>
                  <a:cubicBezTo>
                    <a:pt x="465" y="0"/>
                    <a:pt x="465" y="0"/>
                    <a:pt x="465" y="0"/>
                  </a:cubicBezTo>
                  <a:lnTo>
                    <a:pt x="465" y="6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6"/>
            <p:cNvSpPr>
              <a:spLocks noEditPoints="1"/>
            </p:cNvSpPr>
            <p:nvPr userDrawn="1"/>
          </p:nvSpPr>
          <p:spPr bwMode="auto">
            <a:xfrm>
              <a:off x="2222" y="1004"/>
              <a:ext cx="48" cy="88"/>
            </a:xfrm>
            <a:custGeom>
              <a:avLst/>
              <a:gdLst>
                <a:gd name="T0" fmla="*/ 231 w 493"/>
                <a:gd name="T1" fmla="*/ 0 h 910"/>
                <a:gd name="T2" fmla="*/ 410 w 493"/>
                <a:gd name="T3" fmla="*/ 63 h 910"/>
                <a:gd name="T4" fmla="*/ 463 w 493"/>
                <a:gd name="T5" fmla="*/ 268 h 910"/>
                <a:gd name="T6" fmla="*/ 442 w 493"/>
                <a:gd name="T7" fmla="*/ 413 h 910"/>
                <a:gd name="T8" fmla="*/ 357 w 493"/>
                <a:gd name="T9" fmla="*/ 506 h 910"/>
                <a:gd name="T10" fmla="*/ 493 w 493"/>
                <a:gd name="T11" fmla="*/ 910 h 910"/>
                <a:gd name="T12" fmla="*/ 343 w 493"/>
                <a:gd name="T13" fmla="*/ 910 h 910"/>
                <a:gd name="T14" fmla="*/ 224 w 493"/>
                <a:gd name="T15" fmla="*/ 537 h 910"/>
                <a:gd name="T16" fmla="*/ 144 w 493"/>
                <a:gd name="T17" fmla="*/ 537 h 910"/>
                <a:gd name="T18" fmla="*/ 144 w 493"/>
                <a:gd name="T19" fmla="*/ 910 h 910"/>
                <a:gd name="T20" fmla="*/ 0 w 493"/>
                <a:gd name="T21" fmla="*/ 910 h 910"/>
                <a:gd name="T22" fmla="*/ 0 w 493"/>
                <a:gd name="T23" fmla="*/ 0 h 910"/>
                <a:gd name="T24" fmla="*/ 231 w 493"/>
                <a:gd name="T25" fmla="*/ 0 h 910"/>
                <a:gd name="T26" fmla="*/ 144 w 493"/>
                <a:gd name="T27" fmla="*/ 129 h 910"/>
                <a:gd name="T28" fmla="*/ 144 w 493"/>
                <a:gd name="T29" fmla="*/ 408 h 910"/>
                <a:gd name="T30" fmla="*/ 232 w 493"/>
                <a:gd name="T31" fmla="*/ 408 h 910"/>
                <a:gd name="T32" fmla="*/ 278 w 493"/>
                <a:gd name="T33" fmla="*/ 397 h 910"/>
                <a:gd name="T34" fmla="*/ 305 w 493"/>
                <a:gd name="T35" fmla="*/ 367 h 910"/>
                <a:gd name="T36" fmla="*/ 317 w 493"/>
                <a:gd name="T37" fmla="*/ 322 h 910"/>
                <a:gd name="T38" fmla="*/ 320 w 493"/>
                <a:gd name="T39" fmla="*/ 268 h 910"/>
                <a:gd name="T40" fmla="*/ 317 w 493"/>
                <a:gd name="T41" fmla="*/ 214 h 910"/>
                <a:gd name="T42" fmla="*/ 305 w 493"/>
                <a:gd name="T43" fmla="*/ 170 h 910"/>
                <a:gd name="T44" fmla="*/ 278 w 493"/>
                <a:gd name="T45" fmla="*/ 140 h 910"/>
                <a:gd name="T46" fmla="*/ 232 w 493"/>
                <a:gd name="T47" fmla="*/ 129 h 910"/>
                <a:gd name="T48" fmla="*/ 144 w 493"/>
                <a:gd name="T49" fmla="*/ 129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3" h="910">
                  <a:moveTo>
                    <a:pt x="231" y="0"/>
                  </a:moveTo>
                  <a:cubicBezTo>
                    <a:pt x="314" y="0"/>
                    <a:pt x="374" y="21"/>
                    <a:pt x="410" y="63"/>
                  </a:cubicBezTo>
                  <a:cubicBezTo>
                    <a:pt x="446" y="105"/>
                    <a:pt x="463" y="174"/>
                    <a:pt x="463" y="268"/>
                  </a:cubicBezTo>
                  <a:cubicBezTo>
                    <a:pt x="463" y="324"/>
                    <a:pt x="456" y="373"/>
                    <a:pt x="442" y="413"/>
                  </a:cubicBezTo>
                  <a:cubicBezTo>
                    <a:pt x="427" y="453"/>
                    <a:pt x="399" y="484"/>
                    <a:pt x="357" y="506"/>
                  </a:cubicBezTo>
                  <a:cubicBezTo>
                    <a:pt x="493" y="910"/>
                    <a:pt x="493" y="910"/>
                    <a:pt x="493" y="910"/>
                  </a:cubicBezTo>
                  <a:cubicBezTo>
                    <a:pt x="343" y="910"/>
                    <a:pt x="343" y="910"/>
                    <a:pt x="343" y="910"/>
                  </a:cubicBezTo>
                  <a:cubicBezTo>
                    <a:pt x="224" y="537"/>
                    <a:pt x="224" y="537"/>
                    <a:pt x="224" y="537"/>
                  </a:cubicBezTo>
                  <a:cubicBezTo>
                    <a:pt x="144" y="537"/>
                    <a:pt x="144" y="537"/>
                    <a:pt x="144" y="537"/>
                  </a:cubicBezTo>
                  <a:cubicBezTo>
                    <a:pt x="144" y="910"/>
                    <a:pt x="144" y="910"/>
                    <a:pt x="144" y="910"/>
                  </a:cubicBezTo>
                  <a:cubicBezTo>
                    <a:pt x="0" y="910"/>
                    <a:pt x="0" y="910"/>
                    <a:pt x="0" y="910"/>
                  </a:cubicBezTo>
                  <a:cubicBezTo>
                    <a:pt x="0" y="0"/>
                    <a:pt x="0" y="0"/>
                    <a:pt x="0" y="0"/>
                  </a:cubicBezTo>
                  <a:lnTo>
                    <a:pt x="231" y="0"/>
                  </a:lnTo>
                  <a:close/>
                  <a:moveTo>
                    <a:pt x="144" y="129"/>
                  </a:moveTo>
                  <a:cubicBezTo>
                    <a:pt x="144" y="408"/>
                    <a:pt x="144" y="408"/>
                    <a:pt x="144" y="408"/>
                  </a:cubicBezTo>
                  <a:cubicBezTo>
                    <a:pt x="232" y="408"/>
                    <a:pt x="232" y="408"/>
                    <a:pt x="232" y="408"/>
                  </a:cubicBezTo>
                  <a:cubicBezTo>
                    <a:pt x="251" y="408"/>
                    <a:pt x="266" y="404"/>
                    <a:pt x="278" y="397"/>
                  </a:cubicBezTo>
                  <a:cubicBezTo>
                    <a:pt x="290" y="390"/>
                    <a:pt x="299" y="379"/>
                    <a:pt x="305" y="367"/>
                  </a:cubicBezTo>
                  <a:cubicBezTo>
                    <a:pt x="311" y="354"/>
                    <a:pt x="315" y="339"/>
                    <a:pt x="317" y="322"/>
                  </a:cubicBezTo>
                  <a:cubicBezTo>
                    <a:pt x="319" y="305"/>
                    <a:pt x="320" y="287"/>
                    <a:pt x="320" y="268"/>
                  </a:cubicBezTo>
                  <a:cubicBezTo>
                    <a:pt x="320" y="249"/>
                    <a:pt x="319" y="232"/>
                    <a:pt x="317" y="214"/>
                  </a:cubicBezTo>
                  <a:cubicBezTo>
                    <a:pt x="315" y="197"/>
                    <a:pt x="311" y="182"/>
                    <a:pt x="305" y="170"/>
                  </a:cubicBezTo>
                  <a:cubicBezTo>
                    <a:pt x="299" y="157"/>
                    <a:pt x="290" y="147"/>
                    <a:pt x="278" y="140"/>
                  </a:cubicBezTo>
                  <a:cubicBezTo>
                    <a:pt x="266" y="132"/>
                    <a:pt x="251" y="129"/>
                    <a:pt x="232" y="129"/>
                  </a:cubicBezTo>
                  <a:lnTo>
                    <a:pt x="144" y="1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7"/>
            <p:cNvSpPr>
              <a:spLocks noChangeArrowheads="1"/>
            </p:cNvSpPr>
            <p:nvPr userDrawn="1"/>
          </p:nvSpPr>
          <p:spPr bwMode="auto">
            <a:xfrm>
              <a:off x="2293" y="1004"/>
              <a:ext cx="14" cy="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8"/>
            <p:cNvSpPr>
              <a:spLocks/>
            </p:cNvSpPr>
            <p:nvPr userDrawn="1"/>
          </p:nvSpPr>
          <p:spPr bwMode="auto">
            <a:xfrm>
              <a:off x="2329" y="1004"/>
              <a:ext cx="44" cy="88"/>
            </a:xfrm>
            <a:custGeom>
              <a:avLst/>
              <a:gdLst>
                <a:gd name="T0" fmla="*/ 44 w 44"/>
                <a:gd name="T1" fmla="*/ 13 h 88"/>
                <a:gd name="T2" fmla="*/ 29 w 44"/>
                <a:gd name="T3" fmla="*/ 13 h 88"/>
                <a:gd name="T4" fmla="*/ 29 w 44"/>
                <a:gd name="T5" fmla="*/ 88 h 88"/>
                <a:gd name="T6" fmla="*/ 15 w 44"/>
                <a:gd name="T7" fmla="*/ 88 h 88"/>
                <a:gd name="T8" fmla="*/ 15 w 44"/>
                <a:gd name="T9" fmla="*/ 13 h 88"/>
                <a:gd name="T10" fmla="*/ 0 w 44"/>
                <a:gd name="T11" fmla="*/ 13 h 88"/>
                <a:gd name="T12" fmla="*/ 0 w 44"/>
                <a:gd name="T13" fmla="*/ 0 h 88"/>
                <a:gd name="T14" fmla="*/ 44 w 44"/>
                <a:gd name="T15" fmla="*/ 0 h 88"/>
                <a:gd name="T16" fmla="*/ 44 w 44"/>
                <a:gd name="T17"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88">
                  <a:moveTo>
                    <a:pt x="44" y="13"/>
                  </a:moveTo>
                  <a:lnTo>
                    <a:pt x="29" y="13"/>
                  </a:lnTo>
                  <a:lnTo>
                    <a:pt x="29" y="88"/>
                  </a:lnTo>
                  <a:lnTo>
                    <a:pt x="15" y="88"/>
                  </a:lnTo>
                  <a:lnTo>
                    <a:pt x="15" y="13"/>
                  </a:lnTo>
                  <a:lnTo>
                    <a:pt x="0" y="13"/>
                  </a:lnTo>
                  <a:lnTo>
                    <a:pt x="0" y="0"/>
                  </a:lnTo>
                  <a:lnTo>
                    <a:pt x="44" y="0"/>
                  </a:lnTo>
                  <a:lnTo>
                    <a:pt x="44" y="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9"/>
            <p:cNvSpPr>
              <a:spLocks/>
            </p:cNvSpPr>
            <p:nvPr userDrawn="1"/>
          </p:nvSpPr>
          <p:spPr bwMode="auto">
            <a:xfrm>
              <a:off x="2392" y="1004"/>
              <a:ext cx="47" cy="88"/>
            </a:xfrm>
            <a:custGeom>
              <a:avLst/>
              <a:gdLst>
                <a:gd name="T0" fmla="*/ 30 w 47"/>
                <a:gd name="T1" fmla="*/ 53 h 88"/>
                <a:gd name="T2" fmla="*/ 30 w 47"/>
                <a:gd name="T3" fmla="*/ 88 h 88"/>
                <a:gd name="T4" fmla="*/ 16 w 47"/>
                <a:gd name="T5" fmla="*/ 88 h 88"/>
                <a:gd name="T6" fmla="*/ 16 w 47"/>
                <a:gd name="T7" fmla="*/ 53 h 88"/>
                <a:gd name="T8" fmla="*/ 0 w 47"/>
                <a:gd name="T9" fmla="*/ 0 h 88"/>
                <a:gd name="T10" fmla="*/ 15 w 47"/>
                <a:gd name="T11" fmla="*/ 0 h 88"/>
                <a:gd name="T12" fmla="*/ 23 w 47"/>
                <a:gd name="T13" fmla="*/ 35 h 88"/>
                <a:gd name="T14" fmla="*/ 32 w 47"/>
                <a:gd name="T15" fmla="*/ 0 h 88"/>
                <a:gd name="T16" fmla="*/ 47 w 47"/>
                <a:gd name="T17" fmla="*/ 0 h 88"/>
                <a:gd name="T18" fmla="*/ 30 w 47"/>
                <a:gd name="T19" fmla="*/ 5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88">
                  <a:moveTo>
                    <a:pt x="30" y="53"/>
                  </a:moveTo>
                  <a:lnTo>
                    <a:pt x="30" y="88"/>
                  </a:lnTo>
                  <a:lnTo>
                    <a:pt x="16" y="88"/>
                  </a:lnTo>
                  <a:lnTo>
                    <a:pt x="16" y="53"/>
                  </a:lnTo>
                  <a:lnTo>
                    <a:pt x="0" y="0"/>
                  </a:lnTo>
                  <a:lnTo>
                    <a:pt x="15" y="0"/>
                  </a:lnTo>
                  <a:lnTo>
                    <a:pt x="23" y="35"/>
                  </a:lnTo>
                  <a:lnTo>
                    <a:pt x="32" y="0"/>
                  </a:lnTo>
                  <a:lnTo>
                    <a:pt x="47" y="0"/>
                  </a:lnTo>
                  <a:lnTo>
                    <a:pt x="30" y="5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5"/>
          </p:nvPr>
        </p:nvSpPr>
        <p:spPr/>
        <p:txBody>
          <a:bodyPr/>
          <a:lstStyle/>
          <a:p>
            <a:fld id="{5BEDB947-3835-4229-A7C4-5BD44D2371FC}" type="datetimeFigureOut">
              <a:rPr lang="en-US" smtClean="0"/>
              <a:t>20-Feb-24</a:t>
            </a:fld>
            <a:endParaRPr lang="en-US"/>
          </a:p>
        </p:txBody>
      </p:sp>
    </p:spTree>
    <p:extLst>
      <p:ext uri="{BB962C8B-B14F-4D97-AF65-F5344CB8AC3E}">
        <p14:creationId xmlns:p14="http://schemas.microsoft.com/office/powerpoint/2010/main" val="1187746759"/>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071C6EA-61E6-7761-B1CA-24159319653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5"/>
            <a:ext cx="12188824" cy="685792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4984" y="731520"/>
            <a:ext cx="2881887" cy="642814"/>
          </a:xfrm>
          <a:prstGeom prst="rect">
            <a:avLst/>
          </a:prstGeom>
        </p:spPr>
      </p:pic>
      <p:sp>
        <p:nvSpPr>
          <p:cNvPr id="13" name="Speaker name and date"/>
          <p:cNvSpPr>
            <a:spLocks noGrp="1"/>
          </p:cNvSpPr>
          <p:nvPr userDrawn="1">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17279" y="3429893"/>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0" name="Title"/>
          <p:cNvSpPr>
            <a:spLocks noGrp="1"/>
          </p:cNvSpPr>
          <p:nvPr>
            <p:ph type="body" sz="quarter" idx="14" hasCustomPrompt="1"/>
          </p:nvPr>
        </p:nvSpPr>
        <p:spPr>
          <a:xfrm>
            <a:off x="912590" y="2188609"/>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all"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p:txBody>
      </p:sp>
      <p:sp>
        <p:nvSpPr>
          <p:cNvPr id="2" name="Date Placeholder 1"/>
          <p:cNvSpPr>
            <a:spLocks noGrp="1"/>
          </p:cNvSpPr>
          <p:nvPr>
            <p:ph type="dt" sz="half" idx="15"/>
          </p:nvPr>
        </p:nvSpPr>
        <p:spPr/>
        <p:txBody>
          <a:bodyPr/>
          <a:lstStyle/>
          <a:p>
            <a:fld id="{F91F43E2-E9E5-4D40-8318-309745DD709F}" type="datetimeFigureOut">
              <a:rPr lang="en-US" smtClean="0"/>
              <a:t>20-Feb-24</a:t>
            </a:fld>
            <a:endParaRPr lang="en-US"/>
          </a:p>
        </p:txBody>
      </p:sp>
      <p:sp>
        <p:nvSpPr>
          <p:cNvPr id="3" name="Footer Placeholder 2" hidden="1"/>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012321810"/>
      </p:ext>
    </p:extLst>
  </p:cSld>
  <p:clrMapOvr>
    <a:masterClrMapping/>
  </p:clrMapOvr>
  <p:transition>
    <p:fade/>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de_2">
    <p:spTree>
      <p:nvGrpSpPr>
        <p:cNvPr id="1" name=""/>
        <p:cNvGrpSpPr/>
        <p:nvPr/>
      </p:nvGrpSpPr>
      <p:grpSpPr>
        <a:xfrm>
          <a:off x="0" y="0"/>
          <a:ext cx="0" cy="0"/>
          <a:chOff x="0" y="0"/>
          <a:chExt cx="0" cy="0"/>
        </a:xfrm>
      </p:grpSpPr>
      <p:pic>
        <p:nvPicPr>
          <p:cNvPr id="4" name="Picture 36">
            <a:extLst>
              <a:ext uri="{FF2B5EF4-FFF2-40B4-BE49-F238E27FC236}">
                <a16:creationId xmlns:a16="http://schemas.microsoft.com/office/drawing/2014/main" id="{638E1A36-061F-15A1-2FF1-69DAF5170B5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4984" y="731520"/>
            <a:ext cx="2881887" cy="642814"/>
          </a:xfrm>
          <a:prstGeom prst="rect">
            <a:avLst/>
          </a:prstGeom>
        </p:spPr>
      </p:pic>
      <p:sp>
        <p:nvSpPr>
          <p:cNvPr id="13" name="Speaker name and date"/>
          <p:cNvSpPr>
            <a:spLocks noGrp="1"/>
          </p:cNvSpPr>
          <p:nvPr userDrawn="1">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a:t>Speaker Name  | Speaker Title</a:t>
            </a:r>
          </a:p>
          <a:p>
            <a:r>
              <a:rPr lang="en-US"/>
              <a:t>Date</a:t>
            </a:r>
          </a:p>
        </p:txBody>
      </p:sp>
      <p:sp>
        <p:nvSpPr>
          <p:cNvPr id="14" name="Sub-title"/>
          <p:cNvSpPr>
            <a:spLocks noGrp="1"/>
          </p:cNvSpPr>
          <p:nvPr userDrawn="1">
            <p:ph type="body" sz="quarter" idx="13" hasCustomPrompt="1"/>
          </p:nvPr>
        </p:nvSpPr>
        <p:spPr>
          <a:xfrm>
            <a:off x="917279" y="3429893"/>
            <a:ext cx="6877606"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bg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a:t>Presentation Subtitle</a:t>
            </a:r>
          </a:p>
        </p:txBody>
      </p:sp>
      <p:sp>
        <p:nvSpPr>
          <p:cNvPr id="10" name="Title"/>
          <p:cNvSpPr>
            <a:spLocks noGrp="1"/>
          </p:cNvSpPr>
          <p:nvPr>
            <p:ph type="body" sz="quarter" idx="14" hasCustomPrompt="1"/>
          </p:nvPr>
        </p:nvSpPr>
        <p:spPr>
          <a:xfrm>
            <a:off x="912590" y="2188609"/>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all"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a:t>PRESENTATION TITLE</a:t>
            </a:r>
          </a:p>
        </p:txBody>
      </p:sp>
      <p:sp>
        <p:nvSpPr>
          <p:cNvPr id="3" name="Footer Placeholder 2" hidden="1"/>
          <p:cNvSpPr>
            <a:spLocks noGrp="1"/>
          </p:cNvSpPr>
          <p:nvPr>
            <p:ph type="ftr" sz="quarter" idx="16"/>
          </p:nvPr>
        </p:nvSpPr>
        <p:spPr/>
        <p:txBody>
          <a:bodyPr/>
          <a:lstStyle/>
          <a:p>
            <a:endParaRPr lang="en-US"/>
          </a:p>
        </p:txBody>
      </p:sp>
      <p:sp>
        <p:nvSpPr>
          <p:cNvPr id="2" name="Date Placeholder 1"/>
          <p:cNvSpPr>
            <a:spLocks noGrp="1"/>
          </p:cNvSpPr>
          <p:nvPr>
            <p:ph type="dt" sz="half" idx="17"/>
          </p:nvPr>
        </p:nvSpPr>
        <p:spPr/>
        <p:txBody>
          <a:bodyPr/>
          <a:lstStyle/>
          <a:p>
            <a:fld id="{09B99DC8-5466-40C7-AE5C-48A74DE802C2}" type="datetimeFigureOut">
              <a:rPr lang="en-US" smtClean="0"/>
              <a:t>20-Feb-24</a:t>
            </a:fld>
            <a:endParaRPr lang="en-US"/>
          </a:p>
        </p:txBody>
      </p:sp>
    </p:spTree>
    <p:extLst>
      <p:ext uri="{BB962C8B-B14F-4D97-AF65-F5344CB8AC3E}">
        <p14:creationId xmlns:p14="http://schemas.microsoft.com/office/powerpoint/2010/main" val="413420135"/>
      </p:ext>
    </p:extLst>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17B48D-8326-9F1D-36AA-1D1930E8321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Clr>
                <a:schemeClr val="bg1"/>
              </a:buClr>
              <a:buFont typeface="Calibri" panose="020F0502020204030204" pitchFamily="34" charset="0"/>
              <a:buChar char="•"/>
              <a:defRPr sz="2400">
                <a:solidFill>
                  <a:schemeClr val="bg1"/>
                </a:solidFill>
              </a:defRPr>
            </a:lvl1pPr>
            <a:lvl2pPr marL="576072" indent="-228600">
              <a:buClr>
                <a:schemeClr val="bg1"/>
              </a:buClr>
              <a:buFont typeface="Calibri" panose="020F0502020204030204" pitchFamily="34" charset="0"/>
              <a:buChar char="̶"/>
              <a:defRPr>
                <a:solidFill>
                  <a:schemeClr val="bg1"/>
                </a:solidFill>
              </a:defRPr>
            </a:lvl2pPr>
          </a:lstStyle>
          <a:p>
            <a:pPr lvl="0"/>
            <a:r>
              <a:rPr lang="en-US"/>
              <a:t>Click to 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1"/>
                </a:solidFill>
              </a:defRPr>
            </a:lvl1pPr>
          </a:lstStyle>
          <a:p>
            <a:r>
              <a:rPr lang="en-US"/>
              <a:t>Click to edit Master title style</a:t>
            </a:r>
          </a:p>
        </p:txBody>
      </p:sp>
      <p:pic>
        <p:nvPicPr>
          <p:cNvPr id="35" name="Picture 34" hidden="1"/>
          <p:cNvPicPr>
            <a:picLocks noChangeAspect="1"/>
          </p:cNvPicPr>
          <p:nvPr userDrawn="1"/>
        </p:nvPicPr>
        <p:blipFill>
          <a:blip r:embed="rId3"/>
          <a:stretch>
            <a:fillRect/>
          </a:stretch>
        </p:blipFill>
        <p:spPr>
          <a:xfrm>
            <a:off x="6830370" y="869171"/>
            <a:ext cx="5120640" cy="5120640"/>
          </a:xfrm>
          <a:prstGeom prst="rect">
            <a:avLst/>
          </a:prstGeom>
        </p:spPr>
      </p:pic>
      <p:sp>
        <p:nvSpPr>
          <p:cNvPr id="9" name="Footer_page number">
            <a:extLst>
              <a:ext uri="{FF2B5EF4-FFF2-40B4-BE49-F238E27FC236}">
                <a16:creationId xmlns:a16="http://schemas.microsoft.com/office/drawing/2014/main" id="{2652D31F-F4BB-8702-346B-023F030F2C98}"/>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solidFill>
                <a:latin typeface="+mn-lt"/>
                <a:ea typeface="+mn-ea"/>
                <a:cs typeface="+mn-cs"/>
              </a:rPr>
              <a:pPr algn="r" fontAlgn="auto">
                <a:spcBef>
                  <a:spcPts val="0"/>
                </a:spcBef>
                <a:spcAft>
                  <a:spcPts val="0"/>
                </a:spcAft>
                <a:buClrTx/>
                <a:buSzTx/>
                <a:buFontTx/>
                <a:buNone/>
                <a:defRPr/>
              </a:pPr>
              <a:t>‹#›</a:t>
            </a:fld>
            <a:endParaRPr lang="en-US" sz="1100" kern="0">
              <a:solidFill>
                <a:schemeClr val="bg1"/>
              </a:solidFill>
              <a:latin typeface="+mn-lt"/>
              <a:ea typeface="+mn-ea"/>
              <a:cs typeface="+mn-cs"/>
            </a:endParaRPr>
          </a:p>
        </p:txBody>
      </p:sp>
      <p:sp>
        <p:nvSpPr>
          <p:cNvPr id="2" name="Date Placeholder 1"/>
          <p:cNvSpPr>
            <a:spLocks noGrp="1"/>
          </p:cNvSpPr>
          <p:nvPr>
            <p:ph type="dt" sz="half" idx="14"/>
          </p:nvPr>
        </p:nvSpPr>
        <p:spPr/>
        <p:txBody>
          <a:bodyPr/>
          <a:lstStyle/>
          <a:p>
            <a:fld id="{5E96141D-79EE-4ECE-80D6-33AFF7554F8E}" type="datetimeFigureOut">
              <a:rPr lang="en-US" smtClean="0"/>
              <a:t>20-Feb-24</a:t>
            </a:fld>
            <a:endParaRPr lang="en-US"/>
          </a:p>
        </p:txBody>
      </p:sp>
    </p:spTree>
    <p:extLst>
      <p:ext uri="{BB962C8B-B14F-4D97-AF65-F5344CB8AC3E}">
        <p14:creationId xmlns:p14="http://schemas.microsoft.com/office/powerpoint/2010/main" val="3273757506"/>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17B48D-8326-9F1D-36AA-1D1930E8321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Clr>
                <a:schemeClr val="bg1"/>
              </a:buClr>
              <a:buFont typeface="Calibri" panose="020F0502020204030204" pitchFamily="34" charset="0"/>
              <a:buChar char="•"/>
              <a:defRPr sz="2400">
                <a:solidFill>
                  <a:schemeClr val="bg1"/>
                </a:solidFill>
              </a:defRPr>
            </a:lvl1pPr>
            <a:lvl2pPr marL="576072" indent="-228600">
              <a:buClr>
                <a:schemeClr val="bg1"/>
              </a:buClr>
              <a:buFont typeface="Calibri" panose="020F0502020204030204" pitchFamily="34" charset="0"/>
              <a:buChar char="̶"/>
              <a:defRPr>
                <a:solidFill>
                  <a:schemeClr val="bg1"/>
                </a:solidFill>
              </a:defRPr>
            </a:lvl2pPr>
          </a:lstStyle>
          <a:p>
            <a:pPr lvl="0"/>
            <a:r>
              <a:rPr lang="en-US"/>
              <a:t>Click to 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1"/>
                </a:solidFill>
              </a:defRPr>
            </a:lvl1pPr>
          </a:lstStyle>
          <a:p>
            <a:r>
              <a:rPr lang="en-US"/>
              <a:t>Click to edit Master title style</a:t>
            </a:r>
          </a:p>
        </p:txBody>
      </p:sp>
      <p:pic>
        <p:nvPicPr>
          <p:cNvPr id="35" name="Picture 34" hidden="1"/>
          <p:cNvPicPr>
            <a:picLocks noChangeAspect="1"/>
          </p:cNvPicPr>
          <p:nvPr userDrawn="1"/>
        </p:nvPicPr>
        <p:blipFill>
          <a:blip r:embed="rId3"/>
          <a:stretch>
            <a:fillRect/>
          </a:stretch>
        </p:blipFill>
        <p:spPr>
          <a:xfrm>
            <a:off x="6830370" y="869171"/>
            <a:ext cx="5120640" cy="5120640"/>
          </a:xfrm>
          <a:prstGeom prst="rect">
            <a:avLst/>
          </a:prstGeom>
        </p:spPr>
      </p:pic>
      <p:sp>
        <p:nvSpPr>
          <p:cNvPr id="9" name="Footer_page number">
            <a:extLst>
              <a:ext uri="{FF2B5EF4-FFF2-40B4-BE49-F238E27FC236}">
                <a16:creationId xmlns:a16="http://schemas.microsoft.com/office/drawing/2014/main" id="{2652D31F-F4BB-8702-346B-023F030F2C98}"/>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solidFill>
                <a:latin typeface="+mn-lt"/>
                <a:ea typeface="+mn-ea"/>
                <a:cs typeface="+mn-cs"/>
              </a:rPr>
              <a:pPr algn="r" fontAlgn="auto">
                <a:spcBef>
                  <a:spcPts val="0"/>
                </a:spcBef>
                <a:spcAft>
                  <a:spcPts val="0"/>
                </a:spcAft>
                <a:buClrTx/>
                <a:buSzTx/>
                <a:buFontTx/>
                <a:buNone/>
                <a:defRPr/>
              </a:pPr>
              <a:t>‹#›</a:t>
            </a:fld>
            <a:endParaRPr lang="en-US" sz="1100" kern="0">
              <a:solidFill>
                <a:schemeClr val="bg1"/>
              </a:solidFill>
              <a:latin typeface="+mn-lt"/>
              <a:ea typeface="+mn-ea"/>
              <a:cs typeface="+mn-cs"/>
            </a:endParaRPr>
          </a:p>
        </p:txBody>
      </p:sp>
      <p:sp>
        <p:nvSpPr>
          <p:cNvPr id="2" name="Date Placeholder 1"/>
          <p:cNvSpPr>
            <a:spLocks noGrp="1"/>
          </p:cNvSpPr>
          <p:nvPr>
            <p:ph type="dt" sz="half" idx="14"/>
          </p:nvPr>
        </p:nvSpPr>
        <p:spPr/>
        <p:txBody>
          <a:bodyPr/>
          <a:lstStyle/>
          <a:p>
            <a:fld id="{5E96141D-79EE-4ECE-80D6-33AFF7554F8E}" type="datetimeFigureOut">
              <a:rPr lang="en-US" smtClean="0"/>
              <a:t>20-Feb-24</a:t>
            </a:fld>
            <a:endParaRPr lang="en-US"/>
          </a:p>
        </p:txBody>
      </p:sp>
    </p:spTree>
    <p:extLst>
      <p:ext uri="{BB962C8B-B14F-4D97-AF65-F5344CB8AC3E}">
        <p14:creationId xmlns:p14="http://schemas.microsoft.com/office/powerpoint/2010/main" val="375361230"/>
      </p:ext>
    </p:extLst>
  </p:cSld>
  <p:clrMapOvr>
    <a:masterClrMapping/>
  </p:clrMapOvr>
  <p:transition>
    <p:fade/>
  </p:transition>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gue_1">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DA556228-EDDC-5AEC-1E36-14BBA1BDD465}"/>
              </a:ext>
            </a:extLst>
          </p:cNvPr>
          <p:cNvPicPr>
            <a:picLocks noChangeAspect="1"/>
          </p:cNvPicPr>
          <p:nvPr userDrawn="1"/>
        </p:nvPicPr>
        <p:blipFill>
          <a:blip r:embed="rId2" cstate="email">
            <a:alphaModFix amt="50000"/>
            <a:extLst>
              <a:ext uri="{28A0092B-C50C-407E-A947-70E740481C1C}">
                <a14:useLocalDpi xmlns:a14="http://schemas.microsoft.com/office/drawing/2010/main" val="0"/>
              </a:ext>
            </a:extLst>
          </a:blip>
          <a:stretch>
            <a:fillRect/>
          </a:stretch>
        </p:blipFill>
        <p:spPr>
          <a:xfrm>
            <a:off x="1" y="1787"/>
            <a:ext cx="12188824" cy="6856213"/>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6" name="Section title"/>
          <p:cNvSpPr>
            <a:spLocks noGrp="1"/>
          </p:cNvSpPr>
          <p:nvPr>
            <p:ph type="body" sz="quarter" idx="13" hasCustomPrompt="1"/>
          </p:nvPr>
        </p:nvSpPr>
        <p:spPr bwMode="white">
          <a:xfrm>
            <a:off x="629684" y="2171235"/>
            <a:ext cx="8619892" cy="3027783"/>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gradFill flip="none" rotWithShape="1">
                  <a:gsLst>
                    <a:gs pos="0">
                      <a:schemeClr val="accent6"/>
                    </a:gs>
                    <a:gs pos="100000">
                      <a:schemeClr val="accent1"/>
                    </a:gs>
                  </a:gsLst>
                  <a:lin ang="10800000" scaled="1"/>
                  <a:tileRect/>
                </a:gra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lang="en-US" sz="3000" b="0" i="0" u="none" strike="noStrike" cap="all" dirty="0" smtClean="0">
                <a:gradFill flip="none" rotWithShape="1">
                  <a:gsLst>
                    <a:gs pos="0">
                      <a:schemeClr val="accent6"/>
                    </a:gs>
                    <a:gs pos="100000">
                      <a:schemeClr val="accent1"/>
                    </a:gs>
                  </a:gsLst>
                  <a:lin ang="10800000" scaled="1"/>
                  <a:tileRect/>
                </a:gra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sp>
        <p:nvSpPr>
          <p:cNvPr id="2" name="Date Placeholder 1"/>
          <p:cNvSpPr>
            <a:spLocks noGrp="1"/>
          </p:cNvSpPr>
          <p:nvPr>
            <p:ph type="dt" sz="half" idx="17"/>
          </p:nvPr>
        </p:nvSpPr>
        <p:spPr/>
        <p:txBody>
          <a:bodyPr/>
          <a:lstStyle/>
          <a:p>
            <a:fld id="{12EA4ADC-997B-496D-9533-F34D85BC6D8E}" type="datetimeFigureOut">
              <a:rPr lang="en-US" smtClean="0"/>
              <a:t>20-Feb-24</a:t>
            </a:fld>
            <a:endParaRPr lang="en-US"/>
          </a:p>
        </p:txBody>
      </p:sp>
    </p:spTree>
    <p:extLst>
      <p:ext uri="{BB962C8B-B14F-4D97-AF65-F5344CB8AC3E}">
        <p14:creationId xmlns:p14="http://schemas.microsoft.com/office/powerpoint/2010/main" val="1134890340"/>
      </p:ext>
    </p:extLst>
  </p:cSld>
  <p:clrMapOvr>
    <a:masterClrMapping/>
  </p:clrMapOvr>
  <p:transition>
    <p:fade/>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gue_2">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06EE27C4-61AD-FE8D-7358-0F5BDBFBE2C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6" name="Section title"/>
          <p:cNvSpPr>
            <a:spLocks noGrp="1"/>
          </p:cNvSpPr>
          <p:nvPr>
            <p:ph type="body" sz="quarter" idx="13" hasCustomPrompt="1"/>
          </p:nvPr>
        </p:nvSpPr>
        <p:spPr bwMode="white">
          <a:xfrm>
            <a:off x="629684" y="2171235"/>
            <a:ext cx="8619892" cy="3027783"/>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lang="en-US" sz="3000" b="0" i="0" u="none" strike="noStrike" cap="all"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grpSp>
        <p:nvGrpSpPr>
          <p:cNvPr id="5" name="Group 4" hidden="1"/>
          <p:cNvGrpSpPr>
            <a:grpSpLocks noChangeAspect="1"/>
          </p:cNvGrpSpPr>
          <p:nvPr userDrawn="1"/>
        </p:nvGrpSpPr>
        <p:grpSpPr bwMode="auto">
          <a:xfrm>
            <a:off x="841375" y="5641975"/>
            <a:ext cx="10506075" cy="555625"/>
            <a:chOff x="463" y="3554"/>
            <a:chExt cx="6618" cy="350"/>
          </a:xfrm>
        </p:grpSpPr>
        <p:sp>
          <p:nvSpPr>
            <p:cNvPr id="10" name="AutoShape 3"/>
            <p:cNvSpPr>
              <a:spLocks noChangeAspect="1" noChangeArrowheads="1" noTextEdit="1"/>
            </p:cNvSpPr>
            <p:nvPr userDrawn="1"/>
          </p:nvSpPr>
          <p:spPr bwMode="auto">
            <a:xfrm>
              <a:off x="463" y="3554"/>
              <a:ext cx="661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p:cNvSpPr>
            <p:nvPr userDrawn="1"/>
          </p:nvSpPr>
          <p:spPr bwMode="auto">
            <a:xfrm>
              <a:off x="465" y="3560"/>
              <a:ext cx="182" cy="340"/>
            </a:xfrm>
            <a:custGeom>
              <a:avLst/>
              <a:gdLst>
                <a:gd name="T0" fmla="*/ 118 w 182"/>
                <a:gd name="T1" fmla="*/ 207 h 340"/>
                <a:gd name="T2" fmla="*/ 118 w 182"/>
                <a:gd name="T3" fmla="*/ 340 h 340"/>
                <a:gd name="T4" fmla="*/ 64 w 182"/>
                <a:gd name="T5" fmla="*/ 340 h 340"/>
                <a:gd name="T6" fmla="*/ 64 w 182"/>
                <a:gd name="T7" fmla="*/ 207 h 340"/>
                <a:gd name="T8" fmla="*/ 0 w 182"/>
                <a:gd name="T9" fmla="*/ 0 h 340"/>
                <a:gd name="T10" fmla="*/ 57 w 182"/>
                <a:gd name="T11" fmla="*/ 0 h 340"/>
                <a:gd name="T12" fmla="*/ 90 w 182"/>
                <a:gd name="T13" fmla="*/ 134 h 340"/>
                <a:gd name="T14" fmla="*/ 123 w 182"/>
                <a:gd name="T15" fmla="*/ 0 h 340"/>
                <a:gd name="T16" fmla="*/ 182 w 182"/>
                <a:gd name="T17" fmla="*/ 0 h 340"/>
                <a:gd name="T18" fmla="*/ 118 w 182"/>
                <a:gd name="T19" fmla="*/ 20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340">
                  <a:moveTo>
                    <a:pt x="118" y="207"/>
                  </a:moveTo>
                  <a:lnTo>
                    <a:pt x="118" y="340"/>
                  </a:lnTo>
                  <a:lnTo>
                    <a:pt x="64" y="340"/>
                  </a:lnTo>
                  <a:lnTo>
                    <a:pt x="64" y="207"/>
                  </a:lnTo>
                  <a:lnTo>
                    <a:pt x="0" y="0"/>
                  </a:lnTo>
                  <a:lnTo>
                    <a:pt x="57" y="0"/>
                  </a:lnTo>
                  <a:lnTo>
                    <a:pt x="90" y="134"/>
                  </a:lnTo>
                  <a:lnTo>
                    <a:pt x="123" y="0"/>
                  </a:lnTo>
                  <a:lnTo>
                    <a:pt x="182" y="0"/>
                  </a:lnTo>
                  <a:lnTo>
                    <a:pt x="118" y="207"/>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noEditPoints="1"/>
            </p:cNvSpPr>
            <p:nvPr userDrawn="1"/>
          </p:nvSpPr>
          <p:spPr bwMode="auto">
            <a:xfrm>
              <a:off x="712" y="3556"/>
              <a:ext cx="179" cy="348"/>
            </a:xfrm>
            <a:custGeom>
              <a:avLst/>
              <a:gdLst>
                <a:gd name="T0" fmla="*/ 48 w 97"/>
                <a:gd name="T1" fmla="*/ 186 h 186"/>
                <a:gd name="T2" fmla="*/ 27 w 97"/>
                <a:gd name="T3" fmla="*/ 182 h 186"/>
                <a:gd name="T4" fmla="*/ 13 w 97"/>
                <a:gd name="T5" fmla="*/ 171 h 186"/>
                <a:gd name="T6" fmla="*/ 6 w 97"/>
                <a:gd name="T7" fmla="*/ 159 h 186"/>
                <a:gd name="T8" fmla="*/ 2 w 97"/>
                <a:gd name="T9" fmla="*/ 143 h 186"/>
                <a:gd name="T10" fmla="*/ 0 w 97"/>
                <a:gd name="T11" fmla="*/ 121 h 186"/>
                <a:gd name="T12" fmla="*/ 0 w 97"/>
                <a:gd name="T13" fmla="*/ 93 h 186"/>
                <a:gd name="T14" fmla="*/ 0 w 97"/>
                <a:gd name="T15" fmla="*/ 65 h 186"/>
                <a:gd name="T16" fmla="*/ 2 w 97"/>
                <a:gd name="T17" fmla="*/ 44 h 186"/>
                <a:gd name="T18" fmla="*/ 6 w 97"/>
                <a:gd name="T19" fmla="*/ 28 h 186"/>
                <a:gd name="T20" fmla="*/ 13 w 97"/>
                <a:gd name="T21" fmla="*/ 16 h 186"/>
                <a:gd name="T22" fmla="*/ 27 w 97"/>
                <a:gd name="T23" fmla="*/ 5 h 186"/>
                <a:gd name="T24" fmla="*/ 48 w 97"/>
                <a:gd name="T25" fmla="*/ 0 h 186"/>
                <a:gd name="T26" fmla="*/ 69 w 97"/>
                <a:gd name="T27" fmla="*/ 5 h 186"/>
                <a:gd name="T28" fmla="*/ 83 w 97"/>
                <a:gd name="T29" fmla="*/ 16 h 186"/>
                <a:gd name="T30" fmla="*/ 91 w 97"/>
                <a:gd name="T31" fmla="*/ 28 h 186"/>
                <a:gd name="T32" fmla="*/ 95 w 97"/>
                <a:gd name="T33" fmla="*/ 44 h 186"/>
                <a:gd name="T34" fmla="*/ 96 w 97"/>
                <a:gd name="T35" fmla="*/ 65 h 186"/>
                <a:gd name="T36" fmla="*/ 97 w 97"/>
                <a:gd name="T37" fmla="*/ 93 h 186"/>
                <a:gd name="T38" fmla="*/ 96 w 97"/>
                <a:gd name="T39" fmla="*/ 121 h 186"/>
                <a:gd name="T40" fmla="*/ 95 w 97"/>
                <a:gd name="T41" fmla="*/ 143 h 186"/>
                <a:gd name="T42" fmla="*/ 91 w 97"/>
                <a:gd name="T43" fmla="*/ 159 h 186"/>
                <a:gd name="T44" fmla="*/ 83 w 97"/>
                <a:gd name="T45" fmla="*/ 171 h 186"/>
                <a:gd name="T46" fmla="*/ 69 w 97"/>
                <a:gd name="T47" fmla="*/ 182 h 186"/>
                <a:gd name="T48" fmla="*/ 48 w 97"/>
                <a:gd name="T49" fmla="*/ 186 h 186"/>
                <a:gd name="T50" fmla="*/ 48 w 97"/>
                <a:gd name="T51" fmla="*/ 160 h 186"/>
                <a:gd name="T52" fmla="*/ 57 w 97"/>
                <a:gd name="T53" fmla="*/ 159 h 186"/>
                <a:gd name="T54" fmla="*/ 62 w 97"/>
                <a:gd name="T55" fmla="*/ 154 h 186"/>
                <a:gd name="T56" fmla="*/ 67 w 97"/>
                <a:gd name="T57" fmla="*/ 133 h 186"/>
                <a:gd name="T58" fmla="*/ 68 w 97"/>
                <a:gd name="T59" fmla="*/ 93 h 186"/>
                <a:gd name="T60" fmla="*/ 67 w 97"/>
                <a:gd name="T61" fmla="*/ 54 h 186"/>
                <a:gd name="T62" fmla="*/ 62 w 97"/>
                <a:gd name="T63" fmla="*/ 33 h 186"/>
                <a:gd name="T64" fmla="*/ 57 w 97"/>
                <a:gd name="T65" fmla="*/ 28 h 186"/>
                <a:gd name="T66" fmla="*/ 48 w 97"/>
                <a:gd name="T67" fmla="*/ 26 h 186"/>
                <a:gd name="T68" fmla="*/ 40 w 97"/>
                <a:gd name="T69" fmla="*/ 28 h 186"/>
                <a:gd name="T70" fmla="*/ 35 w 97"/>
                <a:gd name="T71" fmla="*/ 33 h 186"/>
                <a:gd name="T72" fmla="*/ 29 w 97"/>
                <a:gd name="T73" fmla="*/ 54 h 186"/>
                <a:gd name="T74" fmla="*/ 28 w 97"/>
                <a:gd name="T75" fmla="*/ 93 h 186"/>
                <a:gd name="T76" fmla="*/ 29 w 97"/>
                <a:gd name="T77" fmla="*/ 133 h 186"/>
                <a:gd name="T78" fmla="*/ 35 w 97"/>
                <a:gd name="T79" fmla="*/ 154 h 186"/>
                <a:gd name="T80" fmla="*/ 40 w 97"/>
                <a:gd name="T81" fmla="*/ 159 h 186"/>
                <a:gd name="T82" fmla="*/ 48 w 97"/>
                <a:gd name="T83" fmla="*/ 1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86">
                  <a:moveTo>
                    <a:pt x="48" y="186"/>
                  </a:moveTo>
                  <a:cubicBezTo>
                    <a:pt x="40" y="186"/>
                    <a:pt x="33" y="185"/>
                    <a:pt x="27" y="182"/>
                  </a:cubicBezTo>
                  <a:cubicBezTo>
                    <a:pt x="21" y="179"/>
                    <a:pt x="17" y="175"/>
                    <a:pt x="13" y="171"/>
                  </a:cubicBezTo>
                  <a:cubicBezTo>
                    <a:pt x="10" y="167"/>
                    <a:pt x="8" y="163"/>
                    <a:pt x="6" y="159"/>
                  </a:cubicBezTo>
                  <a:cubicBezTo>
                    <a:pt x="4" y="154"/>
                    <a:pt x="3" y="149"/>
                    <a:pt x="2" y="143"/>
                  </a:cubicBezTo>
                  <a:cubicBezTo>
                    <a:pt x="1" y="137"/>
                    <a:pt x="0" y="130"/>
                    <a:pt x="0" y="121"/>
                  </a:cubicBezTo>
                  <a:cubicBezTo>
                    <a:pt x="0" y="113"/>
                    <a:pt x="0" y="104"/>
                    <a:pt x="0" y="93"/>
                  </a:cubicBezTo>
                  <a:cubicBezTo>
                    <a:pt x="0" y="82"/>
                    <a:pt x="0" y="73"/>
                    <a:pt x="0" y="65"/>
                  </a:cubicBezTo>
                  <a:cubicBezTo>
                    <a:pt x="0" y="57"/>
                    <a:pt x="1" y="50"/>
                    <a:pt x="2" y="44"/>
                  </a:cubicBezTo>
                  <a:cubicBezTo>
                    <a:pt x="3" y="38"/>
                    <a:pt x="4" y="32"/>
                    <a:pt x="6" y="28"/>
                  </a:cubicBezTo>
                  <a:cubicBezTo>
                    <a:pt x="8" y="23"/>
                    <a:pt x="10" y="19"/>
                    <a:pt x="13" y="16"/>
                  </a:cubicBezTo>
                  <a:cubicBezTo>
                    <a:pt x="17" y="11"/>
                    <a:pt x="21" y="8"/>
                    <a:pt x="27" y="5"/>
                  </a:cubicBezTo>
                  <a:cubicBezTo>
                    <a:pt x="33" y="2"/>
                    <a:pt x="40" y="0"/>
                    <a:pt x="48" y="0"/>
                  </a:cubicBezTo>
                  <a:cubicBezTo>
                    <a:pt x="57" y="0"/>
                    <a:pt x="64" y="2"/>
                    <a:pt x="69" y="5"/>
                  </a:cubicBezTo>
                  <a:cubicBezTo>
                    <a:pt x="75" y="8"/>
                    <a:pt x="80" y="11"/>
                    <a:pt x="83" y="16"/>
                  </a:cubicBezTo>
                  <a:cubicBezTo>
                    <a:pt x="87" y="19"/>
                    <a:pt x="89" y="23"/>
                    <a:pt x="91" y="28"/>
                  </a:cubicBezTo>
                  <a:cubicBezTo>
                    <a:pt x="93" y="32"/>
                    <a:pt x="94" y="38"/>
                    <a:pt x="95" y="44"/>
                  </a:cubicBezTo>
                  <a:cubicBezTo>
                    <a:pt x="96" y="50"/>
                    <a:pt x="96" y="57"/>
                    <a:pt x="96" y="65"/>
                  </a:cubicBezTo>
                  <a:cubicBezTo>
                    <a:pt x="97" y="73"/>
                    <a:pt x="97" y="82"/>
                    <a:pt x="97" y="93"/>
                  </a:cubicBezTo>
                  <a:cubicBezTo>
                    <a:pt x="97" y="104"/>
                    <a:pt x="97" y="113"/>
                    <a:pt x="96" y="121"/>
                  </a:cubicBezTo>
                  <a:cubicBezTo>
                    <a:pt x="96" y="130"/>
                    <a:pt x="96" y="137"/>
                    <a:pt x="95" y="143"/>
                  </a:cubicBezTo>
                  <a:cubicBezTo>
                    <a:pt x="94" y="149"/>
                    <a:pt x="93" y="154"/>
                    <a:pt x="91" y="159"/>
                  </a:cubicBezTo>
                  <a:cubicBezTo>
                    <a:pt x="89" y="163"/>
                    <a:pt x="87" y="167"/>
                    <a:pt x="83" y="171"/>
                  </a:cubicBezTo>
                  <a:cubicBezTo>
                    <a:pt x="80" y="175"/>
                    <a:pt x="75" y="179"/>
                    <a:pt x="69" y="182"/>
                  </a:cubicBezTo>
                  <a:cubicBezTo>
                    <a:pt x="64" y="185"/>
                    <a:pt x="57" y="186"/>
                    <a:pt x="48" y="186"/>
                  </a:cubicBezTo>
                  <a:close/>
                  <a:moveTo>
                    <a:pt x="48" y="160"/>
                  </a:moveTo>
                  <a:cubicBezTo>
                    <a:pt x="52" y="160"/>
                    <a:pt x="54" y="160"/>
                    <a:pt x="57" y="159"/>
                  </a:cubicBezTo>
                  <a:cubicBezTo>
                    <a:pt x="59" y="157"/>
                    <a:pt x="61" y="156"/>
                    <a:pt x="62" y="154"/>
                  </a:cubicBezTo>
                  <a:cubicBezTo>
                    <a:pt x="65" y="149"/>
                    <a:pt x="66" y="142"/>
                    <a:pt x="67" y="133"/>
                  </a:cubicBezTo>
                  <a:cubicBezTo>
                    <a:pt x="68" y="123"/>
                    <a:pt x="68" y="110"/>
                    <a:pt x="68" y="93"/>
                  </a:cubicBezTo>
                  <a:cubicBezTo>
                    <a:pt x="68" y="77"/>
                    <a:pt x="68" y="63"/>
                    <a:pt x="67" y="54"/>
                  </a:cubicBezTo>
                  <a:cubicBezTo>
                    <a:pt x="66" y="44"/>
                    <a:pt x="65" y="37"/>
                    <a:pt x="62" y="33"/>
                  </a:cubicBezTo>
                  <a:cubicBezTo>
                    <a:pt x="61" y="31"/>
                    <a:pt x="59" y="29"/>
                    <a:pt x="57" y="28"/>
                  </a:cubicBezTo>
                  <a:cubicBezTo>
                    <a:pt x="54" y="27"/>
                    <a:pt x="52" y="26"/>
                    <a:pt x="48" y="26"/>
                  </a:cubicBezTo>
                  <a:cubicBezTo>
                    <a:pt x="45" y="26"/>
                    <a:pt x="42" y="27"/>
                    <a:pt x="40" y="28"/>
                  </a:cubicBezTo>
                  <a:cubicBezTo>
                    <a:pt x="38" y="29"/>
                    <a:pt x="36" y="31"/>
                    <a:pt x="35" y="33"/>
                  </a:cubicBezTo>
                  <a:cubicBezTo>
                    <a:pt x="32" y="37"/>
                    <a:pt x="30" y="44"/>
                    <a:pt x="29" y="54"/>
                  </a:cubicBezTo>
                  <a:cubicBezTo>
                    <a:pt x="29" y="63"/>
                    <a:pt x="28" y="77"/>
                    <a:pt x="28" y="93"/>
                  </a:cubicBezTo>
                  <a:cubicBezTo>
                    <a:pt x="28" y="110"/>
                    <a:pt x="29" y="123"/>
                    <a:pt x="29" y="133"/>
                  </a:cubicBezTo>
                  <a:cubicBezTo>
                    <a:pt x="30" y="142"/>
                    <a:pt x="32" y="149"/>
                    <a:pt x="35" y="154"/>
                  </a:cubicBezTo>
                  <a:cubicBezTo>
                    <a:pt x="36" y="156"/>
                    <a:pt x="38" y="157"/>
                    <a:pt x="40" y="159"/>
                  </a:cubicBezTo>
                  <a:cubicBezTo>
                    <a:pt x="42" y="160"/>
                    <a:pt x="45" y="160"/>
                    <a:pt x="48" y="16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981" y="3560"/>
              <a:ext cx="171" cy="344"/>
            </a:xfrm>
            <a:custGeom>
              <a:avLst/>
              <a:gdLst>
                <a:gd name="T0" fmla="*/ 93 w 93"/>
                <a:gd name="T1" fmla="*/ 137 h 184"/>
                <a:gd name="T2" fmla="*/ 80 w 93"/>
                <a:gd name="T3" fmla="*/ 171 h 184"/>
                <a:gd name="T4" fmla="*/ 47 w 93"/>
                <a:gd name="T5" fmla="*/ 184 h 184"/>
                <a:gd name="T6" fmla="*/ 13 w 93"/>
                <a:gd name="T7" fmla="*/ 171 h 184"/>
                <a:gd name="T8" fmla="*/ 0 w 93"/>
                <a:gd name="T9" fmla="*/ 137 h 184"/>
                <a:gd name="T10" fmla="*/ 0 w 93"/>
                <a:gd name="T11" fmla="*/ 0 h 184"/>
                <a:gd name="T12" fmla="*/ 29 w 93"/>
                <a:gd name="T13" fmla="*/ 0 h 184"/>
                <a:gd name="T14" fmla="*/ 29 w 93"/>
                <a:gd name="T15" fmla="*/ 136 h 184"/>
                <a:gd name="T16" fmla="*/ 33 w 93"/>
                <a:gd name="T17" fmla="*/ 153 h 184"/>
                <a:gd name="T18" fmla="*/ 47 w 93"/>
                <a:gd name="T19" fmla="*/ 158 h 184"/>
                <a:gd name="T20" fmla="*/ 60 w 93"/>
                <a:gd name="T21" fmla="*/ 153 h 184"/>
                <a:gd name="T22" fmla="*/ 64 w 93"/>
                <a:gd name="T23" fmla="*/ 136 h 184"/>
                <a:gd name="T24" fmla="*/ 64 w 93"/>
                <a:gd name="T25" fmla="*/ 0 h 184"/>
                <a:gd name="T26" fmla="*/ 93 w 93"/>
                <a:gd name="T27" fmla="*/ 0 h 184"/>
                <a:gd name="T28" fmla="*/ 93 w 93"/>
                <a:gd name="T2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84">
                  <a:moveTo>
                    <a:pt x="93" y="137"/>
                  </a:moveTo>
                  <a:cubicBezTo>
                    <a:pt x="93" y="151"/>
                    <a:pt x="89" y="162"/>
                    <a:pt x="80" y="171"/>
                  </a:cubicBezTo>
                  <a:cubicBezTo>
                    <a:pt x="72" y="180"/>
                    <a:pt x="60" y="184"/>
                    <a:pt x="47" y="184"/>
                  </a:cubicBezTo>
                  <a:cubicBezTo>
                    <a:pt x="33" y="184"/>
                    <a:pt x="21" y="180"/>
                    <a:pt x="13" y="171"/>
                  </a:cubicBezTo>
                  <a:cubicBezTo>
                    <a:pt x="4" y="162"/>
                    <a:pt x="0" y="151"/>
                    <a:pt x="0" y="137"/>
                  </a:cubicBezTo>
                  <a:cubicBezTo>
                    <a:pt x="0" y="0"/>
                    <a:pt x="0" y="0"/>
                    <a:pt x="0" y="0"/>
                  </a:cubicBezTo>
                  <a:cubicBezTo>
                    <a:pt x="29" y="0"/>
                    <a:pt x="29" y="0"/>
                    <a:pt x="29" y="0"/>
                  </a:cubicBezTo>
                  <a:cubicBezTo>
                    <a:pt x="29" y="136"/>
                    <a:pt x="29" y="136"/>
                    <a:pt x="29" y="136"/>
                  </a:cubicBezTo>
                  <a:cubicBezTo>
                    <a:pt x="29" y="144"/>
                    <a:pt x="30" y="150"/>
                    <a:pt x="33" y="153"/>
                  </a:cubicBezTo>
                  <a:cubicBezTo>
                    <a:pt x="36" y="157"/>
                    <a:pt x="41" y="158"/>
                    <a:pt x="47" y="158"/>
                  </a:cubicBezTo>
                  <a:cubicBezTo>
                    <a:pt x="52" y="158"/>
                    <a:pt x="57" y="157"/>
                    <a:pt x="60" y="153"/>
                  </a:cubicBezTo>
                  <a:cubicBezTo>
                    <a:pt x="63" y="150"/>
                    <a:pt x="64" y="144"/>
                    <a:pt x="64" y="136"/>
                  </a:cubicBezTo>
                  <a:cubicBezTo>
                    <a:pt x="64" y="0"/>
                    <a:pt x="64" y="0"/>
                    <a:pt x="64" y="0"/>
                  </a:cubicBezTo>
                  <a:cubicBezTo>
                    <a:pt x="93" y="0"/>
                    <a:pt x="93" y="0"/>
                    <a:pt x="93" y="0"/>
                  </a:cubicBezTo>
                  <a:lnTo>
                    <a:pt x="93" y="137"/>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noEditPoints="1"/>
            </p:cNvSpPr>
            <p:nvPr userDrawn="1"/>
          </p:nvSpPr>
          <p:spPr bwMode="auto">
            <a:xfrm>
              <a:off x="1384" y="3560"/>
              <a:ext cx="176" cy="340"/>
            </a:xfrm>
            <a:custGeom>
              <a:avLst/>
              <a:gdLst>
                <a:gd name="T0" fmla="*/ 46 w 95"/>
                <a:gd name="T1" fmla="*/ 0 h 182"/>
                <a:gd name="T2" fmla="*/ 67 w 95"/>
                <a:gd name="T3" fmla="*/ 5 h 182"/>
                <a:gd name="T4" fmla="*/ 81 w 95"/>
                <a:gd name="T5" fmla="*/ 15 h 182"/>
                <a:gd name="T6" fmla="*/ 89 w 95"/>
                <a:gd name="T7" fmla="*/ 27 h 182"/>
                <a:gd name="T8" fmla="*/ 93 w 95"/>
                <a:gd name="T9" fmla="*/ 43 h 182"/>
                <a:gd name="T10" fmla="*/ 94 w 95"/>
                <a:gd name="T11" fmla="*/ 63 h 182"/>
                <a:gd name="T12" fmla="*/ 95 w 95"/>
                <a:gd name="T13" fmla="*/ 91 h 182"/>
                <a:gd name="T14" fmla="*/ 94 w 95"/>
                <a:gd name="T15" fmla="*/ 119 h 182"/>
                <a:gd name="T16" fmla="*/ 93 w 95"/>
                <a:gd name="T17" fmla="*/ 140 h 182"/>
                <a:gd name="T18" fmla="*/ 89 w 95"/>
                <a:gd name="T19" fmla="*/ 155 h 182"/>
                <a:gd name="T20" fmla="*/ 81 w 95"/>
                <a:gd name="T21" fmla="*/ 167 h 182"/>
                <a:gd name="T22" fmla="*/ 67 w 95"/>
                <a:gd name="T23" fmla="*/ 178 h 182"/>
                <a:gd name="T24" fmla="*/ 46 w 95"/>
                <a:gd name="T25" fmla="*/ 182 h 182"/>
                <a:gd name="T26" fmla="*/ 0 w 95"/>
                <a:gd name="T27" fmla="*/ 182 h 182"/>
                <a:gd name="T28" fmla="*/ 0 w 95"/>
                <a:gd name="T29" fmla="*/ 0 h 182"/>
                <a:gd name="T30" fmla="*/ 46 w 95"/>
                <a:gd name="T31" fmla="*/ 0 h 182"/>
                <a:gd name="T32" fmla="*/ 28 w 95"/>
                <a:gd name="T33" fmla="*/ 26 h 182"/>
                <a:gd name="T34" fmla="*/ 28 w 95"/>
                <a:gd name="T35" fmla="*/ 156 h 182"/>
                <a:gd name="T36" fmla="*/ 45 w 95"/>
                <a:gd name="T37" fmla="*/ 156 h 182"/>
                <a:gd name="T38" fmla="*/ 54 w 95"/>
                <a:gd name="T39" fmla="*/ 154 h 182"/>
                <a:gd name="T40" fmla="*/ 60 w 95"/>
                <a:gd name="T41" fmla="*/ 149 h 182"/>
                <a:gd name="T42" fmla="*/ 65 w 95"/>
                <a:gd name="T43" fmla="*/ 129 h 182"/>
                <a:gd name="T44" fmla="*/ 66 w 95"/>
                <a:gd name="T45" fmla="*/ 91 h 182"/>
                <a:gd name="T46" fmla="*/ 65 w 95"/>
                <a:gd name="T47" fmla="*/ 53 h 182"/>
                <a:gd name="T48" fmla="*/ 60 w 95"/>
                <a:gd name="T49" fmla="*/ 33 h 182"/>
                <a:gd name="T50" fmla="*/ 54 w 95"/>
                <a:gd name="T51" fmla="*/ 28 h 182"/>
                <a:gd name="T52" fmla="*/ 45 w 95"/>
                <a:gd name="T53" fmla="*/ 26 h 182"/>
                <a:gd name="T54" fmla="*/ 28 w 95"/>
                <a:gd name="T5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82">
                  <a:moveTo>
                    <a:pt x="46" y="0"/>
                  </a:moveTo>
                  <a:cubicBezTo>
                    <a:pt x="55" y="0"/>
                    <a:pt x="62" y="2"/>
                    <a:pt x="67" y="5"/>
                  </a:cubicBezTo>
                  <a:cubicBezTo>
                    <a:pt x="73" y="7"/>
                    <a:pt x="78" y="11"/>
                    <a:pt x="81" y="15"/>
                  </a:cubicBezTo>
                  <a:cubicBezTo>
                    <a:pt x="84" y="19"/>
                    <a:pt x="87" y="23"/>
                    <a:pt x="89" y="27"/>
                  </a:cubicBezTo>
                  <a:cubicBezTo>
                    <a:pt x="90" y="31"/>
                    <a:pt x="92" y="37"/>
                    <a:pt x="93" y="43"/>
                  </a:cubicBezTo>
                  <a:cubicBezTo>
                    <a:pt x="93" y="49"/>
                    <a:pt x="94" y="56"/>
                    <a:pt x="94" y="63"/>
                  </a:cubicBezTo>
                  <a:cubicBezTo>
                    <a:pt x="94" y="71"/>
                    <a:pt x="95" y="81"/>
                    <a:pt x="95" y="91"/>
                  </a:cubicBezTo>
                  <a:cubicBezTo>
                    <a:pt x="95" y="102"/>
                    <a:pt x="94" y="111"/>
                    <a:pt x="94" y="119"/>
                  </a:cubicBezTo>
                  <a:cubicBezTo>
                    <a:pt x="94" y="127"/>
                    <a:pt x="93" y="134"/>
                    <a:pt x="93" y="140"/>
                  </a:cubicBezTo>
                  <a:cubicBezTo>
                    <a:pt x="92" y="146"/>
                    <a:pt x="90" y="151"/>
                    <a:pt x="89" y="155"/>
                  </a:cubicBezTo>
                  <a:cubicBezTo>
                    <a:pt x="87" y="160"/>
                    <a:pt x="84" y="164"/>
                    <a:pt x="81" y="167"/>
                  </a:cubicBezTo>
                  <a:cubicBezTo>
                    <a:pt x="78" y="171"/>
                    <a:pt x="73" y="175"/>
                    <a:pt x="67" y="178"/>
                  </a:cubicBezTo>
                  <a:cubicBezTo>
                    <a:pt x="62" y="181"/>
                    <a:pt x="55" y="182"/>
                    <a:pt x="46" y="182"/>
                  </a:cubicBezTo>
                  <a:cubicBezTo>
                    <a:pt x="0" y="182"/>
                    <a:pt x="0" y="182"/>
                    <a:pt x="0" y="182"/>
                  </a:cubicBezTo>
                  <a:cubicBezTo>
                    <a:pt x="0" y="0"/>
                    <a:pt x="0" y="0"/>
                    <a:pt x="0" y="0"/>
                  </a:cubicBezTo>
                  <a:lnTo>
                    <a:pt x="46" y="0"/>
                  </a:lnTo>
                  <a:close/>
                  <a:moveTo>
                    <a:pt x="28" y="26"/>
                  </a:moveTo>
                  <a:cubicBezTo>
                    <a:pt x="28" y="156"/>
                    <a:pt x="28" y="156"/>
                    <a:pt x="28" y="156"/>
                  </a:cubicBezTo>
                  <a:cubicBezTo>
                    <a:pt x="45" y="156"/>
                    <a:pt x="45" y="156"/>
                    <a:pt x="45" y="156"/>
                  </a:cubicBezTo>
                  <a:cubicBezTo>
                    <a:pt x="49" y="156"/>
                    <a:pt x="52" y="156"/>
                    <a:pt x="54" y="154"/>
                  </a:cubicBezTo>
                  <a:cubicBezTo>
                    <a:pt x="57" y="153"/>
                    <a:pt x="58" y="151"/>
                    <a:pt x="60" y="149"/>
                  </a:cubicBezTo>
                  <a:cubicBezTo>
                    <a:pt x="63" y="145"/>
                    <a:pt x="64" y="138"/>
                    <a:pt x="65" y="129"/>
                  </a:cubicBezTo>
                  <a:cubicBezTo>
                    <a:pt x="66" y="120"/>
                    <a:pt x="66" y="107"/>
                    <a:pt x="66" y="91"/>
                  </a:cubicBezTo>
                  <a:cubicBezTo>
                    <a:pt x="66" y="75"/>
                    <a:pt x="66" y="62"/>
                    <a:pt x="65" y="53"/>
                  </a:cubicBezTo>
                  <a:cubicBezTo>
                    <a:pt x="64" y="44"/>
                    <a:pt x="63" y="38"/>
                    <a:pt x="60" y="33"/>
                  </a:cubicBezTo>
                  <a:cubicBezTo>
                    <a:pt x="58" y="31"/>
                    <a:pt x="57" y="29"/>
                    <a:pt x="54" y="28"/>
                  </a:cubicBezTo>
                  <a:cubicBezTo>
                    <a:pt x="52" y="27"/>
                    <a:pt x="49" y="26"/>
                    <a:pt x="45" y="26"/>
                  </a:cubicBezTo>
                  <a:lnTo>
                    <a:pt x="28" y="26"/>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1652" y="3560"/>
              <a:ext cx="140" cy="340"/>
            </a:xfrm>
            <a:custGeom>
              <a:avLst/>
              <a:gdLst>
                <a:gd name="T0" fmla="*/ 140 w 140"/>
                <a:gd name="T1" fmla="*/ 48 h 340"/>
                <a:gd name="T2" fmla="*/ 51 w 140"/>
                <a:gd name="T3" fmla="*/ 48 h 340"/>
                <a:gd name="T4" fmla="*/ 51 w 140"/>
                <a:gd name="T5" fmla="*/ 144 h 340"/>
                <a:gd name="T6" fmla="*/ 129 w 140"/>
                <a:gd name="T7" fmla="*/ 144 h 340"/>
                <a:gd name="T8" fmla="*/ 129 w 140"/>
                <a:gd name="T9" fmla="*/ 192 h 340"/>
                <a:gd name="T10" fmla="*/ 51 w 140"/>
                <a:gd name="T11" fmla="*/ 192 h 340"/>
                <a:gd name="T12" fmla="*/ 51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1" y="48"/>
                  </a:lnTo>
                  <a:lnTo>
                    <a:pt x="51" y="144"/>
                  </a:lnTo>
                  <a:lnTo>
                    <a:pt x="129" y="144"/>
                  </a:lnTo>
                  <a:lnTo>
                    <a:pt x="129" y="192"/>
                  </a:lnTo>
                  <a:lnTo>
                    <a:pt x="51" y="192"/>
                  </a:lnTo>
                  <a:lnTo>
                    <a:pt x="51"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1875" y="3558"/>
              <a:ext cx="173" cy="346"/>
            </a:xfrm>
            <a:custGeom>
              <a:avLst/>
              <a:gdLst>
                <a:gd name="T0" fmla="*/ 47 w 94"/>
                <a:gd name="T1" fmla="*/ 0 h 185"/>
                <a:gd name="T2" fmla="*/ 80 w 94"/>
                <a:gd name="T3" fmla="*/ 11 h 185"/>
                <a:gd name="T4" fmla="*/ 90 w 94"/>
                <a:gd name="T5" fmla="*/ 27 h 185"/>
                <a:gd name="T6" fmla="*/ 93 w 94"/>
                <a:gd name="T7" fmla="*/ 50 h 185"/>
                <a:gd name="T8" fmla="*/ 64 w 94"/>
                <a:gd name="T9" fmla="*/ 50 h 185"/>
                <a:gd name="T10" fmla="*/ 64 w 94"/>
                <a:gd name="T11" fmla="*/ 39 h 185"/>
                <a:gd name="T12" fmla="*/ 60 w 94"/>
                <a:gd name="T13" fmla="*/ 31 h 185"/>
                <a:gd name="T14" fmla="*/ 47 w 94"/>
                <a:gd name="T15" fmla="*/ 26 h 185"/>
                <a:gd name="T16" fmla="*/ 40 w 94"/>
                <a:gd name="T17" fmla="*/ 27 h 185"/>
                <a:gd name="T18" fmla="*/ 35 w 94"/>
                <a:gd name="T19" fmla="*/ 31 h 185"/>
                <a:gd name="T20" fmla="*/ 30 w 94"/>
                <a:gd name="T21" fmla="*/ 49 h 185"/>
                <a:gd name="T22" fmla="*/ 31 w 94"/>
                <a:gd name="T23" fmla="*/ 58 h 185"/>
                <a:gd name="T24" fmla="*/ 33 w 94"/>
                <a:gd name="T25" fmla="*/ 64 h 185"/>
                <a:gd name="T26" fmla="*/ 37 w 94"/>
                <a:gd name="T27" fmla="*/ 69 h 185"/>
                <a:gd name="T28" fmla="*/ 45 w 94"/>
                <a:gd name="T29" fmla="*/ 73 h 185"/>
                <a:gd name="T30" fmla="*/ 67 w 94"/>
                <a:gd name="T31" fmla="*/ 82 h 185"/>
                <a:gd name="T32" fmla="*/ 80 w 94"/>
                <a:gd name="T33" fmla="*/ 89 h 185"/>
                <a:gd name="T34" fmla="*/ 89 w 94"/>
                <a:gd name="T35" fmla="*/ 99 h 185"/>
                <a:gd name="T36" fmla="*/ 93 w 94"/>
                <a:gd name="T37" fmla="*/ 113 h 185"/>
                <a:gd name="T38" fmla="*/ 94 w 94"/>
                <a:gd name="T39" fmla="*/ 133 h 185"/>
                <a:gd name="T40" fmla="*/ 92 w 94"/>
                <a:gd name="T41" fmla="*/ 157 h 185"/>
                <a:gd name="T42" fmla="*/ 82 w 94"/>
                <a:gd name="T43" fmla="*/ 173 h 185"/>
                <a:gd name="T44" fmla="*/ 68 w 94"/>
                <a:gd name="T45" fmla="*/ 182 h 185"/>
                <a:gd name="T46" fmla="*/ 47 w 94"/>
                <a:gd name="T47" fmla="*/ 185 h 185"/>
                <a:gd name="T48" fmla="*/ 12 w 94"/>
                <a:gd name="T49" fmla="*/ 173 h 185"/>
                <a:gd name="T50" fmla="*/ 2 w 94"/>
                <a:gd name="T51" fmla="*/ 157 h 185"/>
                <a:gd name="T52" fmla="*/ 0 w 94"/>
                <a:gd name="T53" fmla="*/ 134 h 185"/>
                <a:gd name="T54" fmla="*/ 29 w 94"/>
                <a:gd name="T55" fmla="*/ 134 h 185"/>
                <a:gd name="T56" fmla="*/ 30 w 94"/>
                <a:gd name="T57" fmla="*/ 146 h 185"/>
                <a:gd name="T58" fmla="*/ 34 w 94"/>
                <a:gd name="T59" fmla="*/ 154 h 185"/>
                <a:gd name="T60" fmla="*/ 39 w 94"/>
                <a:gd name="T61" fmla="*/ 158 h 185"/>
                <a:gd name="T62" fmla="*/ 47 w 94"/>
                <a:gd name="T63" fmla="*/ 159 h 185"/>
                <a:gd name="T64" fmla="*/ 61 w 94"/>
                <a:gd name="T65" fmla="*/ 154 h 185"/>
                <a:gd name="T66" fmla="*/ 65 w 94"/>
                <a:gd name="T67" fmla="*/ 146 h 185"/>
                <a:gd name="T68" fmla="*/ 66 w 94"/>
                <a:gd name="T69" fmla="*/ 134 h 185"/>
                <a:gd name="T70" fmla="*/ 65 w 94"/>
                <a:gd name="T71" fmla="*/ 122 h 185"/>
                <a:gd name="T72" fmla="*/ 62 w 94"/>
                <a:gd name="T73" fmla="*/ 114 h 185"/>
                <a:gd name="T74" fmla="*/ 57 w 94"/>
                <a:gd name="T75" fmla="*/ 108 h 185"/>
                <a:gd name="T76" fmla="*/ 48 w 94"/>
                <a:gd name="T77" fmla="*/ 104 h 185"/>
                <a:gd name="T78" fmla="*/ 27 w 94"/>
                <a:gd name="T79" fmla="*/ 95 h 185"/>
                <a:gd name="T80" fmla="*/ 15 w 94"/>
                <a:gd name="T81" fmla="*/ 89 h 185"/>
                <a:gd name="T82" fmla="*/ 7 w 94"/>
                <a:gd name="T83" fmla="*/ 80 h 185"/>
                <a:gd name="T84" fmla="*/ 3 w 94"/>
                <a:gd name="T85" fmla="*/ 67 h 185"/>
                <a:gd name="T86" fmla="*/ 1 w 94"/>
                <a:gd name="T87" fmla="*/ 49 h 185"/>
                <a:gd name="T88" fmla="*/ 5 w 94"/>
                <a:gd name="T89" fmla="*/ 27 h 185"/>
                <a:gd name="T90" fmla="*/ 16 w 94"/>
                <a:gd name="T91" fmla="*/ 11 h 185"/>
                <a:gd name="T92" fmla="*/ 30 w 94"/>
                <a:gd name="T93" fmla="*/ 3 h 185"/>
                <a:gd name="T94" fmla="*/ 47 w 94"/>
                <a:gd name="T9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85">
                  <a:moveTo>
                    <a:pt x="47" y="0"/>
                  </a:moveTo>
                  <a:cubicBezTo>
                    <a:pt x="62" y="0"/>
                    <a:pt x="72" y="3"/>
                    <a:pt x="80" y="11"/>
                  </a:cubicBezTo>
                  <a:cubicBezTo>
                    <a:pt x="85" y="15"/>
                    <a:pt x="88" y="21"/>
                    <a:pt x="90" y="27"/>
                  </a:cubicBezTo>
                  <a:cubicBezTo>
                    <a:pt x="92" y="34"/>
                    <a:pt x="93" y="42"/>
                    <a:pt x="93" y="50"/>
                  </a:cubicBezTo>
                  <a:cubicBezTo>
                    <a:pt x="64" y="50"/>
                    <a:pt x="64" y="50"/>
                    <a:pt x="64" y="50"/>
                  </a:cubicBezTo>
                  <a:cubicBezTo>
                    <a:pt x="64" y="46"/>
                    <a:pt x="64" y="43"/>
                    <a:pt x="64" y="39"/>
                  </a:cubicBezTo>
                  <a:cubicBezTo>
                    <a:pt x="63" y="36"/>
                    <a:pt x="62" y="33"/>
                    <a:pt x="60" y="31"/>
                  </a:cubicBezTo>
                  <a:cubicBezTo>
                    <a:pt x="57" y="27"/>
                    <a:pt x="53" y="26"/>
                    <a:pt x="47" y="26"/>
                  </a:cubicBezTo>
                  <a:cubicBezTo>
                    <a:pt x="44" y="26"/>
                    <a:pt x="42" y="26"/>
                    <a:pt x="40" y="27"/>
                  </a:cubicBezTo>
                  <a:cubicBezTo>
                    <a:pt x="38" y="28"/>
                    <a:pt x="36" y="29"/>
                    <a:pt x="35" y="31"/>
                  </a:cubicBezTo>
                  <a:cubicBezTo>
                    <a:pt x="32" y="34"/>
                    <a:pt x="30" y="40"/>
                    <a:pt x="30" y="49"/>
                  </a:cubicBezTo>
                  <a:cubicBezTo>
                    <a:pt x="30" y="52"/>
                    <a:pt x="30" y="55"/>
                    <a:pt x="31" y="58"/>
                  </a:cubicBezTo>
                  <a:cubicBezTo>
                    <a:pt x="31" y="61"/>
                    <a:pt x="32" y="63"/>
                    <a:pt x="33" y="64"/>
                  </a:cubicBezTo>
                  <a:cubicBezTo>
                    <a:pt x="34" y="66"/>
                    <a:pt x="35" y="68"/>
                    <a:pt x="37" y="69"/>
                  </a:cubicBezTo>
                  <a:cubicBezTo>
                    <a:pt x="39" y="71"/>
                    <a:pt x="42" y="72"/>
                    <a:pt x="45" y="73"/>
                  </a:cubicBezTo>
                  <a:cubicBezTo>
                    <a:pt x="67" y="82"/>
                    <a:pt x="67" y="82"/>
                    <a:pt x="67" y="82"/>
                  </a:cubicBezTo>
                  <a:cubicBezTo>
                    <a:pt x="72" y="84"/>
                    <a:pt x="77" y="86"/>
                    <a:pt x="80" y="89"/>
                  </a:cubicBezTo>
                  <a:cubicBezTo>
                    <a:pt x="84" y="92"/>
                    <a:pt x="87" y="95"/>
                    <a:pt x="89" y="99"/>
                  </a:cubicBezTo>
                  <a:cubicBezTo>
                    <a:pt x="91" y="103"/>
                    <a:pt x="92" y="108"/>
                    <a:pt x="93" y="113"/>
                  </a:cubicBezTo>
                  <a:cubicBezTo>
                    <a:pt x="94" y="119"/>
                    <a:pt x="94" y="125"/>
                    <a:pt x="94" y="133"/>
                  </a:cubicBezTo>
                  <a:cubicBezTo>
                    <a:pt x="94" y="142"/>
                    <a:pt x="93" y="150"/>
                    <a:pt x="92" y="157"/>
                  </a:cubicBezTo>
                  <a:cubicBezTo>
                    <a:pt x="90" y="163"/>
                    <a:pt x="87" y="169"/>
                    <a:pt x="82" y="173"/>
                  </a:cubicBezTo>
                  <a:cubicBezTo>
                    <a:pt x="79" y="177"/>
                    <a:pt x="74" y="179"/>
                    <a:pt x="68" y="182"/>
                  </a:cubicBezTo>
                  <a:cubicBezTo>
                    <a:pt x="62" y="184"/>
                    <a:pt x="55" y="185"/>
                    <a:pt x="47" y="185"/>
                  </a:cubicBezTo>
                  <a:cubicBezTo>
                    <a:pt x="31" y="185"/>
                    <a:pt x="20" y="181"/>
                    <a:pt x="12" y="173"/>
                  </a:cubicBezTo>
                  <a:cubicBezTo>
                    <a:pt x="7" y="169"/>
                    <a:pt x="4" y="163"/>
                    <a:pt x="2" y="157"/>
                  </a:cubicBezTo>
                  <a:cubicBezTo>
                    <a:pt x="1" y="151"/>
                    <a:pt x="0" y="144"/>
                    <a:pt x="0" y="134"/>
                  </a:cubicBezTo>
                  <a:cubicBezTo>
                    <a:pt x="29" y="134"/>
                    <a:pt x="29" y="134"/>
                    <a:pt x="29" y="134"/>
                  </a:cubicBezTo>
                  <a:cubicBezTo>
                    <a:pt x="29" y="139"/>
                    <a:pt x="29" y="143"/>
                    <a:pt x="30" y="146"/>
                  </a:cubicBezTo>
                  <a:cubicBezTo>
                    <a:pt x="30" y="149"/>
                    <a:pt x="32" y="152"/>
                    <a:pt x="34" y="154"/>
                  </a:cubicBezTo>
                  <a:cubicBezTo>
                    <a:pt x="35" y="156"/>
                    <a:pt x="37" y="157"/>
                    <a:pt x="39" y="158"/>
                  </a:cubicBezTo>
                  <a:cubicBezTo>
                    <a:pt x="41" y="159"/>
                    <a:pt x="44" y="159"/>
                    <a:pt x="47" y="159"/>
                  </a:cubicBezTo>
                  <a:cubicBezTo>
                    <a:pt x="53" y="159"/>
                    <a:pt x="58" y="157"/>
                    <a:pt x="61" y="154"/>
                  </a:cubicBezTo>
                  <a:cubicBezTo>
                    <a:pt x="63" y="152"/>
                    <a:pt x="64" y="149"/>
                    <a:pt x="65" y="146"/>
                  </a:cubicBezTo>
                  <a:cubicBezTo>
                    <a:pt x="65" y="143"/>
                    <a:pt x="66" y="139"/>
                    <a:pt x="66" y="134"/>
                  </a:cubicBezTo>
                  <a:cubicBezTo>
                    <a:pt x="66" y="129"/>
                    <a:pt x="65" y="125"/>
                    <a:pt x="65" y="122"/>
                  </a:cubicBezTo>
                  <a:cubicBezTo>
                    <a:pt x="65" y="119"/>
                    <a:pt x="64" y="116"/>
                    <a:pt x="62" y="114"/>
                  </a:cubicBezTo>
                  <a:cubicBezTo>
                    <a:pt x="61" y="112"/>
                    <a:pt x="59" y="110"/>
                    <a:pt x="57" y="108"/>
                  </a:cubicBezTo>
                  <a:cubicBezTo>
                    <a:pt x="55" y="107"/>
                    <a:pt x="52" y="105"/>
                    <a:pt x="48" y="104"/>
                  </a:cubicBezTo>
                  <a:cubicBezTo>
                    <a:pt x="27" y="95"/>
                    <a:pt x="27" y="95"/>
                    <a:pt x="27" y="95"/>
                  </a:cubicBezTo>
                  <a:cubicBezTo>
                    <a:pt x="22" y="93"/>
                    <a:pt x="18" y="91"/>
                    <a:pt x="15" y="89"/>
                  </a:cubicBezTo>
                  <a:cubicBezTo>
                    <a:pt x="12" y="86"/>
                    <a:pt x="9" y="83"/>
                    <a:pt x="7" y="80"/>
                  </a:cubicBezTo>
                  <a:cubicBezTo>
                    <a:pt x="5" y="76"/>
                    <a:pt x="4" y="72"/>
                    <a:pt x="3" y="67"/>
                  </a:cubicBezTo>
                  <a:cubicBezTo>
                    <a:pt x="2" y="62"/>
                    <a:pt x="1" y="56"/>
                    <a:pt x="1" y="49"/>
                  </a:cubicBezTo>
                  <a:cubicBezTo>
                    <a:pt x="1" y="41"/>
                    <a:pt x="3" y="34"/>
                    <a:pt x="5" y="27"/>
                  </a:cubicBezTo>
                  <a:cubicBezTo>
                    <a:pt x="8" y="21"/>
                    <a:pt x="11" y="15"/>
                    <a:pt x="16" y="11"/>
                  </a:cubicBezTo>
                  <a:cubicBezTo>
                    <a:pt x="20" y="7"/>
                    <a:pt x="25" y="5"/>
                    <a:pt x="30" y="3"/>
                  </a:cubicBezTo>
                  <a:cubicBezTo>
                    <a:pt x="35" y="1"/>
                    <a:pt x="41" y="0"/>
                    <a:pt x="47" y="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userDrawn="1"/>
          </p:nvSpPr>
          <p:spPr bwMode="auto">
            <a:xfrm>
              <a:off x="2138" y="3560"/>
              <a:ext cx="142" cy="340"/>
            </a:xfrm>
            <a:custGeom>
              <a:avLst/>
              <a:gdLst>
                <a:gd name="T0" fmla="*/ 142 w 142"/>
                <a:gd name="T1" fmla="*/ 48 h 340"/>
                <a:gd name="T2" fmla="*/ 54 w 142"/>
                <a:gd name="T3" fmla="*/ 48 h 340"/>
                <a:gd name="T4" fmla="*/ 54 w 142"/>
                <a:gd name="T5" fmla="*/ 144 h 340"/>
                <a:gd name="T6" fmla="*/ 129 w 142"/>
                <a:gd name="T7" fmla="*/ 144 h 340"/>
                <a:gd name="T8" fmla="*/ 129 w 142"/>
                <a:gd name="T9" fmla="*/ 192 h 340"/>
                <a:gd name="T10" fmla="*/ 54 w 142"/>
                <a:gd name="T11" fmla="*/ 192 h 340"/>
                <a:gd name="T12" fmla="*/ 54 w 142"/>
                <a:gd name="T13" fmla="*/ 292 h 340"/>
                <a:gd name="T14" fmla="*/ 142 w 142"/>
                <a:gd name="T15" fmla="*/ 292 h 340"/>
                <a:gd name="T16" fmla="*/ 142 w 142"/>
                <a:gd name="T17" fmla="*/ 340 h 340"/>
                <a:gd name="T18" fmla="*/ 0 w 142"/>
                <a:gd name="T19" fmla="*/ 340 h 340"/>
                <a:gd name="T20" fmla="*/ 0 w 142"/>
                <a:gd name="T21" fmla="*/ 0 h 340"/>
                <a:gd name="T22" fmla="*/ 142 w 142"/>
                <a:gd name="T23" fmla="*/ 0 h 340"/>
                <a:gd name="T24" fmla="*/ 142 w 142"/>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340">
                  <a:moveTo>
                    <a:pt x="142" y="48"/>
                  </a:moveTo>
                  <a:lnTo>
                    <a:pt x="54" y="48"/>
                  </a:lnTo>
                  <a:lnTo>
                    <a:pt x="54" y="144"/>
                  </a:lnTo>
                  <a:lnTo>
                    <a:pt x="129" y="144"/>
                  </a:lnTo>
                  <a:lnTo>
                    <a:pt x="129" y="192"/>
                  </a:lnTo>
                  <a:lnTo>
                    <a:pt x="54" y="192"/>
                  </a:lnTo>
                  <a:lnTo>
                    <a:pt x="54" y="292"/>
                  </a:lnTo>
                  <a:lnTo>
                    <a:pt x="142" y="292"/>
                  </a:lnTo>
                  <a:lnTo>
                    <a:pt x="142" y="340"/>
                  </a:lnTo>
                  <a:lnTo>
                    <a:pt x="0" y="340"/>
                  </a:lnTo>
                  <a:lnTo>
                    <a:pt x="0" y="0"/>
                  </a:lnTo>
                  <a:lnTo>
                    <a:pt x="142" y="0"/>
                  </a:lnTo>
                  <a:lnTo>
                    <a:pt x="142"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2369" y="3560"/>
              <a:ext cx="182" cy="340"/>
            </a:xfrm>
            <a:custGeom>
              <a:avLst/>
              <a:gdLst>
                <a:gd name="T0" fmla="*/ 46 w 99"/>
                <a:gd name="T1" fmla="*/ 0 h 182"/>
                <a:gd name="T2" fmla="*/ 82 w 99"/>
                <a:gd name="T3" fmla="*/ 13 h 182"/>
                <a:gd name="T4" fmla="*/ 93 w 99"/>
                <a:gd name="T5" fmla="*/ 54 h 182"/>
                <a:gd name="T6" fmla="*/ 88 w 99"/>
                <a:gd name="T7" fmla="*/ 83 h 182"/>
                <a:gd name="T8" fmla="*/ 72 w 99"/>
                <a:gd name="T9" fmla="*/ 101 h 182"/>
                <a:gd name="T10" fmla="*/ 99 w 99"/>
                <a:gd name="T11" fmla="*/ 182 h 182"/>
                <a:gd name="T12" fmla="*/ 69 w 99"/>
                <a:gd name="T13" fmla="*/ 182 h 182"/>
                <a:gd name="T14" fmla="*/ 45 w 99"/>
                <a:gd name="T15" fmla="*/ 108 h 182"/>
                <a:gd name="T16" fmla="*/ 29 w 99"/>
                <a:gd name="T17" fmla="*/ 108 h 182"/>
                <a:gd name="T18" fmla="*/ 29 w 99"/>
                <a:gd name="T19" fmla="*/ 182 h 182"/>
                <a:gd name="T20" fmla="*/ 0 w 99"/>
                <a:gd name="T21" fmla="*/ 182 h 182"/>
                <a:gd name="T22" fmla="*/ 0 w 99"/>
                <a:gd name="T23" fmla="*/ 0 h 182"/>
                <a:gd name="T24" fmla="*/ 46 w 99"/>
                <a:gd name="T25" fmla="*/ 0 h 182"/>
                <a:gd name="T26" fmla="*/ 29 w 99"/>
                <a:gd name="T27" fmla="*/ 26 h 182"/>
                <a:gd name="T28" fmla="*/ 29 w 99"/>
                <a:gd name="T29" fmla="*/ 82 h 182"/>
                <a:gd name="T30" fmla="*/ 46 w 99"/>
                <a:gd name="T31" fmla="*/ 82 h 182"/>
                <a:gd name="T32" fmla="*/ 56 w 99"/>
                <a:gd name="T33" fmla="*/ 80 h 182"/>
                <a:gd name="T34" fmla="*/ 61 w 99"/>
                <a:gd name="T35" fmla="*/ 74 h 182"/>
                <a:gd name="T36" fmla="*/ 63 w 99"/>
                <a:gd name="T37" fmla="*/ 65 h 182"/>
                <a:gd name="T38" fmla="*/ 64 w 99"/>
                <a:gd name="T39" fmla="*/ 54 h 182"/>
                <a:gd name="T40" fmla="*/ 63 w 99"/>
                <a:gd name="T41" fmla="*/ 43 h 182"/>
                <a:gd name="T42" fmla="*/ 61 w 99"/>
                <a:gd name="T43" fmla="*/ 34 h 182"/>
                <a:gd name="T44" fmla="*/ 56 w 99"/>
                <a:gd name="T45" fmla="*/ 28 h 182"/>
                <a:gd name="T46" fmla="*/ 46 w 99"/>
                <a:gd name="T47" fmla="*/ 26 h 182"/>
                <a:gd name="T48" fmla="*/ 29 w 99"/>
                <a:gd name="T49"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82">
                  <a:moveTo>
                    <a:pt x="46" y="0"/>
                  </a:moveTo>
                  <a:cubicBezTo>
                    <a:pt x="63" y="0"/>
                    <a:pt x="75" y="4"/>
                    <a:pt x="82" y="13"/>
                  </a:cubicBezTo>
                  <a:cubicBezTo>
                    <a:pt x="89" y="21"/>
                    <a:pt x="93" y="35"/>
                    <a:pt x="93" y="54"/>
                  </a:cubicBezTo>
                  <a:cubicBezTo>
                    <a:pt x="93" y="65"/>
                    <a:pt x="91" y="75"/>
                    <a:pt x="88" y="83"/>
                  </a:cubicBezTo>
                  <a:cubicBezTo>
                    <a:pt x="85" y="91"/>
                    <a:pt x="80" y="97"/>
                    <a:pt x="72" y="101"/>
                  </a:cubicBezTo>
                  <a:cubicBezTo>
                    <a:pt x="99" y="182"/>
                    <a:pt x="99" y="182"/>
                    <a:pt x="99" y="182"/>
                  </a:cubicBezTo>
                  <a:cubicBezTo>
                    <a:pt x="69" y="182"/>
                    <a:pt x="69" y="182"/>
                    <a:pt x="69" y="182"/>
                  </a:cubicBezTo>
                  <a:cubicBezTo>
                    <a:pt x="45" y="108"/>
                    <a:pt x="45" y="108"/>
                    <a:pt x="45" y="108"/>
                  </a:cubicBezTo>
                  <a:cubicBezTo>
                    <a:pt x="29" y="108"/>
                    <a:pt x="29" y="108"/>
                    <a:pt x="29" y="108"/>
                  </a:cubicBezTo>
                  <a:cubicBezTo>
                    <a:pt x="29" y="182"/>
                    <a:pt x="29" y="182"/>
                    <a:pt x="29" y="182"/>
                  </a:cubicBezTo>
                  <a:cubicBezTo>
                    <a:pt x="0" y="182"/>
                    <a:pt x="0" y="182"/>
                    <a:pt x="0" y="182"/>
                  </a:cubicBezTo>
                  <a:cubicBezTo>
                    <a:pt x="0" y="0"/>
                    <a:pt x="0" y="0"/>
                    <a:pt x="0" y="0"/>
                  </a:cubicBezTo>
                  <a:lnTo>
                    <a:pt x="46" y="0"/>
                  </a:lnTo>
                  <a:close/>
                  <a:moveTo>
                    <a:pt x="29" y="26"/>
                  </a:moveTo>
                  <a:cubicBezTo>
                    <a:pt x="29" y="82"/>
                    <a:pt x="29" y="82"/>
                    <a:pt x="29" y="82"/>
                  </a:cubicBezTo>
                  <a:cubicBezTo>
                    <a:pt x="46" y="82"/>
                    <a:pt x="46" y="82"/>
                    <a:pt x="46" y="82"/>
                  </a:cubicBezTo>
                  <a:cubicBezTo>
                    <a:pt x="50" y="82"/>
                    <a:pt x="53" y="81"/>
                    <a:pt x="56" y="80"/>
                  </a:cubicBezTo>
                  <a:cubicBezTo>
                    <a:pt x="58" y="78"/>
                    <a:pt x="60" y="76"/>
                    <a:pt x="61" y="74"/>
                  </a:cubicBezTo>
                  <a:cubicBezTo>
                    <a:pt x="62" y="71"/>
                    <a:pt x="63" y="68"/>
                    <a:pt x="63" y="65"/>
                  </a:cubicBezTo>
                  <a:cubicBezTo>
                    <a:pt x="64" y="61"/>
                    <a:pt x="64" y="58"/>
                    <a:pt x="64" y="54"/>
                  </a:cubicBezTo>
                  <a:cubicBezTo>
                    <a:pt x="64" y="50"/>
                    <a:pt x="64" y="47"/>
                    <a:pt x="63" y="43"/>
                  </a:cubicBezTo>
                  <a:cubicBezTo>
                    <a:pt x="63" y="40"/>
                    <a:pt x="62" y="37"/>
                    <a:pt x="61" y="34"/>
                  </a:cubicBezTo>
                  <a:cubicBezTo>
                    <a:pt x="60" y="32"/>
                    <a:pt x="58" y="30"/>
                    <a:pt x="56" y="28"/>
                  </a:cubicBezTo>
                  <a:cubicBezTo>
                    <a:pt x="53" y="27"/>
                    <a:pt x="50" y="26"/>
                    <a:pt x="46" y="26"/>
                  </a:cubicBezTo>
                  <a:lnTo>
                    <a:pt x="29" y="26"/>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userDrawn="1"/>
          </p:nvSpPr>
          <p:spPr bwMode="auto">
            <a:xfrm>
              <a:off x="2614" y="3560"/>
              <a:ext cx="197" cy="340"/>
            </a:xfrm>
            <a:custGeom>
              <a:avLst/>
              <a:gdLst>
                <a:gd name="T0" fmla="*/ 57 w 197"/>
                <a:gd name="T1" fmla="*/ 0 h 340"/>
                <a:gd name="T2" fmla="*/ 99 w 197"/>
                <a:gd name="T3" fmla="*/ 258 h 340"/>
                <a:gd name="T4" fmla="*/ 140 w 197"/>
                <a:gd name="T5" fmla="*/ 0 h 340"/>
                <a:gd name="T6" fmla="*/ 197 w 197"/>
                <a:gd name="T7" fmla="*/ 0 h 340"/>
                <a:gd name="T8" fmla="*/ 125 w 197"/>
                <a:gd name="T9" fmla="*/ 340 h 340"/>
                <a:gd name="T10" fmla="*/ 72 w 197"/>
                <a:gd name="T11" fmla="*/ 340 h 340"/>
                <a:gd name="T12" fmla="*/ 0 w 197"/>
                <a:gd name="T13" fmla="*/ 0 h 340"/>
                <a:gd name="T14" fmla="*/ 57 w 197"/>
                <a:gd name="T15" fmla="*/ 0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340">
                  <a:moveTo>
                    <a:pt x="57" y="0"/>
                  </a:moveTo>
                  <a:lnTo>
                    <a:pt x="99" y="258"/>
                  </a:lnTo>
                  <a:lnTo>
                    <a:pt x="140" y="0"/>
                  </a:lnTo>
                  <a:lnTo>
                    <a:pt x="197" y="0"/>
                  </a:lnTo>
                  <a:lnTo>
                    <a:pt x="125" y="340"/>
                  </a:lnTo>
                  <a:lnTo>
                    <a:pt x="72" y="340"/>
                  </a:lnTo>
                  <a:lnTo>
                    <a:pt x="0" y="0"/>
                  </a:lnTo>
                  <a:lnTo>
                    <a:pt x="57" y="0"/>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p:cNvSpPr>
            <p:nvPr userDrawn="1"/>
          </p:nvSpPr>
          <p:spPr bwMode="auto">
            <a:xfrm>
              <a:off x="2894" y="3560"/>
              <a:ext cx="140" cy="340"/>
            </a:xfrm>
            <a:custGeom>
              <a:avLst/>
              <a:gdLst>
                <a:gd name="T0" fmla="*/ 140 w 140"/>
                <a:gd name="T1" fmla="*/ 48 h 340"/>
                <a:gd name="T2" fmla="*/ 51 w 140"/>
                <a:gd name="T3" fmla="*/ 48 h 340"/>
                <a:gd name="T4" fmla="*/ 51 w 140"/>
                <a:gd name="T5" fmla="*/ 144 h 340"/>
                <a:gd name="T6" fmla="*/ 127 w 140"/>
                <a:gd name="T7" fmla="*/ 144 h 340"/>
                <a:gd name="T8" fmla="*/ 127 w 140"/>
                <a:gd name="T9" fmla="*/ 192 h 340"/>
                <a:gd name="T10" fmla="*/ 51 w 140"/>
                <a:gd name="T11" fmla="*/ 192 h 340"/>
                <a:gd name="T12" fmla="*/ 51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1" y="48"/>
                  </a:lnTo>
                  <a:lnTo>
                    <a:pt x="51" y="144"/>
                  </a:lnTo>
                  <a:lnTo>
                    <a:pt x="127" y="144"/>
                  </a:lnTo>
                  <a:lnTo>
                    <a:pt x="127" y="192"/>
                  </a:lnTo>
                  <a:lnTo>
                    <a:pt x="51" y="192"/>
                  </a:lnTo>
                  <a:lnTo>
                    <a:pt x="51"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userDrawn="1"/>
          </p:nvSpPr>
          <p:spPr bwMode="auto">
            <a:xfrm>
              <a:off x="3240" y="3560"/>
              <a:ext cx="164" cy="340"/>
            </a:xfrm>
            <a:custGeom>
              <a:avLst/>
              <a:gdLst>
                <a:gd name="T0" fmla="*/ 164 w 164"/>
                <a:gd name="T1" fmla="*/ 48 h 340"/>
                <a:gd name="T2" fmla="*/ 109 w 164"/>
                <a:gd name="T3" fmla="*/ 48 h 340"/>
                <a:gd name="T4" fmla="*/ 109 w 164"/>
                <a:gd name="T5" fmla="*/ 340 h 340"/>
                <a:gd name="T6" fmla="*/ 56 w 164"/>
                <a:gd name="T7" fmla="*/ 340 h 340"/>
                <a:gd name="T8" fmla="*/ 56 w 164"/>
                <a:gd name="T9" fmla="*/ 48 h 340"/>
                <a:gd name="T10" fmla="*/ 0 w 164"/>
                <a:gd name="T11" fmla="*/ 48 h 340"/>
                <a:gd name="T12" fmla="*/ 0 w 164"/>
                <a:gd name="T13" fmla="*/ 0 h 340"/>
                <a:gd name="T14" fmla="*/ 164 w 164"/>
                <a:gd name="T15" fmla="*/ 0 h 340"/>
                <a:gd name="T16" fmla="*/ 164 w 164"/>
                <a:gd name="T17"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340">
                  <a:moveTo>
                    <a:pt x="164" y="48"/>
                  </a:moveTo>
                  <a:lnTo>
                    <a:pt x="109" y="48"/>
                  </a:lnTo>
                  <a:lnTo>
                    <a:pt x="109" y="340"/>
                  </a:lnTo>
                  <a:lnTo>
                    <a:pt x="56" y="340"/>
                  </a:lnTo>
                  <a:lnTo>
                    <a:pt x="56" y="48"/>
                  </a:lnTo>
                  <a:lnTo>
                    <a:pt x="0" y="48"/>
                  </a:lnTo>
                  <a:lnTo>
                    <a:pt x="0" y="0"/>
                  </a:lnTo>
                  <a:lnTo>
                    <a:pt x="164" y="0"/>
                  </a:lnTo>
                  <a:lnTo>
                    <a:pt x="164"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p:cNvSpPr>
            <p:nvPr userDrawn="1"/>
          </p:nvSpPr>
          <p:spPr bwMode="auto">
            <a:xfrm>
              <a:off x="3491" y="3560"/>
              <a:ext cx="169" cy="340"/>
            </a:xfrm>
            <a:custGeom>
              <a:avLst/>
              <a:gdLst>
                <a:gd name="T0" fmla="*/ 169 w 169"/>
                <a:gd name="T1" fmla="*/ 340 h 340"/>
                <a:gd name="T2" fmla="*/ 118 w 169"/>
                <a:gd name="T3" fmla="*/ 340 h 340"/>
                <a:gd name="T4" fmla="*/ 118 w 169"/>
                <a:gd name="T5" fmla="*/ 192 h 340"/>
                <a:gd name="T6" fmla="*/ 52 w 169"/>
                <a:gd name="T7" fmla="*/ 192 h 340"/>
                <a:gd name="T8" fmla="*/ 52 w 169"/>
                <a:gd name="T9" fmla="*/ 340 h 340"/>
                <a:gd name="T10" fmla="*/ 0 w 169"/>
                <a:gd name="T11" fmla="*/ 340 h 340"/>
                <a:gd name="T12" fmla="*/ 0 w 169"/>
                <a:gd name="T13" fmla="*/ 0 h 340"/>
                <a:gd name="T14" fmla="*/ 52 w 169"/>
                <a:gd name="T15" fmla="*/ 0 h 340"/>
                <a:gd name="T16" fmla="*/ 52 w 169"/>
                <a:gd name="T17" fmla="*/ 144 h 340"/>
                <a:gd name="T18" fmla="*/ 118 w 169"/>
                <a:gd name="T19" fmla="*/ 144 h 340"/>
                <a:gd name="T20" fmla="*/ 118 w 169"/>
                <a:gd name="T21" fmla="*/ 0 h 340"/>
                <a:gd name="T22" fmla="*/ 169 w 169"/>
                <a:gd name="T23" fmla="*/ 0 h 340"/>
                <a:gd name="T24" fmla="*/ 169 w 169"/>
                <a:gd name="T2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340">
                  <a:moveTo>
                    <a:pt x="169" y="340"/>
                  </a:moveTo>
                  <a:lnTo>
                    <a:pt x="118" y="340"/>
                  </a:lnTo>
                  <a:lnTo>
                    <a:pt x="118" y="192"/>
                  </a:lnTo>
                  <a:lnTo>
                    <a:pt x="52" y="192"/>
                  </a:lnTo>
                  <a:lnTo>
                    <a:pt x="52" y="340"/>
                  </a:lnTo>
                  <a:lnTo>
                    <a:pt x="0" y="340"/>
                  </a:lnTo>
                  <a:lnTo>
                    <a:pt x="0" y="0"/>
                  </a:lnTo>
                  <a:lnTo>
                    <a:pt x="52" y="0"/>
                  </a:lnTo>
                  <a:lnTo>
                    <a:pt x="52" y="144"/>
                  </a:lnTo>
                  <a:lnTo>
                    <a:pt x="118" y="144"/>
                  </a:lnTo>
                  <a:lnTo>
                    <a:pt x="118" y="0"/>
                  </a:lnTo>
                  <a:lnTo>
                    <a:pt x="169" y="0"/>
                  </a:lnTo>
                  <a:lnTo>
                    <a:pt x="169" y="340"/>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3762" y="3560"/>
              <a:ext cx="140" cy="340"/>
            </a:xfrm>
            <a:custGeom>
              <a:avLst/>
              <a:gdLst>
                <a:gd name="T0" fmla="*/ 140 w 140"/>
                <a:gd name="T1" fmla="*/ 48 h 340"/>
                <a:gd name="T2" fmla="*/ 51 w 140"/>
                <a:gd name="T3" fmla="*/ 48 h 340"/>
                <a:gd name="T4" fmla="*/ 51 w 140"/>
                <a:gd name="T5" fmla="*/ 144 h 340"/>
                <a:gd name="T6" fmla="*/ 127 w 140"/>
                <a:gd name="T7" fmla="*/ 144 h 340"/>
                <a:gd name="T8" fmla="*/ 127 w 140"/>
                <a:gd name="T9" fmla="*/ 192 h 340"/>
                <a:gd name="T10" fmla="*/ 51 w 140"/>
                <a:gd name="T11" fmla="*/ 192 h 340"/>
                <a:gd name="T12" fmla="*/ 51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1" y="48"/>
                  </a:lnTo>
                  <a:lnTo>
                    <a:pt x="51" y="144"/>
                  </a:lnTo>
                  <a:lnTo>
                    <a:pt x="127" y="144"/>
                  </a:lnTo>
                  <a:lnTo>
                    <a:pt x="127" y="192"/>
                  </a:lnTo>
                  <a:lnTo>
                    <a:pt x="51" y="192"/>
                  </a:lnTo>
                  <a:lnTo>
                    <a:pt x="51"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noEditPoints="1"/>
            </p:cNvSpPr>
            <p:nvPr userDrawn="1"/>
          </p:nvSpPr>
          <p:spPr bwMode="auto">
            <a:xfrm>
              <a:off x="4127" y="3560"/>
              <a:ext cx="169" cy="340"/>
            </a:xfrm>
            <a:custGeom>
              <a:avLst/>
              <a:gdLst>
                <a:gd name="T0" fmla="*/ 45 w 92"/>
                <a:gd name="T1" fmla="*/ 0 h 182"/>
                <a:gd name="T2" fmla="*/ 66 w 92"/>
                <a:gd name="T3" fmla="*/ 3 h 182"/>
                <a:gd name="T4" fmla="*/ 80 w 92"/>
                <a:gd name="T5" fmla="*/ 12 h 182"/>
                <a:gd name="T6" fmla="*/ 89 w 92"/>
                <a:gd name="T7" fmla="*/ 26 h 182"/>
                <a:gd name="T8" fmla="*/ 92 w 92"/>
                <a:gd name="T9" fmla="*/ 49 h 182"/>
                <a:gd name="T10" fmla="*/ 90 w 92"/>
                <a:gd name="T11" fmla="*/ 66 h 182"/>
                <a:gd name="T12" fmla="*/ 81 w 92"/>
                <a:gd name="T13" fmla="*/ 80 h 182"/>
                <a:gd name="T14" fmla="*/ 77 w 92"/>
                <a:gd name="T15" fmla="*/ 84 h 182"/>
                <a:gd name="T16" fmla="*/ 72 w 92"/>
                <a:gd name="T17" fmla="*/ 87 h 182"/>
                <a:gd name="T18" fmla="*/ 82 w 92"/>
                <a:gd name="T19" fmla="*/ 94 h 182"/>
                <a:gd name="T20" fmla="*/ 90 w 92"/>
                <a:gd name="T21" fmla="*/ 109 h 182"/>
                <a:gd name="T22" fmla="*/ 92 w 92"/>
                <a:gd name="T23" fmla="*/ 130 h 182"/>
                <a:gd name="T24" fmla="*/ 90 w 92"/>
                <a:gd name="T25" fmla="*/ 155 h 182"/>
                <a:gd name="T26" fmla="*/ 81 w 92"/>
                <a:gd name="T27" fmla="*/ 171 h 182"/>
                <a:gd name="T28" fmla="*/ 66 w 92"/>
                <a:gd name="T29" fmla="*/ 179 h 182"/>
                <a:gd name="T30" fmla="*/ 45 w 92"/>
                <a:gd name="T31" fmla="*/ 182 h 182"/>
                <a:gd name="T32" fmla="*/ 0 w 92"/>
                <a:gd name="T33" fmla="*/ 182 h 182"/>
                <a:gd name="T34" fmla="*/ 0 w 92"/>
                <a:gd name="T35" fmla="*/ 0 h 182"/>
                <a:gd name="T36" fmla="*/ 45 w 92"/>
                <a:gd name="T37" fmla="*/ 0 h 182"/>
                <a:gd name="T38" fmla="*/ 28 w 92"/>
                <a:gd name="T39" fmla="*/ 26 h 182"/>
                <a:gd name="T40" fmla="*/ 28 w 92"/>
                <a:gd name="T41" fmla="*/ 75 h 182"/>
                <a:gd name="T42" fmla="*/ 43 w 92"/>
                <a:gd name="T43" fmla="*/ 75 h 182"/>
                <a:gd name="T44" fmla="*/ 59 w 92"/>
                <a:gd name="T45" fmla="*/ 70 h 182"/>
                <a:gd name="T46" fmla="*/ 63 w 92"/>
                <a:gd name="T47" fmla="*/ 51 h 182"/>
                <a:gd name="T48" fmla="*/ 59 w 92"/>
                <a:gd name="T49" fmla="*/ 32 h 182"/>
                <a:gd name="T50" fmla="*/ 43 w 92"/>
                <a:gd name="T51" fmla="*/ 26 h 182"/>
                <a:gd name="T52" fmla="*/ 28 w 92"/>
                <a:gd name="T53" fmla="*/ 26 h 182"/>
                <a:gd name="T54" fmla="*/ 28 w 92"/>
                <a:gd name="T55" fmla="*/ 100 h 182"/>
                <a:gd name="T56" fmla="*/ 28 w 92"/>
                <a:gd name="T57" fmla="*/ 156 h 182"/>
                <a:gd name="T58" fmla="*/ 42 w 92"/>
                <a:gd name="T59" fmla="*/ 156 h 182"/>
                <a:gd name="T60" fmla="*/ 59 w 92"/>
                <a:gd name="T61" fmla="*/ 150 h 182"/>
                <a:gd name="T62" fmla="*/ 64 w 92"/>
                <a:gd name="T63" fmla="*/ 128 h 182"/>
                <a:gd name="T64" fmla="*/ 59 w 92"/>
                <a:gd name="T65" fmla="*/ 106 h 182"/>
                <a:gd name="T66" fmla="*/ 42 w 92"/>
                <a:gd name="T67" fmla="*/ 100 h 182"/>
                <a:gd name="T68" fmla="*/ 28 w 92"/>
                <a:gd name="T69" fmla="*/ 10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82">
                  <a:moveTo>
                    <a:pt x="45" y="0"/>
                  </a:moveTo>
                  <a:cubicBezTo>
                    <a:pt x="54" y="0"/>
                    <a:pt x="61" y="1"/>
                    <a:pt x="66" y="3"/>
                  </a:cubicBezTo>
                  <a:cubicBezTo>
                    <a:pt x="72" y="5"/>
                    <a:pt x="77" y="8"/>
                    <a:pt x="80" y="12"/>
                  </a:cubicBezTo>
                  <a:cubicBezTo>
                    <a:pt x="85" y="16"/>
                    <a:pt x="88" y="21"/>
                    <a:pt x="89" y="26"/>
                  </a:cubicBezTo>
                  <a:cubicBezTo>
                    <a:pt x="91" y="31"/>
                    <a:pt x="92" y="39"/>
                    <a:pt x="92" y="49"/>
                  </a:cubicBezTo>
                  <a:cubicBezTo>
                    <a:pt x="92" y="55"/>
                    <a:pt x="91" y="61"/>
                    <a:pt x="90" y="66"/>
                  </a:cubicBezTo>
                  <a:cubicBezTo>
                    <a:pt x="88" y="71"/>
                    <a:pt x="86" y="76"/>
                    <a:pt x="81" y="80"/>
                  </a:cubicBezTo>
                  <a:cubicBezTo>
                    <a:pt x="80" y="82"/>
                    <a:pt x="79" y="83"/>
                    <a:pt x="77" y="84"/>
                  </a:cubicBezTo>
                  <a:cubicBezTo>
                    <a:pt x="76" y="85"/>
                    <a:pt x="74" y="86"/>
                    <a:pt x="72" y="87"/>
                  </a:cubicBezTo>
                  <a:cubicBezTo>
                    <a:pt x="76" y="89"/>
                    <a:pt x="79" y="91"/>
                    <a:pt x="82" y="94"/>
                  </a:cubicBezTo>
                  <a:cubicBezTo>
                    <a:pt x="86" y="98"/>
                    <a:pt x="89" y="103"/>
                    <a:pt x="90" y="109"/>
                  </a:cubicBezTo>
                  <a:cubicBezTo>
                    <a:pt x="92" y="114"/>
                    <a:pt x="92" y="122"/>
                    <a:pt x="92" y="130"/>
                  </a:cubicBezTo>
                  <a:cubicBezTo>
                    <a:pt x="92" y="141"/>
                    <a:pt x="92" y="149"/>
                    <a:pt x="90" y="155"/>
                  </a:cubicBezTo>
                  <a:cubicBezTo>
                    <a:pt x="88" y="161"/>
                    <a:pt x="85" y="166"/>
                    <a:pt x="81" y="171"/>
                  </a:cubicBezTo>
                  <a:cubicBezTo>
                    <a:pt x="77" y="175"/>
                    <a:pt x="72" y="178"/>
                    <a:pt x="66" y="179"/>
                  </a:cubicBezTo>
                  <a:cubicBezTo>
                    <a:pt x="61" y="181"/>
                    <a:pt x="54" y="182"/>
                    <a:pt x="45" y="182"/>
                  </a:cubicBezTo>
                  <a:cubicBezTo>
                    <a:pt x="0" y="182"/>
                    <a:pt x="0" y="182"/>
                    <a:pt x="0" y="182"/>
                  </a:cubicBezTo>
                  <a:cubicBezTo>
                    <a:pt x="0" y="0"/>
                    <a:pt x="0" y="0"/>
                    <a:pt x="0" y="0"/>
                  </a:cubicBezTo>
                  <a:lnTo>
                    <a:pt x="45" y="0"/>
                  </a:lnTo>
                  <a:close/>
                  <a:moveTo>
                    <a:pt x="28" y="26"/>
                  </a:moveTo>
                  <a:cubicBezTo>
                    <a:pt x="28" y="75"/>
                    <a:pt x="28" y="75"/>
                    <a:pt x="28" y="75"/>
                  </a:cubicBezTo>
                  <a:cubicBezTo>
                    <a:pt x="43" y="75"/>
                    <a:pt x="43" y="75"/>
                    <a:pt x="43" y="75"/>
                  </a:cubicBezTo>
                  <a:cubicBezTo>
                    <a:pt x="50" y="75"/>
                    <a:pt x="55" y="73"/>
                    <a:pt x="59" y="70"/>
                  </a:cubicBezTo>
                  <a:cubicBezTo>
                    <a:pt x="62" y="66"/>
                    <a:pt x="63" y="59"/>
                    <a:pt x="63" y="51"/>
                  </a:cubicBezTo>
                  <a:cubicBezTo>
                    <a:pt x="63" y="42"/>
                    <a:pt x="62" y="35"/>
                    <a:pt x="59" y="32"/>
                  </a:cubicBezTo>
                  <a:cubicBezTo>
                    <a:pt x="55" y="28"/>
                    <a:pt x="50" y="26"/>
                    <a:pt x="43" y="26"/>
                  </a:cubicBezTo>
                  <a:lnTo>
                    <a:pt x="28" y="26"/>
                  </a:lnTo>
                  <a:close/>
                  <a:moveTo>
                    <a:pt x="28" y="100"/>
                  </a:moveTo>
                  <a:cubicBezTo>
                    <a:pt x="28" y="156"/>
                    <a:pt x="28" y="156"/>
                    <a:pt x="28" y="156"/>
                  </a:cubicBezTo>
                  <a:cubicBezTo>
                    <a:pt x="42" y="156"/>
                    <a:pt x="42" y="156"/>
                    <a:pt x="42" y="156"/>
                  </a:cubicBezTo>
                  <a:cubicBezTo>
                    <a:pt x="50" y="156"/>
                    <a:pt x="55" y="154"/>
                    <a:pt x="59" y="150"/>
                  </a:cubicBezTo>
                  <a:cubicBezTo>
                    <a:pt x="62" y="146"/>
                    <a:pt x="64" y="139"/>
                    <a:pt x="64" y="128"/>
                  </a:cubicBezTo>
                  <a:cubicBezTo>
                    <a:pt x="64" y="118"/>
                    <a:pt x="62" y="111"/>
                    <a:pt x="59" y="106"/>
                  </a:cubicBezTo>
                  <a:cubicBezTo>
                    <a:pt x="55" y="102"/>
                    <a:pt x="50" y="100"/>
                    <a:pt x="42" y="100"/>
                  </a:cubicBezTo>
                  <a:lnTo>
                    <a:pt x="28" y="100"/>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p:cNvSpPr>
            <p:nvPr userDrawn="1"/>
          </p:nvSpPr>
          <p:spPr bwMode="auto">
            <a:xfrm>
              <a:off x="4392" y="3560"/>
              <a:ext cx="140" cy="340"/>
            </a:xfrm>
            <a:custGeom>
              <a:avLst/>
              <a:gdLst>
                <a:gd name="T0" fmla="*/ 140 w 140"/>
                <a:gd name="T1" fmla="*/ 48 h 340"/>
                <a:gd name="T2" fmla="*/ 52 w 140"/>
                <a:gd name="T3" fmla="*/ 48 h 340"/>
                <a:gd name="T4" fmla="*/ 52 w 140"/>
                <a:gd name="T5" fmla="*/ 144 h 340"/>
                <a:gd name="T6" fmla="*/ 127 w 140"/>
                <a:gd name="T7" fmla="*/ 144 h 340"/>
                <a:gd name="T8" fmla="*/ 127 w 140"/>
                <a:gd name="T9" fmla="*/ 192 h 340"/>
                <a:gd name="T10" fmla="*/ 52 w 140"/>
                <a:gd name="T11" fmla="*/ 192 h 340"/>
                <a:gd name="T12" fmla="*/ 52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2" y="48"/>
                  </a:lnTo>
                  <a:lnTo>
                    <a:pt x="52" y="144"/>
                  </a:lnTo>
                  <a:lnTo>
                    <a:pt x="127" y="144"/>
                  </a:lnTo>
                  <a:lnTo>
                    <a:pt x="127" y="192"/>
                  </a:lnTo>
                  <a:lnTo>
                    <a:pt x="52" y="192"/>
                  </a:lnTo>
                  <a:lnTo>
                    <a:pt x="52"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4615" y="3558"/>
              <a:ext cx="173" cy="346"/>
            </a:xfrm>
            <a:custGeom>
              <a:avLst/>
              <a:gdLst>
                <a:gd name="T0" fmla="*/ 47 w 94"/>
                <a:gd name="T1" fmla="*/ 0 h 185"/>
                <a:gd name="T2" fmla="*/ 80 w 94"/>
                <a:gd name="T3" fmla="*/ 11 h 185"/>
                <a:gd name="T4" fmla="*/ 90 w 94"/>
                <a:gd name="T5" fmla="*/ 27 h 185"/>
                <a:gd name="T6" fmla="*/ 93 w 94"/>
                <a:gd name="T7" fmla="*/ 50 h 185"/>
                <a:gd name="T8" fmla="*/ 64 w 94"/>
                <a:gd name="T9" fmla="*/ 50 h 185"/>
                <a:gd name="T10" fmla="*/ 63 w 94"/>
                <a:gd name="T11" fmla="*/ 39 h 185"/>
                <a:gd name="T12" fmla="*/ 60 w 94"/>
                <a:gd name="T13" fmla="*/ 31 h 185"/>
                <a:gd name="T14" fmla="*/ 47 w 94"/>
                <a:gd name="T15" fmla="*/ 26 h 185"/>
                <a:gd name="T16" fmla="*/ 40 w 94"/>
                <a:gd name="T17" fmla="*/ 27 h 185"/>
                <a:gd name="T18" fmla="*/ 35 w 94"/>
                <a:gd name="T19" fmla="*/ 31 h 185"/>
                <a:gd name="T20" fmla="*/ 30 w 94"/>
                <a:gd name="T21" fmla="*/ 49 h 185"/>
                <a:gd name="T22" fmla="*/ 30 w 94"/>
                <a:gd name="T23" fmla="*/ 58 h 185"/>
                <a:gd name="T24" fmla="*/ 32 w 94"/>
                <a:gd name="T25" fmla="*/ 64 h 185"/>
                <a:gd name="T26" fmla="*/ 37 w 94"/>
                <a:gd name="T27" fmla="*/ 69 h 185"/>
                <a:gd name="T28" fmla="*/ 45 w 94"/>
                <a:gd name="T29" fmla="*/ 73 h 185"/>
                <a:gd name="T30" fmla="*/ 66 w 94"/>
                <a:gd name="T31" fmla="*/ 82 h 185"/>
                <a:gd name="T32" fmla="*/ 80 w 94"/>
                <a:gd name="T33" fmla="*/ 89 h 185"/>
                <a:gd name="T34" fmla="*/ 88 w 94"/>
                <a:gd name="T35" fmla="*/ 99 h 185"/>
                <a:gd name="T36" fmla="*/ 93 w 94"/>
                <a:gd name="T37" fmla="*/ 113 h 185"/>
                <a:gd name="T38" fmla="*/ 94 w 94"/>
                <a:gd name="T39" fmla="*/ 133 h 185"/>
                <a:gd name="T40" fmla="*/ 91 w 94"/>
                <a:gd name="T41" fmla="*/ 157 h 185"/>
                <a:gd name="T42" fmla="*/ 82 w 94"/>
                <a:gd name="T43" fmla="*/ 173 h 185"/>
                <a:gd name="T44" fmla="*/ 68 w 94"/>
                <a:gd name="T45" fmla="*/ 182 h 185"/>
                <a:gd name="T46" fmla="*/ 47 w 94"/>
                <a:gd name="T47" fmla="*/ 185 h 185"/>
                <a:gd name="T48" fmla="*/ 11 w 94"/>
                <a:gd name="T49" fmla="*/ 173 h 185"/>
                <a:gd name="T50" fmla="*/ 2 w 94"/>
                <a:gd name="T51" fmla="*/ 157 h 185"/>
                <a:gd name="T52" fmla="*/ 0 w 94"/>
                <a:gd name="T53" fmla="*/ 134 h 185"/>
                <a:gd name="T54" fmla="*/ 28 w 94"/>
                <a:gd name="T55" fmla="*/ 134 h 185"/>
                <a:gd name="T56" fmla="*/ 29 w 94"/>
                <a:gd name="T57" fmla="*/ 146 h 185"/>
                <a:gd name="T58" fmla="*/ 33 w 94"/>
                <a:gd name="T59" fmla="*/ 154 h 185"/>
                <a:gd name="T60" fmla="*/ 39 w 94"/>
                <a:gd name="T61" fmla="*/ 158 h 185"/>
                <a:gd name="T62" fmla="*/ 47 w 94"/>
                <a:gd name="T63" fmla="*/ 159 h 185"/>
                <a:gd name="T64" fmla="*/ 60 w 94"/>
                <a:gd name="T65" fmla="*/ 154 h 185"/>
                <a:gd name="T66" fmla="*/ 64 w 94"/>
                <a:gd name="T67" fmla="*/ 146 h 185"/>
                <a:gd name="T68" fmla="*/ 65 w 94"/>
                <a:gd name="T69" fmla="*/ 134 h 185"/>
                <a:gd name="T70" fmla="*/ 65 w 94"/>
                <a:gd name="T71" fmla="*/ 122 h 185"/>
                <a:gd name="T72" fmla="*/ 62 w 94"/>
                <a:gd name="T73" fmla="*/ 114 h 185"/>
                <a:gd name="T74" fmla="*/ 57 w 94"/>
                <a:gd name="T75" fmla="*/ 108 h 185"/>
                <a:gd name="T76" fmla="*/ 48 w 94"/>
                <a:gd name="T77" fmla="*/ 104 h 185"/>
                <a:gd name="T78" fmla="*/ 26 w 94"/>
                <a:gd name="T79" fmla="*/ 95 h 185"/>
                <a:gd name="T80" fmla="*/ 15 w 94"/>
                <a:gd name="T81" fmla="*/ 89 h 185"/>
                <a:gd name="T82" fmla="*/ 7 w 94"/>
                <a:gd name="T83" fmla="*/ 80 h 185"/>
                <a:gd name="T84" fmla="*/ 3 w 94"/>
                <a:gd name="T85" fmla="*/ 67 h 185"/>
                <a:gd name="T86" fmla="*/ 1 w 94"/>
                <a:gd name="T87" fmla="*/ 49 h 185"/>
                <a:gd name="T88" fmla="*/ 5 w 94"/>
                <a:gd name="T89" fmla="*/ 27 h 185"/>
                <a:gd name="T90" fmla="*/ 16 w 94"/>
                <a:gd name="T91" fmla="*/ 11 h 185"/>
                <a:gd name="T92" fmla="*/ 30 w 94"/>
                <a:gd name="T93" fmla="*/ 3 h 185"/>
                <a:gd name="T94" fmla="*/ 47 w 94"/>
                <a:gd name="T9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85">
                  <a:moveTo>
                    <a:pt x="47" y="0"/>
                  </a:moveTo>
                  <a:cubicBezTo>
                    <a:pt x="61" y="0"/>
                    <a:pt x="72" y="3"/>
                    <a:pt x="80" y="11"/>
                  </a:cubicBezTo>
                  <a:cubicBezTo>
                    <a:pt x="85" y="15"/>
                    <a:pt x="88" y="21"/>
                    <a:pt x="90" y="27"/>
                  </a:cubicBezTo>
                  <a:cubicBezTo>
                    <a:pt x="92" y="34"/>
                    <a:pt x="93" y="42"/>
                    <a:pt x="93" y="50"/>
                  </a:cubicBezTo>
                  <a:cubicBezTo>
                    <a:pt x="64" y="50"/>
                    <a:pt x="64" y="50"/>
                    <a:pt x="64" y="50"/>
                  </a:cubicBezTo>
                  <a:cubicBezTo>
                    <a:pt x="64" y="46"/>
                    <a:pt x="64" y="43"/>
                    <a:pt x="63" y="39"/>
                  </a:cubicBezTo>
                  <a:cubicBezTo>
                    <a:pt x="63" y="36"/>
                    <a:pt x="62" y="33"/>
                    <a:pt x="60" y="31"/>
                  </a:cubicBezTo>
                  <a:cubicBezTo>
                    <a:pt x="57" y="27"/>
                    <a:pt x="53" y="26"/>
                    <a:pt x="47" y="26"/>
                  </a:cubicBezTo>
                  <a:cubicBezTo>
                    <a:pt x="44" y="26"/>
                    <a:pt x="42" y="26"/>
                    <a:pt x="40" y="27"/>
                  </a:cubicBezTo>
                  <a:cubicBezTo>
                    <a:pt x="38" y="28"/>
                    <a:pt x="36" y="29"/>
                    <a:pt x="35" y="31"/>
                  </a:cubicBezTo>
                  <a:cubicBezTo>
                    <a:pt x="31" y="34"/>
                    <a:pt x="30" y="40"/>
                    <a:pt x="30" y="49"/>
                  </a:cubicBezTo>
                  <a:cubicBezTo>
                    <a:pt x="30" y="52"/>
                    <a:pt x="30" y="55"/>
                    <a:pt x="30" y="58"/>
                  </a:cubicBezTo>
                  <a:cubicBezTo>
                    <a:pt x="31" y="61"/>
                    <a:pt x="31" y="63"/>
                    <a:pt x="32" y="64"/>
                  </a:cubicBezTo>
                  <a:cubicBezTo>
                    <a:pt x="34" y="66"/>
                    <a:pt x="35" y="68"/>
                    <a:pt x="37" y="69"/>
                  </a:cubicBezTo>
                  <a:cubicBezTo>
                    <a:pt x="39" y="71"/>
                    <a:pt x="42" y="72"/>
                    <a:pt x="45" y="73"/>
                  </a:cubicBezTo>
                  <a:cubicBezTo>
                    <a:pt x="66" y="82"/>
                    <a:pt x="66" y="82"/>
                    <a:pt x="66" y="82"/>
                  </a:cubicBezTo>
                  <a:cubicBezTo>
                    <a:pt x="72" y="84"/>
                    <a:pt x="76" y="86"/>
                    <a:pt x="80" y="89"/>
                  </a:cubicBezTo>
                  <a:cubicBezTo>
                    <a:pt x="83" y="92"/>
                    <a:pt x="86" y="95"/>
                    <a:pt x="88" y="99"/>
                  </a:cubicBezTo>
                  <a:cubicBezTo>
                    <a:pt x="90" y="103"/>
                    <a:pt x="92" y="108"/>
                    <a:pt x="93" y="113"/>
                  </a:cubicBezTo>
                  <a:cubicBezTo>
                    <a:pt x="93" y="119"/>
                    <a:pt x="94" y="125"/>
                    <a:pt x="94" y="133"/>
                  </a:cubicBezTo>
                  <a:cubicBezTo>
                    <a:pt x="94" y="142"/>
                    <a:pt x="93" y="150"/>
                    <a:pt x="91" y="157"/>
                  </a:cubicBezTo>
                  <a:cubicBezTo>
                    <a:pt x="90" y="163"/>
                    <a:pt x="87" y="169"/>
                    <a:pt x="82" y="173"/>
                  </a:cubicBezTo>
                  <a:cubicBezTo>
                    <a:pt x="78" y="177"/>
                    <a:pt x="74" y="179"/>
                    <a:pt x="68" y="182"/>
                  </a:cubicBezTo>
                  <a:cubicBezTo>
                    <a:pt x="62" y="184"/>
                    <a:pt x="55" y="185"/>
                    <a:pt x="47" y="185"/>
                  </a:cubicBezTo>
                  <a:cubicBezTo>
                    <a:pt x="31" y="185"/>
                    <a:pt x="19" y="181"/>
                    <a:pt x="11" y="173"/>
                  </a:cubicBezTo>
                  <a:cubicBezTo>
                    <a:pt x="7" y="169"/>
                    <a:pt x="4" y="163"/>
                    <a:pt x="2" y="157"/>
                  </a:cubicBezTo>
                  <a:cubicBezTo>
                    <a:pt x="0" y="151"/>
                    <a:pt x="0" y="144"/>
                    <a:pt x="0" y="134"/>
                  </a:cubicBezTo>
                  <a:cubicBezTo>
                    <a:pt x="28" y="134"/>
                    <a:pt x="28" y="134"/>
                    <a:pt x="28" y="134"/>
                  </a:cubicBezTo>
                  <a:cubicBezTo>
                    <a:pt x="28" y="139"/>
                    <a:pt x="29" y="143"/>
                    <a:pt x="29" y="146"/>
                  </a:cubicBezTo>
                  <a:cubicBezTo>
                    <a:pt x="30" y="149"/>
                    <a:pt x="31" y="152"/>
                    <a:pt x="33" y="154"/>
                  </a:cubicBezTo>
                  <a:cubicBezTo>
                    <a:pt x="35" y="156"/>
                    <a:pt x="36" y="157"/>
                    <a:pt x="39" y="158"/>
                  </a:cubicBezTo>
                  <a:cubicBezTo>
                    <a:pt x="41" y="159"/>
                    <a:pt x="43" y="159"/>
                    <a:pt x="47" y="159"/>
                  </a:cubicBezTo>
                  <a:cubicBezTo>
                    <a:pt x="53" y="159"/>
                    <a:pt x="58" y="157"/>
                    <a:pt x="60" y="154"/>
                  </a:cubicBezTo>
                  <a:cubicBezTo>
                    <a:pt x="62" y="152"/>
                    <a:pt x="64" y="149"/>
                    <a:pt x="64" y="146"/>
                  </a:cubicBezTo>
                  <a:cubicBezTo>
                    <a:pt x="65" y="143"/>
                    <a:pt x="65" y="139"/>
                    <a:pt x="65" y="134"/>
                  </a:cubicBezTo>
                  <a:cubicBezTo>
                    <a:pt x="65" y="129"/>
                    <a:pt x="65" y="125"/>
                    <a:pt x="65" y="122"/>
                  </a:cubicBezTo>
                  <a:cubicBezTo>
                    <a:pt x="64" y="119"/>
                    <a:pt x="63" y="116"/>
                    <a:pt x="62" y="114"/>
                  </a:cubicBezTo>
                  <a:cubicBezTo>
                    <a:pt x="61" y="112"/>
                    <a:pt x="59" y="110"/>
                    <a:pt x="57" y="108"/>
                  </a:cubicBezTo>
                  <a:cubicBezTo>
                    <a:pt x="55" y="107"/>
                    <a:pt x="52" y="105"/>
                    <a:pt x="48" y="104"/>
                  </a:cubicBezTo>
                  <a:cubicBezTo>
                    <a:pt x="26" y="95"/>
                    <a:pt x="26" y="95"/>
                    <a:pt x="26" y="95"/>
                  </a:cubicBezTo>
                  <a:cubicBezTo>
                    <a:pt x="22" y="93"/>
                    <a:pt x="18" y="91"/>
                    <a:pt x="15" y="89"/>
                  </a:cubicBezTo>
                  <a:cubicBezTo>
                    <a:pt x="11" y="86"/>
                    <a:pt x="9" y="83"/>
                    <a:pt x="7" y="80"/>
                  </a:cubicBezTo>
                  <a:cubicBezTo>
                    <a:pt x="5" y="76"/>
                    <a:pt x="3" y="72"/>
                    <a:pt x="3" y="67"/>
                  </a:cubicBezTo>
                  <a:cubicBezTo>
                    <a:pt x="2" y="62"/>
                    <a:pt x="1" y="56"/>
                    <a:pt x="1" y="49"/>
                  </a:cubicBezTo>
                  <a:cubicBezTo>
                    <a:pt x="1" y="41"/>
                    <a:pt x="2" y="34"/>
                    <a:pt x="5" y="27"/>
                  </a:cubicBezTo>
                  <a:cubicBezTo>
                    <a:pt x="7" y="21"/>
                    <a:pt x="11" y="15"/>
                    <a:pt x="16" y="11"/>
                  </a:cubicBezTo>
                  <a:cubicBezTo>
                    <a:pt x="20" y="7"/>
                    <a:pt x="24" y="5"/>
                    <a:pt x="30" y="3"/>
                  </a:cubicBezTo>
                  <a:cubicBezTo>
                    <a:pt x="35" y="1"/>
                    <a:pt x="41" y="0"/>
                    <a:pt x="47" y="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p:cNvSpPr>
            <p:nvPr userDrawn="1"/>
          </p:nvSpPr>
          <p:spPr bwMode="auto">
            <a:xfrm>
              <a:off x="4866" y="3560"/>
              <a:ext cx="164" cy="340"/>
            </a:xfrm>
            <a:custGeom>
              <a:avLst/>
              <a:gdLst>
                <a:gd name="T0" fmla="*/ 164 w 164"/>
                <a:gd name="T1" fmla="*/ 48 h 340"/>
                <a:gd name="T2" fmla="*/ 109 w 164"/>
                <a:gd name="T3" fmla="*/ 48 h 340"/>
                <a:gd name="T4" fmla="*/ 109 w 164"/>
                <a:gd name="T5" fmla="*/ 340 h 340"/>
                <a:gd name="T6" fmla="*/ 55 w 164"/>
                <a:gd name="T7" fmla="*/ 340 h 340"/>
                <a:gd name="T8" fmla="*/ 55 w 164"/>
                <a:gd name="T9" fmla="*/ 48 h 340"/>
                <a:gd name="T10" fmla="*/ 0 w 164"/>
                <a:gd name="T11" fmla="*/ 48 h 340"/>
                <a:gd name="T12" fmla="*/ 0 w 164"/>
                <a:gd name="T13" fmla="*/ 0 h 340"/>
                <a:gd name="T14" fmla="*/ 164 w 164"/>
                <a:gd name="T15" fmla="*/ 0 h 340"/>
                <a:gd name="T16" fmla="*/ 164 w 164"/>
                <a:gd name="T17"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340">
                  <a:moveTo>
                    <a:pt x="164" y="48"/>
                  </a:moveTo>
                  <a:lnTo>
                    <a:pt x="109" y="48"/>
                  </a:lnTo>
                  <a:lnTo>
                    <a:pt x="109" y="340"/>
                  </a:lnTo>
                  <a:lnTo>
                    <a:pt x="55" y="340"/>
                  </a:lnTo>
                  <a:lnTo>
                    <a:pt x="55" y="48"/>
                  </a:lnTo>
                  <a:lnTo>
                    <a:pt x="0" y="48"/>
                  </a:lnTo>
                  <a:lnTo>
                    <a:pt x="0" y="0"/>
                  </a:lnTo>
                  <a:lnTo>
                    <a:pt x="164" y="0"/>
                  </a:lnTo>
                  <a:lnTo>
                    <a:pt x="164"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p:cNvSpPr>
            <p:nvPr userDrawn="1"/>
          </p:nvSpPr>
          <p:spPr bwMode="auto">
            <a:xfrm>
              <a:off x="5236" y="3558"/>
              <a:ext cx="173" cy="346"/>
            </a:xfrm>
            <a:custGeom>
              <a:avLst/>
              <a:gdLst>
                <a:gd name="T0" fmla="*/ 47 w 94"/>
                <a:gd name="T1" fmla="*/ 0 h 185"/>
                <a:gd name="T2" fmla="*/ 80 w 94"/>
                <a:gd name="T3" fmla="*/ 11 h 185"/>
                <a:gd name="T4" fmla="*/ 90 w 94"/>
                <a:gd name="T5" fmla="*/ 27 h 185"/>
                <a:gd name="T6" fmla="*/ 93 w 94"/>
                <a:gd name="T7" fmla="*/ 50 h 185"/>
                <a:gd name="T8" fmla="*/ 64 w 94"/>
                <a:gd name="T9" fmla="*/ 50 h 185"/>
                <a:gd name="T10" fmla="*/ 63 w 94"/>
                <a:gd name="T11" fmla="*/ 39 h 185"/>
                <a:gd name="T12" fmla="*/ 60 w 94"/>
                <a:gd name="T13" fmla="*/ 31 h 185"/>
                <a:gd name="T14" fmla="*/ 47 w 94"/>
                <a:gd name="T15" fmla="*/ 26 h 185"/>
                <a:gd name="T16" fmla="*/ 40 w 94"/>
                <a:gd name="T17" fmla="*/ 27 h 185"/>
                <a:gd name="T18" fmla="*/ 35 w 94"/>
                <a:gd name="T19" fmla="*/ 31 h 185"/>
                <a:gd name="T20" fmla="*/ 30 w 94"/>
                <a:gd name="T21" fmla="*/ 49 h 185"/>
                <a:gd name="T22" fmla="*/ 30 w 94"/>
                <a:gd name="T23" fmla="*/ 58 h 185"/>
                <a:gd name="T24" fmla="*/ 32 w 94"/>
                <a:gd name="T25" fmla="*/ 64 h 185"/>
                <a:gd name="T26" fmla="*/ 37 w 94"/>
                <a:gd name="T27" fmla="*/ 69 h 185"/>
                <a:gd name="T28" fmla="*/ 45 w 94"/>
                <a:gd name="T29" fmla="*/ 73 h 185"/>
                <a:gd name="T30" fmla="*/ 66 w 94"/>
                <a:gd name="T31" fmla="*/ 82 h 185"/>
                <a:gd name="T32" fmla="*/ 80 w 94"/>
                <a:gd name="T33" fmla="*/ 89 h 185"/>
                <a:gd name="T34" fmla="*/ 88 w 94"/>
                <a:gd name="T35" fmla="*/ 99 h 185"/>
                <a:gd name="T36" fmla="*/ 93 w 94"/>
                <a:gd name="T37" fmla="*/ 113 h 185"/>
                <a:gd name="T38" fmla="*/ 94 w 94"/>
                <a:gd name="T39" fmla="*/ 133 h 185"/>
                <a:gd name="T40" fmla="*/ 91 w 94"/>
                <a:gd name="T41" fmla="*/ 157 h 185"/>
                <a:gd name="T42" fmla="*/ 82 w 94"/>
                <a:gd name="T43" fmla="*/ 173 h 185"/>
                <a:gd name="T44" fmla="*/ 68 w 94"/>
                <a:gd name="T45" fmla="*/ 182 h 185"/>
                <a:gd name="T46" fmla="*/ 47 w 94"/>
                <a:gd name="T47" fmla="*/ 185 h 185"/>
                <a:gd name="T48" fmla="*/ 11 w 94"/>
                <a:gd name="T49" fmla="*/ 173 h 185"/>
                <a:gd name="T50" fmla="*/ 2 w 94"/>
                <a:gd name="T51" fmla="*/ 157 h 185"/>
                <a:gd name="T52" fmla="*/ 0 w 94"/>
                <a:gd name="T53" fmla="*/ 134 h 185"/>
                <a:gd name="T54" fmla="*/ 28 w 94"/>
                <a:gd name="T55" fmla="*/ 134 h 185"/>
                <a:gd name="T56" fmla="*/ 29 w 94"/>
                <a:gd name="T57" fmla="*/ 146 h 185"/>
                <a:gd name="T58" fmla="*/ 33 w 94"/>
                <a:gd name="T59" fmla="*/ 154 h 185"/>
                <a:gd name="T60" fmla="*/ 39 w 94"/>
                <a:gd name="T61" fmla="*/ 158 h 185"/>
                <a:gd name="T62" fmla="*/ 47 w 94"/>
                <a:gd name="T63" fmla="*/ 159 h 185"/>
                <a:gd name="T64" fmla="*/ 60 w 94"/>
                <a:gd name="T65" fmla="*/ 154 h 185"/>
                <a:gd name="T66" fmla="*/ 64 w 94"/>
                <a:gd name="T67" fmla="*/ 146 h 185"/>
                <a:gd name="T68" fmla="*/ 65 w 94"/>
                <a:gd name="T69" fmla="*/ 134 h 185"/>
                <a:gd name="T70" fmla="*/ 65 w 94"/>
                <a:gd name="T71" fmla="*/ 122 h 185"/>
                <a:gd name="T72" fmla="*/ 62 w 94"/>
                <a:gd name="T73" fmla="*/ 114 h 185"/>
                <a:gd name="T74" fmla="*/ 57 w 94"/>
                <a:gd name="T75" fmla="*/ 108 h 185"/>
                <a:gd name="T76" fmla="*/ 48 w 94"/>
                <a:gd name="T77" fmla="*/ 104 h 185"/>
                <a:gd name="T78" fmla="*/ 26 w 94"/>
                <a:gd name="T79" fmla="*/ 95 h 185"/>
                <a:gd name="T80" fmla="*/ 15 w 94"/>
                <a:gd name="T81" fmla="*/ 89 h 185"/>
                <a:gd name="T82" fmla="*/ 7 w 94"/>
                <a:gd name="T83" fmla="*/ 80 h 185"/>
                <a:gd name="T84" fmla="*/ 3 w 94"/>
                <a:gd name="T85" fmla="*/ 67 h 185"/>
                <a:gd name="T86" fmla="*/ 1 w 94"/>
                <a:gd name="T87" fmla="*/ 49 h 185"/>
                <a:gd name="T88" fmla="*/ 5 w 94"/>
                <a:gd name="T89" fmla="*/ 27 h 185"/>
                <a:gd name="T90" fmla="*/ 16 w 94"/>
                <a:gd name="T91" fmla="*/ 11 h 185"/>
                <a:gd name="T92" fmla="*/ 30 w 94"/>
                <a:gd name="T93" fmla="*/ 3 h 185"/>
                <a:gd name="T94" fmla="*/ 47 w 94"/>
                <a:gd name="T9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85">
                  <a:moveTo>
                    <a:pt x="47" y="0"/>
                  </a:moveTo>
                  <a:cubicBezTo>
                    <a:pt x="61" y="0"/>
                    <a:pt x="72" y="3"/>
                    <a:pt x="80" y="11"/>
                  </a:cubicBezTo>
                  <a:cubicBezTo>
                    <a:pt x="85" y="15"/>
                    <a:pt x="88" y="21"/>
                    <a:pt x="90" y="27"/>
                  </a:cubicBezTo>
                  <a:cubicBezTo>
                    <a:pt x="92" y="34"/>
                    <a:pt x="93" y="42"/>
                    <a:pt x="93" y="50"/>
                  </a:cubicBezTo>
                  <a:cubicBezTo>
                    <a:pt x="64" y="50"/>
                    <a:pt x="64" y="50"/>
                    <a:pt x="64" y="50"/>
                  </a:cubicBezTo>
                  <a:cubicBezTo>
                    <a:pt x="64" y="46"/>
                    <a:pt x="64" y="43"/>
                    <a:pt x="63" y="39"/>
                  </a:cubicBezTo>
                  <a:cubicBezTo>
                    <a:pt x="63" y="36"/>
                    <a:pt x="62" y="33"/>
                    <a:pt x="60" y="31"/>
                  </a:cubicBezTo>
                  <a:cubicBezTo>
                    <a:pt x="57" y="27"/>
                    <a:pt x="53" y="26"/>
                    <a:pt x="47" y="26"/>
                  </a:cubicBezTo>
                  <a:cubicBezTo>
                    <a:pt x="44" y="26"/>
                    <a:pt x="42" y="26"/>
                    <a:pt x="40" y="27"/>
                  </a:cubicBezTo>
                  <a:cubicBezTo>
                    <a:pt x="38" y="28"/>
                    <a:pt x="36" y="29"/>
                    <a:pt x="35" y="31"/>
                  </a:cubicBezTo>
                  <a:cubicBezTo>
                    <a:pt x="31" y="34"/>
                    <a:pt x="30" y="40"/>
                    <a:pt x="30" y="49"/>
                  </a:cubicBezTo>
                  <a:cubicBezTo>
                    <a:pt x="30" y="52"/>
                    <a:pt x="30" y="55"/>
                    <a:pt x="30" y="58"/>
                  </a:cubicBezTo>
                  <a:cubicBezTo>
                    <a:pt x="31" y="61"/>
                    <a:pt x="31" y="63"/>
                    <a:pt x="32" y="64"/>
                  </a:cubicBezTo>
                  <a:cubicBezTo>
                    <a:pt x="34" y="66"/>
                    <a:pt x="35" y="68"/>
                    <a:pt x="37" y="69"/>
                  </a:cubicBezTo>
                  <a:cubicBezTo>
                    <a:pt x="39" y="71"/>
                    <a:pt x="42" y="72"/>
                    <a:pt x="45" y="73"/>
                  </a:cubicBezTo>
                  <a:cubicBezTo>
                    <a:pt x="66" y="82"/>
                    <a:pt x="66" y="82"/>
                    <a:pt x="66" y="82"/>
                  </a:cubicBezTo>
                  <a:cubicBezTo>
                    <a:pt x="72" y="84"/>
                    <a:pt x="76" y="86"/>
                    <a:pt x="80" y="89"/>
                  </a:cubicBezTo>
                  <a:cubicBezTo>
                    <a:pt x="83" y="92"/>
                    <a:pt x="86" y="95"/>
                    <a:pt x="88" y="99"/>
                  </a:cubicBezTo>
                  <a:cubicBezTo>
                    <a:pt x="90" y="103"/>
                    <a:pt x="92" y="108"/>
                    <a:pt x="93" y="113"/>
                  </a:cubicBezTo>
                  <a:cubicBezTo>
                    <a:pt x="93" y="119"/>
                    <a:pt x="94" y="125"/>
                    <a:pt x="94" y="133"/>
                  </a:cubicBezTo>
                  <a:cubicBezTo>
                    <a:pt x="94" y="142"/>
                    <a:pt x="93" y="150"/>
                    <a:pt x="91" y="157"/>
                  </a:cubicBezTo>
                  <a:cubicBezTo>
                    <a:pt x="90" y="163"/>
                    <a:pt x="87" y="169"/>
                    <a:pt x="82" y="173"/>
                  </a:cubicBezTo>
                  <a:cubicBezTo>
                    <a:pt x="78" y="177"/>
                    <a:pt x="74" y="179"/>
                    <a:pt x="68" y="182"/>
                  </a:cubicBezTo>
                  <a:cubicBezTo>
                    <a:pt x="62" y="184"/>
                    <a:pt x="55" y="185"/>
                    <a:pt x="47" y="185"/>
                  </a:cubicBezTo>
                  <a:cubicBezTo>
                    <a:pt x="31" y="185"/>
                    <a:pt x="19" y="181"/>
                    <a:pt x="11" y="173"/>
                  </a:cubicBezTo>
                  <a:cubicBezTo>
                    <a:pt x="7" y="169"/>
                    <a:pt x="4" y="163"/>
                    <a:pt x="2" y="157"/>
                  </a:cubicBezTo>
                  <a:cubicBezTo>
                    <a:pt x="0" y="151"/>
                    <a:pt x="0" y="144"/>
                    <a:pt x="0" y="134"/>
                  </a:cubicBezTo>
                  <a:cubicBezTo>
                    <a:pt x="28" y="134"/>
                    <a:pt x="28" y="134"/>
                    <a:pt x="28" y="134"/>
                  </a:cubicBezTo>
                  <a:cubicBezTo>
                    <a:pt x="28" y="139"/>
                    <a:pt x="29" y="143"/>
                    <a:pt x="29" y="146"/>
                  </a:cubicBezTo>
                  <a:cubicBezTo>
                    <a:pt x="30" y="149"/>
                    <a:pt x="31" y="152"/>
                    <a:pt x="33" y="154"/>
                  </a:cubicBezTo>
                  <a:cubicBezTo>
                    <a:pt x="35" y="156"/>
                    <a:pt x="36" y="157"/>
                    <a:pt x="39" y="158"/>
                  </a:cubicBezTo>
                  <a:cubicBezTo>
                    <a:pt x="41" y="159"/>
                    <a:pt x="43" y="159"/>
                    <a:pt x="47" y="159"/>
                  </a:cubicBezTo>
                  <a:cubicBezTo>
                    <a:pt x="53" y="159"/>
                    <a:pt x="58" y="157"/>
                    <a:pt x="60" y="154"/>
                  </a:cubicBezTo>
                  <a:cubicBezTo>
                    <a:pt x="62" y="152"/>
                    <a:pt x="64" y="149"/>
                    <a:pt x="64" y="146"/>
                  </a:cubicBezTo>
                  <a:cubicBezTo>
                    <a:pt x="65" y="143"/>
                    <a:pt x="65" y="139"/>
                    <a:pt x="65" y="134"/>
                  </a:cubicBezTo>
                  <a:cubicBezTo>
                    <a:pt x="65" y="129"/>
                    <a:pt x="65" y="125"/>
                    <a:pt x="65" y="122"/>
                  </a:cubicBezTo>
                  <a:cubicBezTo>
                    <a:pt x="64" y="119"/>
                    <a:pt x="63" y="116"/>
                    <a:pt x="62" y="114"/>
                  </a:cubicBezTo>
                  <a:cubicBezTo>
                    <a:pt x="61" y="112"/>
                    <a:pt x="59" y="110"/>
                    <a:pt x="57" y="108"/>
                  </a:cubicBezTo>
                  <a:cubicBezTo>
                    <a:pt x="55" y="107"/>
                    <a:pt x="52" y="105"/>
                    <a:pt x="48" y="104"/>
                  </a:cubicBezTo>
                  <a:cubicBezTo>
                    <a:pt x="26" y="95"/>
                    <a:pt x="26" y="95"/>
                    <a:pt x="26" y="95"/>
                  </a:cubicBezTo>
                  <a:cubicBezTo>
                    <a:pt x="22" y="93"/>
                    <a:pt x="18" y="91"/>
                    <a:pt x="15" y="89"/>
                  </a:cubicBezTo>
                  <a:cubicBezTo>
                    <a:pt x="11" y="86"/>
                    <a:pt x="9" y="83"/>
                    <a:pt x="7" y="80"/>
                  </a:cubicBezTo>
                  <a:cubicBezTo>
                    <a:pt x="5" y="76"/>
                    <a:pt x="3" y="72"/>
                    <a:pt x="3" y="67"/>
                  </a:cubicBezTo>
                  <a:cubicBezTo>
                    <a:pt x="2" y="62"/>
                    <a:pt x="1" y="56"/>
                    <a:pt x="1" y="49"/>
                  </a:cubicBezTo>
                  <a:cubicBezTo>
                    <a:pt x="1" y="41"/>
                    <a:pt x="2" y="34"/>
                    <a:pt x="5" y="27"/>
                  </a:cubicBezTo>
                  <a:cubicBezTo>
                    <a:pt x="7" y="21"/>
                    <a:pt x="11" y="15"/>
                    <a:pt x="16" y="11"/>
                  </a:cubicBezTo>
                  <a:cubicBezTo>
                    <a:pt x="20" y="7"/>
                    <a:pt x="24" y="5"/>
                    <a:pt x="30" y="3"/>
                  </a:cubicBezTo>
                  <a:cubicBezTo>
                    <a:pt x="35" y="1"/>
                    <a:pt x="41" y="0"/>
                    <a:pt x="47" y="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p:cNvSpPr>
            <p:nvPr userDrawn="1"/>
          </p:nvSpPr>
          <p:spPr bwMode="auto">
            <a:xfrm>
              <a:off x="5500" y="3560"/>
              <a:ext cx="140" cy="340"/>
            </a:xfrm>
            <a:custGeom>
              <a:avLst/>
              <a:gdLst>
                <a:gd name="T0" fmla="*/ 140 w 140"/>
                <a:gd name="T1" fmla="*/ 48 h 340"/>
                <a:gd name="T2" fmla="*/ 53 w 140"/>
                <a:gd name="T3" fmla="*/ 48 h 340"/>
                <a:gd name="T4" fmla="*/ 53 w 140"/>
                <a:gd name="T5" fmla="*/ 144 h 340"/>
                <a:gd name="T6" fmla="*/ 129 w 140"/>
                <a:gd name="T7" fmla="*/ 144 h 340"/>
                <a:gd name="T8" fmla="*/ 129 w 140"/>
                <a:gd name="T9" fmla="*/ 192 h 340"/>
                <a:gd name="T10" fmla="*/ 53 w 140"/>
                <a:gd name="T11" fmla="*/ 192 h 340"/>
                <a:gd name="T12" fmla="*/ 53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3" y="48"/>
                  </a:lnTo>
                  <a:lnTo>
                    <a:pt x="53" y="144"/>
                  </a:lnTo>
                  <a:lnTo>
                    <a:pt x="129" y="144"/>
                  </a:lnTo>
                  <a:lnTo>
                    <a:pt x="129" y="192"/>
                  </a:lnTo>
                  <a:lnTo>
                    <a:pt x="53" y="192"/>
                  </a:lnTo>
                  <a:lnTo>
                    <a:pt x="53"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721" y="3556"/>
              <a:ext cx="175" cy="348"/>
            </a:xfrm>
            <a:custGeom>
              <a:avLst/>
              <a:gdLst>
                <a:gd name="T0" fmla="*/ 49 w 95"/>
                <a:gd name="T1" fmla="*/ 0 h 186"/>
                <a:gd name="T2" fmla="*/ 67 w 95"/>
                <a:gd name="T3" fmla="*/ 3 h 186"/>
                <a:gd name="T4" fmla="*/ 81 w 95"/>
                <a:gd name="T5" fmla="*/ 12 h 186"/>
                <a:gd name="T6" fmla="*/ 91 w 95"/>
                <a:gd name="T7" fmla="*/ 28 h 186"/>
                <a:gd name="T8" fmla="*/ 95 w 95"/>
                <a:gd name="T9" fmla="*/ 50 h 186"/>
                <a:gd name="T10" fmla="*/ 67 w 95"/>
                <a:gd name="T11" fmla="*/ 50 h 186"/>
                <a:gd name="T12" fmla="*/ 66 w 95"/>
                <a:gd name="T13" fmla="*/ 41 h 186"/>
                <a:gd name="T14" fmla="*/ 62 w 95"/>
                <a:gd name="T15" fmla="*/ 33 h 186"/>
                <a:gd name="T16" fmla="*/ 57 w 95"/>
                <a:gd name="T17" fmla="*/ 28 h 186"/>
                <a:gd name="T18" fmla="*/ 49 w 95"/>
                <a:gd name="T19" fmla="*/ 26 h 186"/>
                <a:gd name="T20" fmla="*/ 41 w 95"/>
                <a:gd name="T21" fmla="*/ 28 h 186"/>
                <a:gd name="T22" fmla="*/ 35 w 95"/>
                <a:gd name="T23" fmla="*/ 33 h 186"/>
                <a:gd name="T24" fmla="*/ 30 w 95"/>
                <a:gd name="T25" fmla="*/ 54 h 186"/>
                <a:gd name="T26" fmla="*/ 29 w 95"/>
                <a:gd name="T27" fmla="*/ 93 h 186"/>
                <a:gd name="T28" fmla="*/ 30 w 95"/>
                <a:gd name="T29" fmla="*/ 133 h 186"/>
                <a:gd name="T30" fmla="*/ 35 w 95"/>
                <a:gd name="T31" fmla="*/ 154 h 186"/>
                <a:gd name="T32" fmla="*/ 41 w 95"/>
                <a:gd name="T33" fmla="*/ 159 h 186"/>
                <a:gd name="T34" fmla="*/ 49 w 95"/>
                <a:gd name="T35" fmla="*/ 160 h 186"/>
                <a:gd name="T36" fmla="*/ 57 w 95"/>
                <a:gd name="T37" fmla="*/ 159 h 186"/>
                <a:gd name="T38" fmla="*/ 62 w 95"/>
                <a:gd name="T39" fmla="*/ 154 h 186"/>
                <a:gd name="T40" fmla="*/ 66 w 95"/>
                <a:gd name="T41" fmla="*/ 146 h 186"/>
                <a:gd name="T42" fmla="*/ 67 w 95"/>
                <a:gd name="T43" fmla="*/ 136 h 186"/>
                <a:gd name="T44" fmla="*/ 95 w 95"/>
                <a:gd name="T45" fmla="*/ 136 h 186"/>
                <a:gd name="T46" fmla="*/ 91 w 95"/>
                <a:gd name="T47" fmla="*/ 158 h 186"/>
                <a:gd name="T48" fmla="*/ 80 w 95"/>
                <a:gd name="T49" fmla="*/ 175 h 186"/>
                <a:gd name="T50" fmla="*/ 67 w 95"/>
                <a:gd name="T51" fmla="*/ 183 h 186"/>
                <a:gd name="T52" fmla="*/ 49 w 95"/>
                <a:gd name="T53" fmla="*/ 186 h 186"/>
                <a:gd name="T54" fmla="*/ 28 w 95"/>
                <a:gd name="T55" fmla="*/ 182 h 186"/>
                <a:gd name="T56" fmla="*/ 14 w 95"/>
                <a:gd name="T57" fmla="*/ 171 h 186"/>
                <a:gd name="T58" fmla="*/ 6 w 95"/>
                <a:gd name="T59" fmla="*/ 159 h 186"/>
                <a:gd name="T60" fmla="*/ 2 w 95"/>
                <a:gd name="T61" fmla="*/ 143 h 186"/>
                <a:gd name="T62" fmla="*/ 1 w 95"/>
                <a:gd name="T63" fmla="*/ 121 h 186"/>
                <a:gd name="T64" fmla="*/ 0 w 95"/>
                <a:gd name="T65" fmla="*/ 93 h 186"/>
                <a:gd name="T66" fmla="*/ 1 w 95"/>
                <a:gd name="T67" fmla="*/ 65 h 186"/>
                <a:gd name="T68" fmla="*/ 2 w 95"/>
                <a:gd name="T69" fmla="*/ 44 h 186"/>
                <a:gd name="T70" fmla="*/ 6 w 95"/>
                <a:gd name="T71" fmla="*/ 28 h 186"/>
                <a:gd name="T72" fmla="*/ 14 w 95"/>
                <a:gd name="T73" fmla="*/ 16 h 186"/>
                <a:gd name="T74" fmla="*/ 28 w 95"/>
                <a:gd name="T75" fmla="*/ 5 h 186"/>
                <a:gd name="T76" fmla="*/ 49 w 95"/>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186">
                  <a:moveTo>
                    <a:pt x="49" y="0"/>
                  </a:moveTo>
                  <a:cubicBezTo>
                    <a:pt x="56" y="0"/>
                    <a:pt x="62" y="1"/>
                    <a:pt x="67" y="3"/>
                  </a:cubicBezTo>
                  <a:cubicBezTo>
                    <a:pt x="72" y="5"/>
                    <a:pt x="77" y="8"/>
                    <a:pt x="81" y="12"/>
                  </a:cubicBezTo>
                  <a:cubicBezTo>
                    <a:pt x="85" y="16"/>
                    <a:pt x="89" y="22"/>
                    <a:pt x="91" y="28"/>
                  </a:cubicBezTo>
                  <a:cubicBezTo>
                    <a:pt x="94" y="35"/>
                    <a:pt x="95" y="42"/>
                    <a:pt x="95" y="50"/>
                  </a:cubicBezTo>
                  <a:cubicBezTo>
                    <a:pt x="67" y="50"/>
                    <a:pt x="67" y="50"/>
                    <a:pt x="67" y="50"/>
                  </a:cubicBezTo>
                  <a:cubicBezTo>
                    <a:pt x="67" y="47"/>
                    <a:pt x="66" y="44"/>
                    <a:pt x="66" y="41"/>
                  </a:cubicBezTo>
                  <a:cubicBezTo>
                    <a:pt x="65" y="38"/>
                    <a:pt x="64" y="35"/>
                    <a:pt x="62" y="33"/>
                  </a:cubicBezTo>
                  <a:cubicBezTo>
                    <a:pt x="61" y="31"/>
                    <a:pt x="59" y="29"/>
                    <a:pt x="57" y="28"/>
                  </a:cubicBezTo>
                  <a:cubicBezTo>
                    <a:pt x="55" y="27"/>
                    <a:pt x="52" y="26"/>
                    <a:pt x="49" y="26"/>
                  </a:cubicBezTo>
                  <a:cubicBezTo>
                    <a:pt x="45" y="26"/>
                    <a:pt x="43" y="27"/>
                    <a:pt x="41" y="28"/>
                  </a:cubicBezTo>
                  <a:cubicBezTo>
                    <a:pt x="38" y="29"/>
                    <a:pt x="37" y="31"/>
                    <a:pt x="35" y="33"/>
                  </a:cubicBezTo>
                  <a:cubicBezTo>
                    <a:pt x="32" y="37"/>
                    <a:pt x="31" y="44"/>
                    <a:pt x="30" y="54"/>
                  </a:cubicBezTo>
                  <a:cubicBezTo>
                    <a:pt x="29" y="63"/>
                    <a:pt x="29" y="77"/>
                    <a:pt x="29" y="93"/>
                  </a:cubicBezTo>
                  <a:cubicBezTo>
                    <a:pt x="29" y="110"/>
                    <a:pt x="29" y="123"/>
                    <a:pt x="30" y="133"/>
                  </a:cubicBezTo>
                  <a:cubicBezTo>
                    <a:pt x="31" y="142"/>
                    <a:pt x="32" y="149"/>
                    <a:pt x="35" y="154"/>
                  </a:cubicBezTo>
                  <a:cubicBezTo>
                    <a:pt x="37" y="156"/>
                    <a:pt x="38" y="157"/>
                    <a:pt x="41" y="159"/>
                  </a:cubicBezTo>
                  <a:cubicBezTo>
                    <a:pt x="43" y="160"/>
                    <a:pt x="45" y="160"/>
                    <a:pt x="49" y="160"/>
                  </a:cubicBezTo>
                  <a:cubicBezTo>
                    <a:pt x="52" y="160"/>
                    <a:pt x="55" y="160"/>
                    <a:pt x="57" y="159"/>
                  </a:cubicBezTo>
                  <a:cubicBezTo>
                    <a:pt x="59" y="157"/>
                    <a:pt x="61" y="156"/>
                    <a:pt x="62" y="154"/>
                  </a:cubicBezTo>
                  <a:cubicBezTo>
                    <a:pt x="64" y="151"/>
                    <a:pt x="65" y="149"/>
                    <a:pt x="66" y="146"/>
                  </a:cubicBezTo>
                  <a:cubicBezTo>
                    <a:pt x="66" y="143"/>
                    <a:pt x="67" y="139"/>
                    <a:pt x="67" y="136"/>
                  </a:cubicBezTo>
                  <a:cubicBezTo>
                    <a:pt x="95" y="136"/>
                    <a:pt x="95" y="136"/>
                    <a:pt x="95" y="136"/>
                  </a:cubicBezTo>
                  <a:cubicBezTo>
                    <a:pt x="95" y="144"/>
                    <a:pt x="94" y="152"/>
                    <a:pt x="91" y="158"/>
                  </a:cubicBezTo>
                  <a:cubicBezTo>
                    <a:pt x="88" y="165"/>
                    <a:pt x="85" y="171"/>
                    <a:pt x="80" y="175"/>
                  </a:cubicBezTo>
                  <a:cubicBezTo>
                    <a:pt x="76" y="179"/>
                    <a:pt x="72" y="182"/>
                    <a:pt x="67" y="183"/>
                  </a:cubicBezTo>
                  <a:cubicBezTo>
                    <a:pt x="62" y="185"/>
                    <a:pt x="56" y="186"/>
                    <a:pt x="49" y="186"/>
                  </a:cubicBezTo>
                  <a:cubicBezTo>
                    <a:pt x="40" y="186"/>
                    <a:pt x="33" y="185"/>
                    <a:pt x="28" y="182"/>
                  </a:cubicBezTo>
                  <a:cubicBezTo>
                    <a:pt x="22" y="179"/>
                    <a:pt x="17" y="175"/>
                    <a:pt x="14" y="171"/>
                  </a:cubicBezTo>
                  <a:cubicBezTo>
                    <a:pt x="11" y="167"/>
                    <a:pt x="8" y="163"/>
                    <a:pt x="6" y="159"/>
                  </a:cubicBezTo>
                  <a:cubicBezTo>
                    <a:pt x="5" y="154"/>
                    <a:pt x="3" y="149"/>
                    <a:pt x="2" y="143"/>
                  </a:cubicBezTo>
                  <a:cubicBezTo>
                    <a:pt x="2" y="137"/>
                    <a:pt x="1" y="130"/>
                    <a:pt x="1" y="121"/>
                  </a:cubicBezTo>
                  <a:cubicBezTo>
                    <a:pt x="0" y="113"/>
                    <a:pt x="0" y="104"/>
                    <a:pt x="0" y="93"/>
                  </a:cubicBezTo>
                  <a:cubicBezTo>
                    <a:pt x="0" y="82"/>
                    <a:pt x="0" y="73"/>
                    <a:pt x="1" y="65"/>
                  </a:cubicBezTo>
                  <a:cubicBezTo>
                    <a:pt x="1" y="57"/>
                    <a:pt x="2" y="50"/>
                    <a:pt x="2" y="44"/>
                  </a:cubicBezTo>
                  <a:cubicBezTo>
                    <a:pt x="3" y="38"/>
                    <a:pt x="5" y="32"/>
                    <a:pt x="6" y="28"/>
                  </a:cubicBezTo>
                  <a:cubicBezTo>
                    <a:pt x="8" y="23"/>
                    <a:pt x="11" y="19"/>
                    <a:pt x="14" y="16"/>
                  </a:cubicBezTo>
                  <a:cubicBezTo>
                    <a:pt x="17" y="11"/>
                    <a:pt x="22" y="8"/>
                    <a:pt x="28" y="5"/>
                  </a:cubicBezTo>
                  <a:cubicBezTo>
                    <a:pt x="33" y="2"/>
                    <a:pt x="40" y="0"/>
                    <a:pt x="49" y="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5984" y="3560"/>
              <a:ext cx="170" cy="344"/>
            </a:xfrm>
            <a:custGeom>
              <a:avLst/>
              <a:gdLst>
                <a:gd name="T0" fmla="*/ 92 w 92"/>
                <a:gd name="T1" fmla="*/ 137 h 184"/>
                <a:gd name="T2" fmla="*/ 80 w 92"/>
                <a:gd name="T3" fmla="*/ 171 h 184"/>
                <a:gd name="T4" fmla="*/ 46 w 92"/>
                <a:gd name="T5" fmla="*/ 184 h 184"/>
                <a:gd name="T6" fmla="*/ 12 w 92"/>
                <a:gd name="T7" fmla="*/ 171 h 184"/>
                <a:gd name="T8" fmla="*/ 0 w 92"/>
                <a:gd name="T9" fmla="*/ 137 h 184"/>
                <a:gd name="T10" fmla="*/ 0 w 92"/>
                <a:gd name="T11" fmla="*/ 0 h 184"/>
                <a:gd name="T12" fmla="*/ 28 w 92"/>
                <a:gd name="T13" fmla="*/ 0 h 184"/>
                <a:gd name="T14" fmla="*/ 28 w 92"/>
                <a:gd name="T15" fmla="*/ 136 h 184"/>
                <a:gd name="T16" fmla="*/ 33 w 92"/>
                <a:gd name="T17" fmla="*/ 153 h 184"/>
                <a:gd name="T18" fmla="*/ 46 w 92"/>
                <a:gd name="T19" fmla="*/ 158 h 184"/>
                <a:gd name="T20" fmla="*/ 59 w 92"/>
                <a:gd name="T21" fmla="*/ 153 h 184"/>
                <a:gd name="T22" fmla="*/ 64 w 92"/>
                <a:gd name="T23" fmla="*/ 136 h 184"/>
                <a:gd name="T24" fmla="*/ 64 w 92"/>
                <a:gd name="T25" fmla="*/ 0 h 184"/>
                <a:gd name="T26" fmla="*/ 92 w 92"/>
                <a:gd name="T27" fmla="*/ 0 h 184"/>
                <a:gd name="T28" fmla="*/ 92 w 92"/>
                <a:gd name="T2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184">
                  <a:moveTo>
                    <a:pt x="92" y="137"/>
                  </a:moveTo>
                  <a:cubicBezTo>
                    <a:pt x="92" y="151"/>
                    <a:pt x="88" y="162"/>
                    <a:pt x="80" y="171"/>
                  </a:cubicBezTo>
                  <a:cubicBezTo>
                    <a:pt x="71" y="180"/>
                    <a:pt x="60" y="184"/>
                    <a:pt x="46" y="184"/>
                  </a:cubicBezTo>
                  <a:cubicBezTo>
                    <a:pt x="32" y="184"/>
                    <a:pt x="21" y="180"/>
                    <a:pt x="12" y="171"/>
                  </a:cubicBezTo>
                  <a:cubicBezTo>
                    <a:pt x="4" y="162"/>
                    <a:pt x="0" y="151"/>
                    <a:pt x="0" y="137"/>
                  </a:cubicBezTo>
                  <a:cubicBezTo>
                    <a:pt x="0" y="0"/>
                    <a:pt x="0" y="0"/>
                    <a:pt x="0" y="0"/>
                  </a:cubicBezTo>
                  <a:cubicBezTo>
                    <a:pt x="28" y="0"/>
                    <a:pt x="28" y="0"/>
                    <a:pt x="28" y="0"/>
                  </a:cubicBezTo>
                  <a:cubicBezTo>
                    <a:pt x="28" y="136"/>
                    <a:pt x="28" y="136"/>
                    <a:pt x="28" y="136"/>
                  </a:cubicBezTo>
                  <a:cubicBezTo>
                    <a:pt x="28" y="144"/>
                    <a:pt x="30" y="150"/>
                    <a:pt x="33" y="153"/>
                  </a:cubicBezTo>
                  <a:cubicBezTo>
                    <a:pt x="36" y="157"/>
                    <a:pt x="40" y="158"/>
                    <a:pt x="46" y="158"/>
                  </a:cubicBezTo>
                  <a:cubicBezTo>
                    <a:pt x="52" y="158"/>
                    <a:pt x="56" y="157"/>
                    <a:pt x="59" y="153"/>
                  </a:cubicBezTo>
                  <a:cubicBezTo>
                    <a:pt x="62" y="150"/>
                    <a:pt x="64" y="144"/>
                    <a:pt x="64" y="136"/>
                  </a:cubicBezTo>
                  <a:cubicBezTo>
                    <a:pt x="64" y="0"/>
                    <a:pt x="64" y="0"/>
                    <a:pt x="64" y="0"/>
                  </a:cubicBezTo>
                  <a:cubicBezTo>
                    <a:pt x="92" y="0"/>
                    <a:pt x="92" y="0"/>
                    <a:pt x="92" y="0"/>
                  </a:cubicBezTo>
                  <a:lnTo>
                    <a:pt x="92" y="137"/>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noEditPoints="1"/>
            </p:cNvSpPr>
            <p:nvPr userDrawn="1"/>
          </p:nvSpPr>
          <p:spPr bwMode="auto">
            <a:xfrm>
              <a:off x="6254" y="3560"/>
              <a:ext cx="180" cy="340"/>
            </a:xfrm>
            <a:custGeom>
              <a:avLst/>
              <a:gdLst>
                <a:gd name="T0" fmla="*/ 46 w 98"/>
                <a:gd name="T1" fmla="*/ 0 h 182"/>
                <a:gd name="T2" fmla="*/ 82 w 98"/>
                <a:gd name="T3" fmla="*/ 13 h 182"/>
                <a:gd name="T4" fmla="*/ 92 w 98"/>
                <a:gd name="T5" fmla="*/ 54 h 182"/>
                <a:gd name="T6" fmla="*/ 88 w 98"/>
                <a:gd name="T7" fmla="*/ 83 h 182"/>
                <a:gd name="T8" fmla="*/ 71 w 98"/>
                <a:gd name="T9" fmla="*/ 101 h 182"/>
                <a:gd name="T10" fmla="*/ 98 w 98"/>
                <a:gd name="T11" fmla="*/ 182 h 182"/>
                <a:gd name="T12" fmla="*/ 68 w 98"/>
                <a:gd name="T13" fmla="*/ 182 h 182"/>
                <a:gd name="T14" fmla="*/ 45 w 98"/>
                <a:gd name="T15" fmla="*/ 108 h 182"/>
                <a:gd name="T16" fmla="*/ 28 w 98"/>
                <a:gd name="T17" fmla="*/ 108 h 182"/>
                <a:gd name="T18" fmla="*/ 28 w 98"/>
                <a:gd name="T19" fmla="*/ 182 h 182"/>
                <a:gd name="T20" fmla="*/ 0 w 98"/>
                <a:gd name="T21" fmla="*/ 182 h 182"/>
                <a:gd name="T22" fmla="*/ 0 w 98"/>
                <a:gd name="T23" fmla="*/ 0 h 182"/>
                <a:gd name="T24" fmla="*/ 46 w 98"/>
                <a:gd name="T25" fmla="*/ 0 h 182"/>
                <a:gd name="T26" fmla="*/ 28 w 98"/>
                <a:gd name="T27" fmla="*/ 26 h 182"/>
                <a:gd name="T28" fmla="*/ 28 w 98"/>
                <a:gd name="T29" fmla="*/ 82 h 182"/>
                <a:gd name="T30" fmla="*/ 46 w 98"/>
                <a:gd name="T31" fmla="*/ 82 h 182"/>
                <a:gd name="T32" fmla="*/ 55 w 98"/>
                <a:gd name="T33" fmla="*/ 80 h 182"/>
                <a:gd name="T34" fmla="*/ 61 w 98"/>
                <a:gd name="T35" fmla="*/ 74 h 182"/>
                <a:gd name="T36" fmla="*/ 63 w 98"/>
                <a:gd name="T37" fmla="*/ 65 h 182"/>
                <a:gd name="T38" fmla="*/ 64 w 98"/>
                <a:gd name="T39" fmla="*/ 54 h 182"/>
                <a:gd name="T40" fmla="*/ 63 w 98"/>
                <a:gd name="T41" fmla="*/ 43 h 182"/>
                <a:gd name="T42" fmla="*/ 61 w 98"/>
                <a:gd name="T43" fmla="*/ 34 h 182"/>
                <a:gd name="T44" fmla="*/ 55 w 98"/>
                <a:gd name="T45" fmla="*/ 28 h 182"/>
                <a:gd name="T46" fmla="*/ 46 w 98"/>
                <a:gd name="T47" fmla="*/ 26 h 182"/>
                <a:gd name="T48" fmla="*/ 28 w 98"/>
                <a:gd name="T49"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182">
                  <a:moveTo>
                    <a:pt x="46" y="0"/>
                  </a:moveTo>
                  <a:cubicBezTo>
                    <a:pt x="62" y="0"/>
                    <a:pt x="74" y="4"/>
                    <a:pt x="82" y="13"/>
                  </a:cubicBezTo>
                  <a:cubicBezTo>
                    <a:pt x="89" y="21"/>
                    <a:pt x="92" y="35"/>
                    <a:pt x="92" y="54"/>
                  </a:cubicBezTo>
                  <a:cubicBezTo>
                    <a:pt x="92" y="65"/>
                    <a:pt x="91" y="75"/>
                    <a:pt x="88" y="83"/>
                  </a:cubicBezTo>
                  <a:cubicBezTo>
                    <a:pt x="85" y="91"/>
                    <a:pt x="79" y="97"/>
                    <a:pt x="71" y="101"/>
                  </a:cubicBezTo>
                  <a:cubicBezTo>
                    <a:pt x="98" y="182"/>
                    <a:pt x="98" y="182"/>
                    <a:pt x="98" y="182"/>
                  </a:cubicBezTo>
                  <a:cubicBezTo>
                    <a:pt x="68" y="182"/>
                    <a:pt x="68" y="182"/>
                    <a:pt x="68" y="182"/>
                  </a:cubicBezTo>
                  <a:cubicBezTo>
                    <a:pt x="45" y="108"/>
                    <a:pt x="45" y="108"/>
                    <a:pt x="45" y="108"/>
                  </a:cubicBezTo>
                  <a:cubicBezTo>
                    <a:pt x="28" y="108"/>
                    <a:pt x="28" y="108"/>
                    <a:pt x="28" y="108"/>
                  </a:cubicBezTo>
                  <a:cubicBezTo>
                    <a:pt x="28" y="182"/>
                    <a:pt x="28" y="182"/>
                    <a:pt x="28" y="182"/>
                  </a:cubicBezTo>
                  <a:cubicBezTo>
                    <a:pt x="0" y="182"/>
                    <a:pt x="0" y="182"/>
                    <a:pt x="0" y="182"/>
                  </a:cubicBezTo>
                  <a:cubicBezTo>
                    <a:pt x="0" y="0"/>
                    <a:pt x="0" y="0"/>
                    <a:pt x="0" y="0"/>
                  </a:cubicBezTo>
                  <a:lnTo>
                    <a:pt x="46" y="0"/>
                  </a:lnTo>
                  <a:close/>
                  <a:moveTo>
                    <a:pt x="28" y="26"/>
                  </a:moveTo>
                  <a:cubicBezTo>
                    <a:pt x="28" y="82"/>
                    <a:pt x="28" y="82"/>
                    <a:pt x="28" y="82"/>
                  </a:cubicBezTo>
                  <a:cubicBezTo>
                    <a:pt x="46" y="82"/>
                    <a:pt x="46" y="82"/>
                    <a:pt x="46" y="82"/>
                  </a:cubicBezTo>
                  <a:cubicBezTo>
                    <a:pt x="50" y="82"/>
                    <a:pt x="53" y="81"/>
                    <a:pt x="55" y="80"/>
                  </a:cubicBezTo>
                  <a:cubicBezTo>
                    <a:pt x="58" y="78"/>
                    <a:pt x="59" y="76"/>
                    <a:pt x="61" y="74"/>
                  </a:cubicBezTo>
                  <a:cubicBezTo>
                    <a:pt x="62" y="71"/>
                    <a:pt x="63" y="68"/>
                    <a:pt x="63" y="65"/>
                  </a:cubicBezTo>
                  <a:cubicBezTo>
                    <a:pt x="63" y="61"/>
                    <a:pt x="64" y="58"/>
                    <a:pt x="64" y="54"/>
                  </a:cubicBezTo>
                  <a:cubicBezTo>
                    <a:pt x="64" y="50"/>
                    <a:pt x="63" y="47"/>
                    <a:pt x="63" y="43"/>
                  </a:cubicBezTo>
                  <a:cubicBezTo>
                    <a:pt x="63" y="40"/>
                    <a:pt x="62" y="37"/>
                    <a:pt x="61" y="34"/>
                  </a:cubicBezTo>
                  <a:cubicBezTo>
                    <a:pt x="59" y="32"/>
                    <a:pt x="58" y="30"/>
                    <a:pt x="55" y="28"/>
                  </a:cubicBezTo>
                  <a:cubicBezTo>
                    <a:pt x="53" y="27"/>
                    <a:pt x="50" y="26"/>
                    <a:pt x="46" y="26"/>
                  </a:cubicBezTo>
                  <a:lnTo>
                    <a:pt x="28" y="26"/>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p:cNvSpPr>
              <a:spLocks noChangeArrowheads="1"/>
            </p:cNvSpPr>
            <p:nvPr userDrawn="1"/>
          </p:nvSpPr>
          <p:spPr bwMode="auto">
            <a:xfrm>
              <a:off x="6523" y="3560"/>
              <a:ext cx="53" cy="340"/>
            </a:xfrm>
            <a:prstGeom prst="rect">
              <a:avLst/>
            </a:prstGeom>
            <a:solidFill>
              <a:srgbClr val="F90B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661" y="3560"/>
              <a:ext cx="166" cy="340"/>
            </a:xfrm>
            <a:custGeom>
              <a:avLst/>
              <a:gdLst>
                <a:gd name="T0" fmla="*/ 166 w 166"/>
                <a:gd name="T1" fmla="*/ 48 h 340"/>
                <a:gd name="T2" fmla="*/ 109 w 166"/>
                <a:gd name="T3" fmla="*/ 48 h 340"/>
                <a:gd name="T4" fmla="*/ 109 w 166"/>
                <a:gd name="T5" fmla="*/ 340 h 340"/>
                <a:gd name="T6" fmla="*/ 55 w 166"/>
                <a:gd name="T7" fmla="*/ 340 h 340"/>
                <a:gd name="T8" fmla="*/ 55 w 166"/>
                <a:gd name="T9" fmla="*/ 48 h 340"/>
                <a:gd name="T10" fmla="*/ 0 w 166"/>
                <a:gd name="T11" fmla="*/ 48 h 340"/>
                <a:gd name="T12" fmla="*/ 0 w 166"/>
                <a:gd name="T13" fmla="*/ 0 h 340"/>
                <a:gd name="T14" fmla="*/ 166 w 166"/>
                <a:gd name="T15" fmla="*/ 0 h 340"/>
                <a:gd name="T16" fmla="*/ 166 w 166"/>
                <a:gd name="T17"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40">
                  <a:moveTo>
                    <a:pt x="166" y="48"/>
                  </a:moveTo>
                  <a:lnTo>
                    <a:pt x="109" y="48"/>
                  </a:lnTo>
                  <a:lnTo>
                    <a:pt x="109" y="340"/>
                  </a:lnTo>
                  <a:lnTo>
                    <a:pt x="55" y="340"/>
                  </a:lnTo>
                  <a:lnTo>
                    <a:pt x="55" y="48"/>
                  </a:lnTo>
                  <a:lnTo>
                    <a:pt x="0" y="48"/>
                  </a:lnTo>
                  <a:lnTo>
                    <a:pt x="0" y="0"/>
                  </a:lnTo>
                  <a:lnTo>
                    <a:pt x="166" y="0"/>
                  </a:lnTo>
                  <a:lnTo>
                    <a:pt x="166"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897" y="3560"/>
              <a:ext cx="184" cy="340"/>
            </a:xfrm>
            <a:custGeom>
              <a:avLst/>
              <a:gdLst>
                <a:gd name="T0" fmla="*/ 118 w 184"/>
                <a:gd name="T1" fmla="*/ 207 h 340"/>
                <a:gd name="T2" fmla="*/ 118 w 184"/>
                <a:gd name="T3" fmla="*/ 340 h 340"/>
                <a:gd name="T4" fmla="*/ 66 w 184"/>
                <a:gd name="T5" fmla="*/ 340 h 340"/>
                <a:gd name="T6" fmla="*/ 66 w 184"/>
                <a:gd name="T7" fmla="*/ 207 h 340"/>
                <a:gd name="T8" fmla="*/ 0 w 184"/>
                <a:gd name="T9" fmla="*/ 0 h 340"/>
                <a:gd name="T10" fmla="*/ 59 w 184"/>
                <a:gd name="T11" fmla="*/ 0 h 340"/>
                <a:gd name="T12" fmla="*/ 92 w 184"/>
                <a:gd name="T13" fmla="*/ 134 h 340"/>
                <a:gd name="T14" fmla="*/ 125 w 184"/>
                <a:gd name="T15" fmla="*/ 0 h 340"/>
                <a:gd name="T16" fmla="*/ 184 w 184"/>
                <a:gd name="T17" fmla="*/ 0 h 340"/>
                <a:gd name="T18" fmla="*/ 118 w 184"/>
                <a:gd name="T19" fmla="*/ 20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340">
                  <a:moveTo>
                    <a:pt x="118" y="207"/>
                  </a:moveTo>
                  <a:lnTo>
                    <a:pt x="118" y="340"/>
                  </a:lnTo>
                  <a:lnTo>
                    <a:pt x="66" y="340"/>
                  </a:lnTo>
                  <a:lnTo>
                    <a:pt x="66" y="207"/>
                  </a:lnTo>
                  <a:lnTo>
                    <a:pt x="0" y="0"/>
                  </a:lnTo>
                  <a:lnTo>
                    <a:pt x="59" y="0"/>
                  </a:lnTo>
                  <a:lnTo>
                    <a:pt x="92" y="134"/>
                  </a:lnTo>
                  <a:lnTo>
                    <a:pt x="125" y="0"/>
                  </a:lnTo>
                  <a:lnTo>
                    <a:pt x="184" y="0"/>
                  </a:lnTo>
                  <a:lnTo>
                    <a:pt x="118" y="207"/>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ooter_page number">
            <a:extLst>
              <a:ext uri="{FF2B5EF4-FFF2-40B4-BE49-F238E27FC236}">
                <a16:creationId xmlns:a16="http://schemas.microsoft.com/office/drawing/2014/main" id="{94511A2E-4E05-66F8-4663-883EB8354BD3}"/>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solidFill>
                <a:latin typeface="+mn-lt"/>
                <a:ea typeface="+mn-ea"/>
                <a:cs typeface="+mn-cs"/>
              </a:rPr>
              <a:pPr algn="r" fontAlgn="auto">
                <a:spcBef>
                  <a:spcPts val="0"/>
                </a:spcBef>
                <a:spcAft>
                  <a:spcPts val="0"/>
                </a:spcAft>
                <a:buClrTx/>
                <a:buSzTx/>
                <a:buFontTx/>
                <a:buNone/>
                <a:defRPr/>
              </a:pPr>
              <a:t>‹#›</a:t>
            </a:fld>
            <a:endParaRPr lang="en-US" sz="1100" kern="0">
              <a:solidFill>
                <a:schemeClr val="bg1"/>
              </a:solidFill>
              <a:latin typeface="+mn-lt"/>
              <a:ea typeface="+mn-ea"/>
              <a:cs typeface="+mn-cs"/>
            </a:endParaRPr>
          </a:p>
        </p:txBody>
      </p:sp>
      <p:sp>
        <p:nvSpPr>
          <p:cNvPr id="2" name="Date Placeholder 1"/>
          <p:cNvSpPr>
            <a:spLocks noGrp="1"/>
          </p:cNvSpPr>
          <p:nvPr>
            <p:ph type="dt" sz="half" idx="17"/>
          </p:nvPr>
        </p:nvSpPr>
        <p:spPr/>
        <p:txBody>
          <a:bodyPr/>
          <a:lstStyle/>
          <a:p>
            <a:fld id="{7B115AA4-7429-4E66-A2A6-13A2F5B8241E}" type="datetimeFigureOut">
              <a:rPr lang="en-US" smtClean="0"/>
              <a:t>20-Feb-24</a:t>
            </a:fld>
            <a:endParaRPr lang="en-US"/>
          </a:p>
        </p:txBody>
      </p:sp>
    </p:spTree>
    <p:extLst>
      <p:ext uri="{BB962C8B-B14F-4D97-AF65-F5344CB8AC3E}">
        <p14:creationId xmlns:p14="http://schemas.microsoft.com/office/powerpoint/2010/main" val="3994050619"/>
      </p:ext>
    </p:extLst>
  </p:cSld>
  <p:clrMapOvr>
    <a:masterClrMapping/>
  </p:clrMapOvr>
  <p:transition>
    <p:fade/>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4pPr>
              <a:buClr>
                <a:schemeClr val="tx2"/>
              </a:buClr>
              <a:defRPr>
                <a:latin typeface="Arial" panose="020B0604020202020204" pitchFamily="34" charset="0"/>
                <a:cs typeface="Arial" panose="020B0604020202020204" pitchFamily="34" charset="0"/>
              </a:defRPr>
            </a:lvl4pPr>
            <a:lvl5pPr>
              <a:buClr>
                <a:schemeClr val="tx2"/>
              </a:buCl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2"/>
          </p:nvPr>
        </p:nvSpPr>
        <p:spPr/>
        <p:txBody>
          <a:bodyPr/>
          <a:lstStyle/>
          <a:p>
            <a:fld id="{450993E3-A2FB-45EF-9EBD-904AD66DA0C2}" type="datetimeFigureOut">
              <a:rPr lang="en-US" smtClean="0"/>
              <a:t>20-Feb-24</a:t>
            </a:fld>
            <a:endParaRPr lang="en-US"/>
          </a:p>
        </p:txBody>
      </p:sp>
    </p:spTree>
    <p:extLst>
      <p:ext uri="{BB962C8B-B14F-4D97-AF65-F5344CB8AC3E}">
        <p14:creationId xmlns:p14="http://schemas.microsoft.com/office/powerpoint/2010/main" val="1963551422"/>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a:t>Click to edit Master title style</a:t>
            </a:r>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p:txBody>
          <a:bodyPr/>
          <a:lstStyle/>
          <a:p>
            <a:fld id="{17E7D7A6-B7D6-419A-93CD-EBD52431A5E3}" type="datetimeFigureOut">
              <a:rPr lang="en-US" smtClean="0"/>
              <a:t>20-Feb-24</a:t>
            </a:fld>
            <a:endParaRPr lang="en-US"/>
          </a:p>
        </p:txBody>
      </p:sp>
    </p:spTree>
    <p:extLst>
      <p:ext uri="{BB962C8B-B14F-4D97-AF65-F5344CB8AC3E}">
        <p14:creationId xmlns:p14="http://schemas.microsoft.com/office/powerpoint/2010/main" val="2745055362"/>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latin typeface="Arial" panose="020B0604020202020204" pitchFamily="34" charset="0"/>
                <a:cs typeface="Arial" panose="020B0604020202020204" pitchFamily="34" charset="0"/>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latin typeface="Arial" panose="020B0604020202020204" pitchFamily="34" charset="0"/>
                <a:cs typeface="Arial" panose="020B0604020202020204" pitchFamily="34" charset="0"/>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latin typeface="Arial" panose="020B0604020202020204" pitchFamily="34" charset="0"/>
                <a:cs typeface="Arial" panose="020B0604020202020204" pitchFamily="34" charset="0"/>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p:txBody>
          <a:bodyPr/>
          <a:lstStyle/>
          <a:p>
            <a:fld id="{41190BFC-9B9E-434A-B255-AF91260EADC5}" type="datetimeFigureOut">
              <a:rPr lang="en-US" smtClean="0"/>
              <a:t>20-Feb-24</a:t>
            </a:fld>
            <a:endParaRPr lang="en-US"/>
          </a:p>
        </p:txBody>
      </p:sp>
    </p:spTree>
    <p:extLst>
      <p:ext uri="{BB962C8B-B14F-4D97-AF65-F5344CB8AC3E}">
        <p14:creationId xmlns:p14="http://schemas.microsoft.com/office/powerpoint/2010/main" val="738910688"/>
      </p:ext>
    </p:extLst>
  </p:cSld>
  <p:clrMapOvr>
    <a:masterClrMapping/>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p>
            <a:endParaRPr lang="en-US"/>
          </a:p>
        </p:txBody>
      </p:sp>
      <p:sp>
        <p:nvSpPr>
          <p:cNvPr id="3" name="Date Placeholder 2"/>
          <p:cNvSpPr>
            <a:spLocks noGrp="1"/>
          </p:cNvSpPr>
          <p:nvPr>
            <p:ph type="dt" sz="half" idx="12"/>
          </p:nvPr>
        </p:nvSpPr>
        <p:spPr/>
        <p:txBody>
          <a:bodyPr/>
          <a:lstStyle/>
          <a:p>
            <a:fld id="{11B24882-5373-4C50-B55C-4445BEF547F5}" type="datetimeFigureOut">
              <a:rPr lang="en-US" smtClean="0"/>
              <a:t>20-Feb-24</a:t>
            </a:fld>
            <a:endParaRPr lang="en-US"/>
          </a:p>
        </p:txBody>
      </p:sp>
    </p:spTree>
    <p:extLst>
      <p:ext uri="{BB962C8B-B14F-4D97-AF65-F5344CB8AC3E}">
        <p14:creationId xmlns:p14="http://schemas.microsoft.com/office/powerpoint/2010/main" val="1451277038"/>
      </p:ext>
    </p:extLst>
  </p:cSld>
  <p:clrMapOvr>
    <a:masterClrMapping/>
  </p:clrMapOvr>
  <p:transition>
    <p:fade/>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2" name="Date Placeholder 1"/>
          <p:cNvSpPr>
            <a:spLocks noGrp="1"/>
          </p:cNvSpPr>
          <p:nvPr>
            <p:ph type="dt" sz="half" idx="12"/>
          </p:nvPr>
        </p:nvSpPr>
        <p:spPr/>
        <p:txBody>
          <a:bodyPr/>
          <a:lstStyle/>
          <a:p>
            <a:fld id="{F9489ABD-2C06-4331-AC1C-63DFC843A2B8}" type="datetimeFigureOut">
              <a:rPr lang="en-US" smtClean="0"/>
              <a:t>20-Feb-24</a:t>
            </a:fld>
            <a:endParaRPr lang="en-US"/>
          </a:p>
        </p:txBody>
      </p:sp>
    </p:spTree>
    <p:extLst>
      <p:ext uri="{BB962C8B-B14F-4D97-AF65-F5344CB8AC3E}">
        <p14:creationId xmlns:p14="http://schemas.microsoft.com/office/powerpoint/2010/main" val="941450513"/>
      </p:ext>
    </p:extLst>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Agenda: light backgroun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B830C-1A0E-17DE-6650-A0E3C05D61D9}"/>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2" y="1786"/>
            <a:ext cx="12188825" cy="6856214"/>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5" name="Agenda list"/>
          <p:cNvSpPr>
            <a:spLocks noGrp="1"/>
          </p:cNvSpPr>
          <p:nvPr>
            <p:ph sz="quarter" idx="13"/>
          </p:nvPr>
        </p:nvSpPr>
        <p:spPr>
          <a:xfrm>
            <a:off x="1166812" y="1683969"/>
            <a:ext cx="9211620" cy="4163242"/>
          </a:xfrm>
        </p:spPr>
        <p:txBody>
          <a:bodyPr/>
          <a:lstStyle>
            <a:lvl1pPr marL="228600" indent="-228600">
              <a:lnSpc>
                <a:spcPct val="120000"/>
              </a:lnSpc>
              <a:buClr>
                <a:schemeClr val="bg1"/>
              </a:buClr>
              <a:buFont typeface="Calibri" panose="020F0502020204030204" pitchFamily="34" charset="0"/>
              <a:buChar char="•"/>
              <a:defRPr sz="2400">
                <a:solidFill>
                  <a:schemeClr val="tx1"/>
                </a:solidFill>
              </a:defRPr>
            </a:lvl1pPr>
            <a:lvl2pPr marL="576072" indent="-228600">
              <a:buClr>
                <a:schemeClr val="bg1"/>
              </a:buClr>
              <a:buFont typeface="Calibri" panose="020F0502020204030204" pitchFamily="34" charset="0"/>
              <a:buChar char="̶"/>
              <a:defRPr>
                <a:solidFill>
                  <a:schemeClr val="tx1"/>
                </a:solidFill>
              </a:defRPr>
            </a:lvl2pPr>
          </a:lstStyle>
          <a:p>
            <a:pPr lvl="0"/>
            <a:r>
              <a:rPr lang="en-US"/>
              <a:t>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accent1"/>
                </a:solidFill>
              </a:defRPr>
            </a:lvl1pPr>
          </a:lstStyle>
          <a:p>
            <a:r>
              <a:rPr lang="en-US"/>
              <a:t>Click to edit Master title style</a:t>
            </a:r>
          </a:p>
        </p:txBody>
      </p:sp>
      <p:sp>
        <p:nvSpPr>
          <p:cNvPr id="2" name="Footer_page number">
            <a:extLst>
              <a:ext uri="{FF2B5EF4-FFF2-40B4-BE49-F238E27FC236}">
                <a16:creationId xmlns:a16="http://schemas.microsoft.com/office/drawing/2014/main" id="{01007F7C-A4BC-9D75-DD82-ABF1F242CB84}"/>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a:solidFill>
                <a:schemeClr val="tx1"/>
              </a:solidFill>
              <a:latin typeface="+mn-lt"/>
              <a:ea typeface="+mn-ea"/>
              <a:cs typeface="+mn-cs"/>
            </a:endParaRPr>
          </a:p>
        </p:txBody>
      </p:sp>
      <p:sp>
        <p:nvSpPr>
          <p:cNvPr id="7" name="Footer_copyright">
            <a:extLst>
              <a:ext uri="{FF2B5EF4-FFF2-40B4-BE49-F238E27FC236}">
                <a16:creationId xmlns:a16="http://schemas.microsoft.com/office/drawing/2014/main" id="{040E87EE-D43D-EE96-80F0-EC91639B6540}"/>
              </a:ext>
            </a:extLst>
          </p:cNvPr>
          <p:cNvSpPr txBox="1">
            <a:spLocks/>
          </p:cNvSpPr>
          <p:nvPr userDrawn="1"/>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cxnSp>
        <p:nvCxnSpPr>
          <p:cNvPr id="8" name="Footer line">
            <a:extLst>
              <a:ext uri="{FF2B5EF4-FFF2-40B4-BE49-F238E27FC236}">
                <a16:creationId xmlns:a16="http://schemas.microsoft.com/office/drawing/2014/main" id="{A08B3C9B-51A0-ABAD-EDDF-797C6A7AB450}"/>
              </a:ext>
            </a:extLst>
          </p:cNvPr>
          <p:cNvCxnSpPr/>
          <p:nvPr userDrawn="1"/>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5">
            <a:extLst>
              <a:ext uri="{FF2B5EF4-FFF2-40B4-BE49-F238E27FC236}">
                <a16:creationId xmlns:a16="http://schemas.microsoft.com/office/drawing/2014/main" id="{2C05FA48-F298-2410-D071-B33650C7FBA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sp>
        <p:nvSpPr>
          <p:cNvPr id="10" name="Date Placeholder 9"/>
          <p:cNvSpPr>
            <a:spLocks noGrp="1"/>
          </p:cNvSpPr>
          <p:nvPr>
            <p:ph type="dt" sz="half" idx="14"/>
          </p:nvPr>
        </p:nvSpPr>
        <p:spPr/>
        <p:txBody>
          <a:bodyPr/>
          <a:lstStyle/>
          <a:p>
            <a:fld id="{BE549531-8CB3-4C19-875D-FF2A0A2E71BE}" type="datetimeFigureOut">
              <a:rPr lang="en-US" smtClean="0"/>
              <a:t>20-Feb-24</a:t>
            </a:fld>
            <a:endParaRPr lang="en-US"/>
          </a:p>
        </p:txBody>
      </p:sp>
    </p:spTree>
    <p:extLst>
      <p:ext uri="{BB962C8B-B14F-4D97-AF65-F5344CB8AC3E}">
        <p14:creationId xmlns:p14="http://schemas.microsoft.com/office/powerpoint/2010/main" val="2169723764"/>
      </p:ext>
    </p:extLst>
  </p:cSld>
  <p:clrMapOvr>
    <a:masterClrMapping/>
  </p:clrMapOvr>
  <p:transition>
    <p:fade/>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Slate">
    <p:bg>
      <p:bgPr>
        <a:gradFill>
          <a:gsLst>
            <a:gs pos="79000">
              <a:schemeClr val="accent1">
                <a:lumMod val="55000"/>
              </a:schemeClr>
            </a:gs>
            <a:gs pos="0">
              <a:schemeClr val="accent6"/>
            </a:gs>
          </a:gsLst>
          <a:path path="circle">
            <a:fillToRect l="100000" t="100000"/>
          </a:path>
        </a:grad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pic>
        <p:nvPicPr>
          <p:cNvPr id="3" name="Picture 5">
            <a:extLst>
              <a:ext uri="{FF2B5EF4-FFF2-40B4-BE49-F238E27FC236}">
                <a16:creationId xmlns:a16="http://schemas.microsoft.com/office/drawing/2014/main" id="{E40F7830-EDB1-232C-954E-BB58013E6676}"/>
              </a:ext>
            </a:extLst>
          </p:cNvPr>
          <p:cNvPicPr>
            <a:picLocks noChangeAspect="1"/>
          </p:cNvPicPr>
          <p:nvPr userDrawn="1"/>
        </p:nvPicPr>
        <p:blipFill>
          <a:blip r:embed="rId2" cstate="print">
            <a:lum bright="100000"/>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sp>
        <p:nvSpPr>
          <p:cNvPr id="2" name="Date Placeholder 1"/>
          <p:cNvSpPr>
            <a:spLocks noGrp="1"/>
          </p:cNvSpPr>
          <p:nvPr>
            <p:ph type="dt" sz="half" idx="12"/>
          </p:nvPr>
        </p:nvSpPr>
        <p:spPr/>
        <p:txBody>
          <a:bodyPr/>
          <a:lstStyle/>
          <a:p>
            <a:fld id="{70709922-CD59-4770-B112-123475DFD9D4}" type="datetimeFigureOut">
              <a:rPr lang="en-US" smtClean="0"/>
              <a:t>20-Feb-24</a:t>
            </a:fld>
            <a:endParaRPr lang="en-US"/>
          </a:p>
        </p:txBody>
      </p:sp>
    </p:spTree>
    <p:extLst>
      <p:ext uri="{BB962C8B-B14F-4D97-AF65-F5344CB8AC3E}">
        <p14:creationId xmlns:p14="http://schemas.microsoft.com/office/powerpoint/2010/main" val="1565809850"/>
      </p:ext>
    </p:extLst>
  </p:cSld>
  <p:clrMapOvr>
    <a:masterClrMapping/>
  </p:clrMapOvr>
  <p:transition>
    <p:fade/>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a:latin typeface="+mn-lt"/>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a:latin typeface="+mn-lt"/>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Click to edit Master text styles</a:t>
            </a:r>
          </a:p>
          <a:p>
            <a:pPr lvl="1"/>
            <a:r>
              <a:rPr lang="en-US"/>
              <a:t>Second level</a:t>
            </a:r>
          </a:p>
        </p:txBody>
      </p:sp>
      <p:sp>
        <p:nvSpPr>
          <p:cNvPr id="2" name="Date Placeholder 1"/>
          <p:cNvSpPr>
            <a:spLocks noGrp="1"/>
          </p:cNvSpPr>
          <p:nvPr>
            <p:ph type="dt" sz="half" idx="17"/>
          </p:nvPr>
        </p:nvSpPr>
        <p:spPr/>
        <p:txBody>
          <a:bodyPr/>
          <a:lstStyle/>
          <a:p>
            <a:fld id="{15DD3E41-3ACD-45AD-A181-BE68A5EFAB55}" type="datetimeFigureOut">
              <a:rPr lang="en-US" smtClean="0"/>
              <a:t>20-Feb-24</a:t>
            </a:fld>
            <a:endParaRPr lang="en-US"/>
          </a:p>
        </p:txBody>
      </p:sp>
    </p:spTree>
    <p:extLst>
      <p:ext uri="{BB962C8B-B14F-4D97-AF65-F5344CB8AC3E}">
        <p14:creationId xmlns:p14="http://schemas.microsoft.com/office/powerpoint/2010/main" val="3004369777"/>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gue_1">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DA556228-EDDC-5AEC-1E36-14BBA1BDD465}"/>
              </a:ext>
            </a:extLst>
          </p:cNvPr>
          <p:cNvPicPr>
            <a:picLocks noChangeAspect="1"/>
          </p:cNvPicPr>
          <p:nvPr userDrawn="1"/>
        </p:nvPicPr>
        <p:blipFill>
          <a:blip r:embed="rId2" cstate="email">
            <a:alphaModFix amt="50000"/>
            <a:extLst>
              <a:ext uri="{28A0092B-C50C-407E-A947-70E740481C1C}">
                <a14:useLocalDpi xmlns:a14="http://schemas.microsoft.com/office/drawing/2010/main" val="0"/>
              </a:ext>
            </a:extLst>
          </a:blip>
          <a:stretch>
            <a:fillRect/>
          </a:stretch>
        </p:blipFill>
        <p:spPr>
          <a:xfrm>
            <a:off x="1" y="1787"/>
            <a:ext cx="12188824" cy="6856213"/>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6" name="Section title"/>
          <p:cNvSpPr>
            <a:spLocks noGrp="1"/>
          </p:cNvSpPr>
          <p:nvPr>
            <p:ph type="body" sz="quarter" idx="13" hasCustomPrompt="1"/>
          </p:nvPr>
        </p:nvSpPr>
        <p:spPr bwMode="white">
          <a:xfrm>
            <a:off x="629684" y="2171235"/>
            <a:ext cx="8619892" cy="3027783"/>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gradFill flip="none" rotWithShape="1">
                  <a:gsLst>
                    <a:gs pos="0">
                      <a:schemeClr val="accent6"/>
                    </a:gs>
                    <a:gs pos="100000">
                      <a:schemeClr val="accent1"/>
                    </a:gs>
                  </a:gsLst>
                  <a:lin ang="10800000" scaled="1"/>
                  <a:tileRect/>
                </a:gra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lang="en-US" sz="3000" b="0" i="0" u="none" strike="noStrike" cap="all" dirty="0" smtClean="0">
                <a:gradFill flip="none" rotWithShape="1">
                  <a:gsLst>
                    <a:gs pos="0">
                      <a:schemeClr val="accent6"/>
                    </a:gs>
                    <a:gs pos="100000">
                      <a:schemeClr val="accent1"/>
                    </a:gs>
                  </a:gsLst>
                  <a:lin ang="10800000" scaled="1"/>
                  <a:tileRect/>
                </a:gra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sp>
        <p:nvSpPr>
          <p:cNvPr id="2" name="Date Placeholder 1"/>
          <p:cNvSpPr>
            <a:spLocks noGrp="1"/>
          </p:cNvSpPr>
          <p:nvPr>
            <p:ph type="dt" sz="half" idx="17"/>
          </p:nvPr>
        </p:nvSpPr>
        <p:spPr/>
        <p:txBody>
          <a:bodyPr/>
          <a:lstStyle/>
          <a:p>
            <a:fld id="{12EA4ADC-997B-496D-9533-F34D85BC6D8E}" type="datetimeFigureOut">
              <a:rPr lang="en-US" smtClean="0"/>
              <a:t>20-Feb-24</a:t>
            </a:fld>
            <a:endParaRPr lang="en-US"/>
          </a:p>
        </p:txBody>
      </p:sp>
    </p:spTree>
    <p:extLst>
      <p:ext uri="{BB962C8B-B14F-4D97-AF65-F5344CB8AC3E}">
        <p14:creationId xmlns:p14="http://schemas.microsoft.com/office/powerpoint/2010/main" val="3590112970"/>
      </p:ext>
    </p:extLst>
  </p:cSld>
  <p:clrMapOvr>
    <a:masterClrMapping/>
  </p:clrMapOvr>
  <p:transition>
    <p:fade/>
  </p:transition>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mmary_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A2D79-5C21-8C75-D309-DEB4164B40BD}"/>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4217257" y="0"/>
            <a:ext cx="7975570" cy="6511127"/>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7" name="Key points"/>
          <p:cNvSpPr>
            <a:spLocks noGrp="1"/>
          </p:cNvSpPr>
          <p:nvPr>
            <p:ph type="body" sz="quarter" idx="12"/>
          </p:nvPr>
        </p:nvSpPr>
        <p:spPr>
          <a:xfrm>
            <a:off x="4658146" y="1236024"/>
            <a:ext cx="6948067"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Click to edit Master text styles</a:t>
            </a:r>
          </a:p>
          <a:p>
            <a:pPr lvl="1"/>
            <a:r>
              <a:rPr lang="en-US"/>
              <a:t>Second level</a:t>
            </a:r>
          </a:p>
        </p:txBody>
      </p:sp>
      <p:sp>
        <p:nvSpPr>
          <p:cNvPr id="11" name="Slide Title"/>
          <p:cNvSpPr>
            <a:spLocks noGrp="1"/>
          </p:cNvSpPr>
          <p:nvPr>
            <p:ph type="title" hasCustomPrompt="1"/>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1" kern="1200" spc="0" baseline="0" dirty="0">
                <a:gradFill flip="none" rotWithShape="1">
                  <a:gsLst>
                    <a:gs pos="0">
                      <a:schemeClr val="accent6"/>
                    </a:gs>
                    <a:gs pos="60000">
                      <a:schemeClr val="bg2"/>
                    </a:gs>
                    <a:gs pos="100000">
                      <a:schemeClr val="bg2"/>
                    </a:gs>
                  </a:gsLst>
                  <a:lin ang="10800000" scaled="1"/>
                  <a:tileRect/>
                </a:gra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2" name="Date Placeholder 1"/>
          <p:cNvSpPr>
            <a:spLocks noGrp="1"/>
          </p:cNvSpPr>
          <p:nvPr>
            <p:ph type="dt" sz="half" idx="13"/>
          </p:nvPr>
        </p:nvSpPr>
        <p:spPr/>
        <p:txBody>
          <a:bodyPr/>
          <a:lstStyle/>
          <a:p>
            <a:fld id="{F31B9E99-30D5-4FF9-A10E-826D61E59CCE}" type="datetimeFigureOut">
              <a:rPr lang="en-US" smtClean="0"/>
              <a:t>20-Feb-24</a:t>
            </a:fld>
            <a:endParaRPr lang="en-US"/>
          </a:p>
        </p:txBody>
      </p:sp>
    </p:spTree>
    <p:extLst>
      <p:ext uri="{BB962C8B-B14F-4D97-AF65-F5344CB8AC3E}">
        <p14:creationId xmlns:p14="http://schemas.microsoft.com/office/powerpoint/2010/main" val="2138752666"/>
      </p:ext>
    </p:extLst>
  </p:cSld>
  <p:clrMapOvr>
    <a:masterClrMapping/>
  </p:clrMapOvr>
  <p:transition>
    <p:fade/>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mmary_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58B735-E4C8-D3E0-0B47-829DE0F308D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06113" y="0"/>
            <a:ext cx="7982712" cy="6510528"/>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7" name="Key points"/>
          <p:cNvSpPr>
            <a:spLocks noGrp="1"/>
          </p:cNvSpPr>
          <p:nvPr>
            <p:ph type="body" sz="quarter" idx="12"/>
          </p:nvPr>
        </p:nvSpPr>
        <p:spPr>
          <a:xfrm>
            <a:off x="4670110" y="1236024"/>
            <a:ext cx="6936103" cy="4443814"/>
          </a:xfrm>
          <a:prstGeom prst="rect">
            <a:avLst/>
          </a:prstGeom>
        </p:spPr>
        <p:txBody>
          <a:bodyPr lIns="91440" tIns="45720" rIns="91440" bIns="45720" anchor="ctr" anchorCtr="0">
            <a:noAutofit/>
          </a:bodyPr>
          <a:lstStyle>
            <a:lvl1pPr marL="320040" indent="-320040">
              <a:lnSpc>
                <a:spcPct val="95000"/>
              </a:lnSpc>
              <a:buClr>
                <a:schemeClr val="bg1"/>
              </a:buClr>
              <a:buSzPct val="85000"/>
              <a:buFont typeface="Calibri" panose="020F0502020204030204" pitchFamily="34" charset="0"/>
              <a:buChar char="•"/>
              <a:defRPr sz="3200" baseline="0">
                <a:solidFill>
                  <a:schemeClr val="bg1"/>
                </a:solidFill>
                <a:latin typeface="Arial" panose="020B0604020202020204" pitchFamily="34" charset="0"/>
                <a:cs typeface="Arial" panose="020B0604020202020204" pitchFamily="34" charset="0"/>
              </a:defRPr>
            </a:lvl1pPr>
            <a:lvl2pPr marL="667512" indent="-237744">
              <a:lnSpc>
                <a:spcPct val="95000"/>
              </a:lnSpc>
              <a:buClr>
                <a:schemeClr val="bg1"/>
              </a:buClr>
              <a:defRPr sz="2700">
                <a:solidFill>
                  <a:schemeClr val="bg1"/>
                </a:solidFill>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Click to edit Master text styles</a:t>
            </a:r>
          </a:p>
          <a:p>
            <a:pPr lvl="1"/>
            <a:r>
              <a:rPr lang="en-US"/>
              <a:t>Second level</a:t>
            </a:r>
          </a:p>
        </p:txBody>
      </p:sp>
      <p:sp>
        <p:nvSpPr>
          <p:cNvPr id="8" name="Slide Title"/>
          <p:cNvSpPr>
            <a:spLocks noGrp="1"/>
          </p:cNvSpPr>
          <p:nvPr>
            <p:ph type="title" hasCustomPrompt="1"/>
          </p:nvPr>
        </p:nvSpPr>
        <p:spPr>
          <a:xfrm>
            <a:off x="368300" y="1947672"/>
            <a:ext cx="3371340"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1" kern="1200" spc="0" baseline="0" dirty="0">
                <a:gradFill flip="none" rotWithShape="1">
                  <a:gsLst>
                    <a:gs pos="0">
                      <a:schemeClr val="accent6"/>
                    </a:gs>
                    <a:gs pos="60000">
                      <a:schemeClr val="bg2"/>
                    </a:gs>
                    <a:gs pos="100000">
                      <a:schemeClr val="bg2"/>
                    </a:gs>
                  </a:gsLst>
                  <a:lin ang="10800000" scaled="1"/>
                  <a:tileRect/>
                </a:gra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2" name="Date Placeholder 1"/>
          <p:cNvSpPr>
            <a:spLocks noGrp="1"/>
          </p:cNvSpPr>
          <p:nvPr>
            <p:ph type="dt" sz="half" idx="13"/>
          </p:nvPr>
        </p:nvSpPr>
        <p:spPr/>
        <p:txBody>
          <a:bodyPr/>
          <a:lstStyle/>
          <a:p>
            <a:fld id="{2CE55EBB-9F44-43F5-82D2-0407D16E9B1E}" type="datetimeFigureOut">
              <a:rPr lang="en-US" smtClean="0"/>
              <a:t>20-Feb-24</a:t>
            </a:fld>
            <a:endParaRPr lang="en-US"/>
          </a:p>
        </p:txBody>
      </p:sp>
    </p:spTree>
    <p:extLst>
      <p:ext uri="{BB962C8B-B14F-4D97-AF65-F5344CB8AC3E}">
        <p14:creationId xmlns:p14="http://schemas.microsoft.com/office/powerpoint/2010/main" val="496054798"/>
      </p:ext>
    </p:extLst>
  </p:cSld>
  <p:clrMapOvr>
    <a:masterClrMapping/>
  </p:clrMapOvr>
  <p:transition>
    <p:fade/>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26CFE0-522F-9E9A-E525-4E1026AB626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2" cy="6857926"/>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4383" y="726637"/>
            <a:ext cx="2971806" cy="633904"/>
          </a:xfrm>
          <a:prstGeom prst="rect">
            <a:avLst/>
          </a:prstGeom>
        </p:spPr>
      </p:pic>
      <p:sp>
        <p:nvSpPr>
          <p:cNvPr id="4" name="Footer Placeholder 3" hidden="1"/>
          <p:cNvSpPr>
            <a:spLocks noGrp="1"/>
          </p:cNvSpPr>
          <p:nvPr userDrawn="1">
            <p:ph type="ftr" sz="quarter" idx="11"/>
          </p:nvPr>
        </p:nvSpPr>
        <p:spPr/>
        <p:txBody>
          <a:bodyPr/>
          <a:lstStyle/>
          <a:p>
            <a:endParaRPr lang="en-US"/>
          </a:p>
        </p:txBody>
      </p:sp>
      <p:sp>
        <p:nvSpPr>
          <p:cNvPr id="15" name="Title"/>
          <p:cNvSpPr>
            <a:spLocks noGrp="1"/>
          </p:cNvSpPr>
          <p:nvPr userDrawn="1">
            <p:ph type="body" sz="quarter" idx="14" hasCustomPrompt="1"/>
          </p:nvPr>
        </p:nvSpPr>
        <p:spPr>
          <a:xfrm>
            <a:off x="912590" y="2334080"/>
            <a:ext cx="6882295" cy="1241286"/>
          </a:xfrm>
          <a:prstGeom prst="rect">
            <a:avLst/>
          </a:prstGeom>
          <a:effectLst/>
        </p:spPr>
        <p:txBody>
          <a:bodyPr>
            <a:noAutofit/>
          </a:bodyPr>
          <a:lstStyle>
            <a:lvl1pPr marL="0" indent="0">
              <a:lnSpc>
                <a:spcPts val="4000"/>
              </a:lnSpc>
              <a:spcBef>
                <a:spcPts val="0"/>
              </a:spcBef>
              <a:buFontTx/>
              <a:buNone/>
              <a:defRPr lang="en-US" sz="4000" b="1" i="0" u="none" strike="noStrike" cap="all" baseline="0" dirty="0" smtClean="0">
                <a:gradFill flip="none" rotWithShape="1">
                  <a:gsLst>
                    <a:gs pos="0">
                      <a:schemeClr val="accent6"/>
                    </a:gs>
                    <a:gs pos="100000">
                      <a:schemeClr val="accent1"/>
                    </a:gs>
                  </a:gsLst>
                  <a:lin ang="10800000" scaled="1"/>
                  <a:tileRect/>
                </a:gradFill>
                <a:latin typeface="Arial" panose="020B0604020202020204" pitchFamily="34" charset="0"/>
                <a:ea typeface="Arial" panose="020B0604020202020204" pitchFamily="34" charset="0"/>
                <a:cs typeface="Arial" panose="020B0604020202020204" pitchFamily="34" charset="0"/>
                <a:sym typeface="Arial"/>
              </a:defRPr>
            </a:lvl1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kern="0" err="1"/>
              <a:t>ThanK</a:t>
            </a:r>
            <a:r>
              <a:rPr lang="en-US" kern="0"/>
              <a:t> you text</a:t>
            </a:r>
          </a:p>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endParaRPr lang="en-US" kern="0"/>
          </a:p>
        </p:txBody>
      </p:sp>
      <p:pic>
        <p:nvPicPr>
          <p:cNvPr id="10" name="Picture 9" hidden="1"/>
          <p:cNvPicPr>
            <a:picLocks noChangeAspect="1"/>
          </p:cNvPicPr>
          <p:nvPr userDrawn="1"/>
        </p:nvPicPr>
        <p:blipFill>
          <a:blip r:embed="rId4"/>
          <a:stretch>
            <a:fillRect/>
          </a:stretch>
        </p:blipFill>
        <p:spPr>
          <a:xfrm>
            <a:off x="264756" y="6447136"/>
            <a:ext cx="5943600" cy="312560"/>
          </a:xfrm>
          <a:prstGeom prst="rect">
            <a:avLst/>
          </a:prstGeom>
        </p:spPr>
      </p:pic>
      <p:sp>
        <p:nvSpPr>
          <p:cNvPr id="2" name="Date Placeholder 1"/>
          <p:cNvSpPr>
            <a:spLocks noGrp="1"/>
          </p:cNvSpPr>
          <p:nvPr>
            <p:ph type="dt" sz="half" idx="15"/>
          </p:nvPr>
        </p:nvSpPr>
        <p:spPr/>
        <p:txBody>
          <a:bodyPr/>
          <a:lstStyle/>
          <a:p>
            <a:fld id="{E8A15B2E-DA7E-4B80-8C99-7CE944D00F09}" type="datetimeFigureOut">
              <a:rPr lang="en-US" smtClean="0"/>
              <a:t>20-Feb-24</a:t>
            </a:fld>
            <a:endParaRPr lang="en-US"/>
          </a:p>
        </p:txBody>
      </p:sp>
    </p:spTree>
    <p:extLst>
      <p:ext uri="{BB962C8B-B14F-4D97-AF65-F5344CB8AC3E}">
        <p14:creationId xmlns:p14="http://schemas.microsoft.com/office/powerpoint/2010/main" val="633265842"/>
      </p:ext>
    </p:extLst>
  </p:cSld>
  <p:clrMapOvr>
    <a:masterClrMapping/>
  </p:clrMapOvr>
  <p:transition>
    <p:fade/>
  </p:transition>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1E445-AE0E-425C-8E1B-FA95C76FD663}" type="datetimeFigureOut">
              <a:rPr lang="en-US" smtClean="0"/>
              <a:t>20-Feb-24</a:t>
            </a:fld>
            <a:endParaRPr lang="en-US"/>
          </a:p>
        </p:txBody>
      </p:sp>
      <p:sp>
        <p:nvSpPr>
          <p:cNvPr id="5" name="Footer Placeholder 4" hidden="1"/>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36E4B-89FB-4AD1-A2D1-8231299C8F20}" type="slidenum">
              <a:rPr lang="en-US" smtClean="0"/>
              <a:t>‹#›</a:t>
            </a:fld>
            <a:endParaRPr lang="en-US"/>
          </a:p>
        </p:txBody>
      </p:sp>
    </p:spTree>
    <p:extLst>
      <p:ext uri="{BB962C8B-B14F-4D97-AF65-F5344CB8AC3E}">
        <p14:creationId xmlns:p14="http://schemas.microsoft.com/office/powerpoint/2010/main" val="431270659"/>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1">
                    <a:lumMod val="50000"/>
                  </a:schemeClr>
                </a:solidFill>
              </a:defRPr>
            </a:lvl1pPr>
            <a:lvl2pPr marL="576072" indent="-228600">
              <a:buFont typeface="Calibri" panose="020F0502020204030204" pitchFamily="34" charset="0"/>
              <a:buChar char="̶"/>
              <a:defRPr>
                <a:solidFill>
                  <a:schemeClr val="tx1">
                    <a:lumMod val="50000"/>
                  </a:schemeClr>
                </a:solidFill>
              </a:defRPr>
            </a:lvl2pPr>
          </a:lstStyle>
          <a:p>
            <a:pPr lvl="0"/>
            <a:r>
              <a:rPr lang="en-US"/>
              <a:t>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2"/>
                </a:solidFill>
              </a:defRPr>
            </a:lvl1pPr>
          </a:lstStyle>
          <a:p>
            <a:r>
              <a:rPr lang="en-US"/>
              <a:t>Click to edit Master title style</a:t>
            </a:r>
          </a:p>
        </p:txBody>
      </p:sp>
      <p:sp>
        <p:nvSpPr>
          <p:cNvPr id="2" name="Date Placeholder 1"/>
          <p:cNvSpPr>
            <a:spLocks noGrp="1"/>
          </p:cNvSpPr>
          <p:nvPr>
            <p:ph type="dt" sz="half" idx="14"/>
          </p:nvPr>
        </p:nvSpPr>
        <p:spPr>
          <a:xfrm>
            <a:off x="-2976664" y="6356350"/>
            <a:ext cx="2843213" cy="365125"/>
          </a:xfrm>
        </p:spPr>
        <p:txBody>
          <a:bodyPr/>
          <a:lstStyle/>
          <a:p>
            <a:fld id="{1B14FBC4-36FA-423D-BDD2-47F855CE7E5F}" type="datetimeFigureOut">
              <a:rPr lang="en-US" smtClean="0"/>
              <a:t>20-Feb-24</a:t>
            </a:fld>
            <a:endParaRPr lang="en-US"/>
          </a:p>
        </p:txBody>
      </p:sp>
    </p:spTree>
    <p:extLst>
      <p:ext uri="{BB962C8B-B14F-4D97-AF65-F5344CB8AC3E}">
        <p14:creationId xmlns:p14="http://schemas.microsoft.com/office/powerpoint/2010/main" val="6473885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2"/>
          </p:nvPr>
        </p:nvSpPr>
        <p:spPr>
          <a:xfrm>
            <a:off x="-2991244" y="6356350"/>
            <a:ext cx="2843213" cy="365125"/>
          </a:xfrm>
        </p:spPr>
        <p:txBody>
          <a:bodyPr/>
          <a:lstStyle/>
          <a:p>
            <a:fld id="{CF0E1690-FFBA-4DAF-B44A-36E39ACA0346}" type="datetimeFigureOut">
              <a:rPr lang="en-US" smtClean="0"/>
              <a:t>20-Feb-24</a:t>
            </a:fld>
            <a:endParaRPr lang="en-US"/>
          </a:p>
        </p:txBody>
      </p:sp>
    </p:spTree>
    <p:extLst>
      <p:ext uri="{BB962C8B-B14F-4D97-AF65-F5344CB8AC3E}">
        <p14:creationId xmlns:p14="http://schemas.microsoft.com/office/powerpoint/2010/main" val="359153986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a:t>Click to edit Master title style</a:t>
            </a:r>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a:xfrm>
            <a:off x="-2996629" y="6356350"/>
            <a:ext cx="2843213" cy="365125"/>
          </a:xfrm>
        </p:spPr>
        <p:txBody>
          <a:bodyPr/>
          <a:lstStyle/>
          <a:p>
            <a:fld id="{8F2A6A3B-A6C9-4C0C-BBE8-3BEF53BED0C3}" type="datetimeFigureOut">
              <a:rPr lang="en-US" smtClean="0"/>
              <a:t>20-Feb-24</a:t>
            </a:fld>
            <a:endParaRPr lang="en-US"/>
          </a:p>
        </p:txBody>
      </p:sp>
    </p:spTree>
    <p:extLst>
      <p:ext uri="{BB962C8B-B14F-4D97-AF65-F5344CB8AC3E}">
        <p14:creationId xmlns:p14="http://schemas.microsoft.com/office/powerpoint/2010/main" val="1430284301"/>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a:xfrm>
            <a:off x="-3119919" y="6356350"/>
            <a:ext cx="2843213" cy="365125"/>
          </a:xfrm>
        </p:spPr>
        <p:txBody>
          <a:bodyPr/>
          <a:lstStyle/>
          <a:p>
            <a:fld id="{B4E2EE95-4511-40DC-8811-39B6C5014E5F}" type="datetimeFigureOut">
              <a:rPr lang="en-US" smtClean="0"/>
              <a:t>20-Feb-24</a:t>
            </a:fld>
            <a:endParaRPr lang="en-US"/>
          </a:p>
        </p:txBody>
      </p:sp>
    </p:spTree>
    <p:extLst>
      <p:ext uri="{BB962C8B-B14F-4D97-AF65-F5344CB8AC3E}">
        <p14:creationId xmlns:p14="http://schemas.microsoft.com/office/powerpoint/2010/main" val="1601309441"/>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p>
            <a:endParaRPr lang="en-US"/>
          </a:p>
        </p:txBody>
      </p:sp>
      <p:sp>
        <p:nvSpPr>
          <p:cNvPr id="3" name="Date Placeholder 2"/>
          <p:cNvSpPr>
            <a:spLocks noGrp="1"/>
          </p:cNvSpPr>
          <p:nvPr>
            <p:ph type="dt" sz="half" idx="12"/>
          </p:nvPr>
        </p:nvSpPr>
        <p:spPr>
          <a:xfrm>
            <a:off x="-3068549" y="6356350"/>
            <a:ext cx="2843213" cy="365125"/>
          </a:xfrm>
        </p:spPr>
        <p:txBody>
          <a:bodyPr/>
          <a:lstStyle/>
          <a:p>
            <a:fld id="{BA761656-1249-4F38-99F8-ACF2559DA4D2}" type="datetimeFigureOut">
              <a:rPr lang="en-US" smtClean="0"/>
              <a:t>20-Feb-24</a:t>
            </a:fld>
            <a:endParaRPr lang="en-US"/>
          </a:p>
        </p:txBody>
      </p:sp>
    </p:spTree>
    <p:extLst>
      <p:ext uri="{BB962C8B-B14F-4D97-AF65-F5344CB8AC3E}">
        <p14:creationId xmlns:p14="http://schemas.microsoft.com/office/powerpoint/2010/main" val="1136502482"/>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2" name="Date Placeholder 1"/>
          <p:cNvSpPr>
            <a:spLocks noGrp="1"/>
          </p:cNvSpPr>
          <p:nvPr>
            <p:ph type="dt" sz="half" idx="12"/>
          </p:nvPr>
        </p:nvSpPr>
        <p:spPr>
          <a:xfrm>
            <a:off x="-3017177" y="6356350"/>
            <a:ext cx="2843213" cy="365125"/>
          </a:xfrm>
        </p:spPr>
        <p:txBody>
          <a:bodyPr/>
          <a:lstStyle/>
          <a:p>
            <a:fld id="{C21F6912-E12D-42E4-A1B4-78CBD40CB479}" type="datetimeFigureOut">
              <a:rPr lang="en-US" smtClean="0"/>
              <a:t>20-Feb-24</a:t>
            </a:fld>
            <a:endParaRPr lang="en-US"/>
          </a:p>
        </p:txBody>
      </p:sp>
    </p:spTree>
    <p:extLst>
      <p:ext uri="{BB962C8B-B14F-4D97-AF65-F5344CB8AC3E}">
        <p14:creationId xmlns:p14="http://schemas.microsoft.com/office/powerpoint/2010/main" val="2994126074"/>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_2">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06EE27C4-61AD-FE8D-7358-0F5BDBFBE2C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sp>
        <p:nvSpPr>
          <p:cNvPr id="4" name="Footer Placeholder 3" hidden="1"/>
          <p:cNvSpPr>
            <a:spLocks noGrp="1"/>
          </p:cNvSpPr>
          <p:nvPr>
            <p:ph type="ftr" sz="quarter" idx="11"/>
          </p:nvPr>
        </p:nvSpPr>
        <p:spPr/>
        <p:txBody>
          <a:bodyPr/>
          <a:lstStyle/>
          <a:p>
            <a:endParaRPr lang="en-US"/>
          </a:p>
        </p:txBody>
      </p:sp>
      <p:sp>
        <p:nvSpPr>
          <p:cNvPr id="6" name="Section title"/>
          <p:cNvSpPr>
            <a:spLocks noGrp="1"/>
          </p:cNvSpPr>
          <p:nvPr>
            <p:ph type="body" sz="quarter" idx="13" hasCustomPrompt="1"/>
          </p:nvPr>
        </p:nvSpPr>
        <p:spPr bwMode="white">
          <a:xfrm>
            <a:off x="629684" y="2171235"/>
            <a:ext cx="8619892" cy="3027783"/>
          </a:xfrm>
          <a:prstGeom prst="rect">
            <a:avLst/>
          </a:prstGeom>
        </p:spPr>
        <p:txBody>
          <a:bodyPr wrap="square" anchor="t" anchorCtr="0">
            <a:noAutofit/>
          </a:bodyPr>
          <a:lstStyle>
            <a:lvl1pPr marL="0" indent="0" algn="l" rtl="0" eaLnBrk="1" fontAlgn="base" hangingPunct="1">
              <a:lnSpc>
                <a:spcPct val="85000"/>
              </a:lnSpc>
              <a:spcBef>
                <a:spcPts val="0"/>
              </a:spcBef>
              <a:spcAft>
                <a:spcPts val="0"/>
              </a:spcAft>
              <a:buSzPts val="1400"/>
              <a:buNone/>
              <a:defRPr lang="en-US" sz="4000" b="1" i="0" u="none" strike="noStrike" cap="all" baseline="0"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lvl="0"/>
            <a:r>
              <a:rPr lang="en-US"/>
              <a:t>CLICK TO EDIT </a:t>
            </a:r>
            <a:br>
              <a:rPr lang="en-US"/>
            </a:br>
            <a:r>
              <a:rPr lang="en-US"/>
              <a:t>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lang="en-US" sz="3000" b="0" i="0" u="none" strike="noStrike" cap="all" dirty="0" smtClean="0">
                <a:solidFill>
                  <a:schemeClr val="bg1"/>
                </a:solidFill>
                <a:latin typeface="Arial" panose="020B0604020202020204" pitchFamily="34" charset="0"/>
                <a:ea typeface="Arial" panose="020B0604020202020204" pitchFamily="34" charset="0"/>
                <a:cs typeface="Arial" panose="020B0604020202020204" pitchFamily="34" charset="0"/>
                <a:sym typeface="Arial"/>
              </a:defRPr>
            </a:lvl1pPr>
            <a:lvl5pPr marL="1371360" indent="0">
              <a:buNone/>
              <a:defRPr/>
            </a:lvl5pPr>
          </a:lstStyle>
          <a:p>
            <a:pPr marL="0" lvl="0" indent="0" algn="l" rtl="0" eaLnBrk="1" fontAlgn="base" hangingPunct="1">
              <a:lnSpc>
                <a:spcPct val="85000"/>
              </a:lnSpc>
              <a:spcBef>
                <a:spcPts val="0"/>
              </a:spcBef>
              <a:spcAft>
                <a:spcPts val="0"/>
              </a:spcAft>
              <a:buClr>
                <a:schemeClr val="tx2"/>
              </a:buClr>
              <a:buSzPts val="1400"/>
              <a:buFont typeface="Arial" panose="020B0604020202020204" pitchFamily="34" charset="0"/>
              <a:buNone/>
            </a:pPr>
            <a:r>
              <a:rPr lang="en-US"/>
              <a:t>CLICK TO EDIT</a:t>
            </a:r>
          </a:p>
        </p:txBody>
      </p:sp>
      <p:grpSp>
        <p:nvGrpSpPr>
          <p:cNvPr id="5" name="Group 4" hidden="1"/>
          <p:cNvGrpSpPr>
            <a:grpSpLocks noChangeAspect="1"/>
          </p:cNvGrpSpPr>
          <p:nvPr userDrawn="1"/>
        </p:nvGrpSpPr>
        <p:grpSpPr bwMode="auto">
          <a:xfrm>
            <a:off x="841375" y="5641975"/>
            <a:ext cx="10506075" cy="555625"/>
            <a:chOff x="463" y="3554"/>
            <a:chExt cx="6618" cy="350"/>
          </a:xfrm>
        </p:grpSpPr>
        <p:sp>
          <p:nvSpPr>
            <p:cNvPr id="10" name="AutoShape 3"/>
            <p:cNvSpPr>
              <a:spLocks noChangeAspect="1" noChangeArrowheads="1" noTextEdit="1"/>
            </p:cNvSpPr>
            <p:nvPr userDrawn="1"/>
          </p:nvSpPr>
          <p:spPr bwMode="auto">
            <a:xfrm>
              <a:off x="463" y="3554"/>
              <a:ext cx="661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p:cNvSpPr>
            <p:nvPr userDrawn="1"/>
          </p:nvSpPr>
          <p:spPr bwMode="auto">
            <a:xfrm>
              <a:off x="465" y="3560"/>
              <a:ext cx="182" cy="340"/>
            </a:xfrm>
            <a:custGeom>
              <a:avLst/>
              <a:gdLst>
                <a:gd name="T0" fmla="*/ 118 w 182"/>
                <a:gd name="T1" fmla="*/ 207 h 340"/>
                <a:gd name="T2" fmla="*/ 118 w 182"/>
                <a:gd name="T3" fmla="*/ 340 h 340"/>
                <a:gd name="T4" fmla="*/ 64 w 182"/>
                <a:gd name="T5" fmla="*/ 340 h 340"/>
                <a:gd name="T6" fmla="*/ 64 w 182"/>
                <a:gd name="T7" fmla="*/ 207 h 340"/>
                <a:gd name="T8" fmla="*/ 0 w 182"/>
                <a:gd name="T9" fmla="*/ 0 h 340"/>
                <a:gd name="T10" fmla="*/ 57 w 182"/>
                <a:gd name="T11" fmla="*/ 0 h 340"/>
                <a:gd name="T12" fmla="*/ 90 w 182"/>
                <a:gd name="T13" fmla="*/ 134 h 340"/>
                <a:gd name="T14" fmla="*/ 123 w 182"/>
                <a:gd name="T15" fmla="*/ 0 h 340"/>
                <a:gd name="T16" fmla="*/ 182 w 182"/>
                <a:gd name="T17" fmla="*/ 0 h 340"/>
                <a:gd name="T18" fmla="*/ 118 w 182"/>
                <a:gd name="T19" fmla="*/ 20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340">
                  <a:moveTo>
                    <a:pt x="118" y="207"/>
                  </a:moveTo>
                  <a:lnTo>
                    <a:pt x="118" y="340"/>
                  </a:lnTo>
                  <a:lnTo>
                    <a:pt x="64" y="340"/>
                  </a:lnTo>
                  <a:lnTo>
                    <a:pt x="64" y="207"/>
                  </a:lnTo>
                  <a:lnTo>
                    <a:pt x="0" y="0"/>
                  </a:lnTo>
                  <a:lnTo>
                    <a:pt x="57" y="0"/>
                  </a:lnTo>
                  <a:lnTo>
                    <a:pt x="90" y="134"/>
                  </a:lnTo>
                  <a:lnTo>
                    <a:pt x="123" y="0"/>
                  </a:lnTo>
                  <a:lnTo>
                    <a:pt x="182" y="0"/>
                  </a:lnTo>
                  <a:lnTo>
                    <a:pt x="118" y="207"/>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noEditPoints="1"/>
            </p:cNvSpPr>
            <p:nvPr userDrawn="1"/>
          </p:nvSpPr>
          <p:spPr bwMode="auto">
            <a:xfrm>
              <a:off x="712" y="3556"/>
              <a:ext cx="179" cy="348"/>
            </a:xfrm>
            <a:custGeom>
              <a:avLst/>
              <a:gdLst>
                <a:gd name="T0" fmla="*/ 48 w 97"/>
                <a:gd name="T1" fmla="*/ 186 h 186"/>
                <a:gd name="T2" fmla="*/ 27 w 97"/>
                <a:gd name="T3" fmla="*/ 182 h 186"/>
                <a:gd name="T4" fmla="*/ 13 w 97"/>
                <a:gd name="T5" fmla="*/ 171 h 186"/>
                <a:gd name="T6" fmla="*/ 6 w 97"/>
                <a:gd name="T7" fmla="*/ 159 h 186"/>
                <a:gd name="T8" fmla="*/ 2 w 97"/>
                <a:gd name="T9" fmla="*/ 143 h 186"/>
                <a:gd name="T10" fmla="*/ 0 w 97"/>
                <a:gd name="T11" fmla="*/ 121 h 186"/>
                <a:gd name="T12" fmla="*/ 0 w 97"/>
                <a:gd name="T13" fmla="*/ 93 h 186"/>
                <a:gd name="T14" fmla="*/ 0 w 97"/>
                <a:gd name="T15" fmla="*/ 65 h 186"/>
                <a:gd name="T16" fmla="*/ 2 w 97"/>
                <a:gd name="T17" fmla="*/ 44 h 186"/>
                <a:gd name="T18" fmla="*/ 6 w 97"/>
                <a:gd name="T19" fmla="*/ 28 h 186"/>
                <a:gd name="T20" fmla="*/ 13 w 97"/>
                <a:gd name="T21" fmla="*/ 16 h 186"/>
                <a:gd name="T22" fmla="*/ 27 w 97"/>
                <a:gd name="T23" fmla="*/ 5 h 186"/>
                <a:gd name="T24" fmla="*/ 48 w 97"/>
                <a:gd name="T25" fmla="*/ 0 h 186"/>
                <a:gd name="T26" fmla="*/ 69 w 97"/>
                <a:gd name="T27" fmla="*/ 5 h 186"/>
                <a:gd name="T28" fmla="*/ 83 w 97"/>
                <a:gd name="T29" fmla="*/ 16 h 186"/>
                <a:gd name="T30" fmla="*/ 91 w 97"/>
                <a:gd name="T31" fmla="*/ 28 h 186"/>
                <a:gd name="T32" fmla="*/ 95 w 97"/>
                <a:gd name="T33" fmla="*/ 44 h 186"/>
                <a:gd name="T34" fmla="*/ 96 w 97"/>
                <a:gd name="T35" fmla="*/ 65 h 186"/>
                <a:gd name="T36" fmla="*/ 97 w 97"/>
                <a:gd name="T37" fmla="*/ 93 h 186"/>
                <a:gd name="T38" fmla="*/ 96 w 97"/>
                <a:gd name="T39" fmla="*/ 121 h 186"/>
                <a:gd name="T40" fmla="*/ 95 w 97"/>
                <a:gd name="T41" fmla="*/ 143 h 186"/>
                <a:gd name="T42" fmla="*/ 91 w 97"/>
                <a:gd name="T43" fmla="*/ 159 h 186"/>
                <a:gd name="T44" fmla="*/ 83 w 97"/>
                <a:gd name="T45" fmla="*/ 171 h 186"/>
                <a:gd name="T46" fmla="*/ 69 w 97"/>
                <a:gd name="T47" fmla="*/ 182 h 186"/>
                <a:gd name="T48" fmla="*/ 48 w 97"/>
                <a:gd name="T49" fmla="*/ 186 h 186"/>
                <a:gd name="T50" fmla="*/ 48 w 97"/>
                <a:gd name="T51" fmla="*/ 160 h 186"/>
                <a:gd name="T52" fmla="*/ 57 w 97"/>
                <a:gd name="T53" fmla="*/ 159 h 186"/>
                <a:gd name="T54" fmla="*/ 62 w 97"/>
                <a:gd name="T55" fmla="*/ 154 h 186"/>
                <a:gd name="T56" fmla="*/ 67 w 97"/>
                <a:gd name="T57" fmla="*/ 133 h 186"/>
                <a:gd name="T58" fmla="*/ 68 w 97"/>
                <a:gd name="T59" fmla="*/ 93 h 186"/>
                <a:gd name="T60" fmla="*/ 67 w 97"/>
                <a:gd name="T61" fmla="*/ 54 h 186"/>
                <a:gd name="T62" fmla="*/ 62 w 97"/>
                <a:gd name="T63" fmla="*/ 33 h 186"/>
                <a:gd name="T64" fmla="*/ 57 w 97"/>
                <a:gd name="T65" fmla="*/ 28 h 186"/>
                <a:gd name="T66" fmla="*/ 48 w 97"/>
                <a:gd name="T67" fmla="*/ 26 h 186"/>
                <a:gd name="T68" fmla="*/ 40 w 97"/>
                <a:gd name="T69" fmla="*/ 28 h 186"/>
                <a:gd name="T70" fmla="*/ 35 w 97"/>
                <a:gd name="T71" fmla="*/ 33 h 186"/>
                <a:gd name="T72" fmla="*/ 29 w 97"/>
                <a:gd name="T73" fmla="*/ 54 h 186"/>
                <a:gd name="T74" fmla="*/ 28 w 97"/>
                <a:gd name="T75" fmla="*/ 93 h 186"/>
                <a:gd name="T76" fmla="*/ 29 w 97"/>
                <a:gd name="T77" fmla="*/ 133 h 186"/>
                <a:gd name="T78" fmla="*/ 35 w 97"/>
                <a:gd name="T79" fmla="*/ 154 h 186"/>
                <a:gd name="T80" fmla="*/ 40 w 97"/>
                <a:gd name="T81" fmla="*/ 159 h 186"/>
                <a:gd name="T82" fmla="*/ 48 w 97"/>
                <a:gd name="T83" fmla="*/ 16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 h="186">
                  <a:moveTo>
                    <a:pt x="48" y="186"/>
                  </a:moveTo>
                  <a:cubicBezTo>
                    <a:pt x="40" y="186"/>
                    <a:pt x="33" y="185"/>
                    <a:pt x="27" y="182"/>
                  </a:cubicBezTo>
                  <a:cubicBezTo>
                    <a:pt x="21" y="179"/>
                    <a:pt x="17" y="175"/>
                    <a:pt x="13" y="171"/>
                  </a:cubicBezTo>
                  <a:cubicBezTo>
                    <a:pt x="10" y="167"/>
                    <a:pt x="8" y="163"/>
                    <a:pt x="6" y="159"/>
                  </a:cubicBezTo>
                  <a:cubicBezTo>
                    <a:pt x="4" y="154"/>
                    <a:pt x="3" y="149"/>
                    <a:pt x="2" y="143"/>
                  </a:cubicBezTo>
                  <a:cubicBezTo>
                    <a:pt x="1" y="137"/>
                    <a:pt x="0" y="130"/>
                    <a:pt x="0" y="121"/>
                  </a:cubicBezTo>
                  <a:cubicBezTo>
                    <a:pt x="0" y="113"/>
                    <a:pt x="0" y="104"/>
                    <a:pt x="0" y="93"/>
                  </a:cubicBezTo>
                  <a:cubicBezTo>
                    <a:pt x="0" y="82"/>
                    <a:pt x="0" y="73"/>
                    <a:pt x="0" y="65"/>
                  </a:cubicBezTo>
                  <a:cubicBezTo>
                    <a:pt x="0" y="57"/>
                    <a:pt x="1" y="50"/>
                    <a:pt x="2" y="44"/>
                  </a:cubicBezTo>
                  <a:cubicBezTo>
                    <a:pt x="3" y="38"/>
                    <a:pt x="4" y="32"/>
                    <a:pt x="6" y="28"/>
                  </a:cubicBezTo>
                  <a:cubicBezTo>
                    <a:pt x="8" y="23"/>
                    <a:pt x="10" y="19"/>
                    <a:pt x="13" y="16"/>
                  </a:cubicBezTo>
                  <a:cubicBezTo>
                    <a:pt x="17" y="11"/>
                    <a:pt x="21" y="8"/>
                    <a:pt x="27" y="5"/>
                  </a:cubicBezTo>
                  <a:cubicBezTo>
                    <a:pt x="33" y="2"/>
                    <a:pt x="40" y="0"/>
                    <a:pt x="48" y="0"/>
                  </a:cubicBezTo>
                  <a:cubicBezTo>
                    <a:pt x="57" y="0"/>
                    <a:pt x="64" y="2"/>
                    <a:pt x="69" y="5"/>
                  </a:cubicBezTo>
                  <a:cubicBezTo>
                    <a:pt x="75" y="8"/>
                    <a:pt x="80" y="11"/>
                    <a:pt x="83" y="16"/>
                  </a:cubicBezTo>
                  <a:cubicBezTo>
                    <a:pt x="87" y="19"/>
                    <a:pt x="89" y="23"/>
                    <a:pt x="91" y="28"/>
                  </a:cubicBezTo>
                  <a:cubicBezTo>
                    <a:pt x="93" y="32"/>
                    <a:pt x="94" y="38"/>
                    <a:pt x="95" y="44"/>
                  </a:cubicBezTo>
                  <a:cubicBezTo>
                    <a:pt x="96" y="50"/>
                    <a:pt x="96" y="57"/>
                    <a:pt x="96" y="65"/>
                  </a:cubicBezTo>
                  <a:cubicBezTo>
                    <a:pt x="97" y="73"/>
                    <a:pt x="97" y="82"/>
                    <a:pt x="97" y="93"/>
                  </a:cubicBezTo>
                  <a:cubicBezTo>
                    <a:pt x="97" y="104"/>
                    <a:pt x="97" y="113"/>
                    <a:pt x="96" y="121"/>
                  </a:cubicBezTo>
                  <a:cubicBezTo>
                    <a:pt x="96" y="130"/>
                    <a:pt x="96" y="137"/>
                    <a:pt x="95" y="143"/>
                  </a:cubicBezTo>
                  <a:cubicBezTo>
                    <a:pt x="94" y="149"/>
                    <a:pt x="93" y="154"/>
                    <a:pt x="91" y="159"/>
                  </a:cubicBezTo>
                  <a:cubicBezTo>
                    <a:pt x="89" y="163"/>
                    <a:pt x="87" y="167"/>
                    <a:pt x="83" y="171"/>
                  </a:cubicBezTo>
                  <a:cubicBezTo>
                    <a:pt x="80" y="175"/>
                    <a:pt x="75" y="179"/>
                    <a:pt x="69" y="182"/>
                  </a:cubicBezTo>
                  <a:cubicBezTo>
                    <a:pt x="64" y="185"/>
                    <a:pt x="57" y="186"/>
                    <a:pt x="48" y="186"/>
                  </a:cubicBezTo>
                  <a:close/>
                  <a:moveTo>
                    <a:pt x="48" y="160"/>
                  </a:moveTo>
                  <a:cubicBezTo>
                    <a:pt x="52" y="160"/>
                    <a:pt x="54" y="160"/>
                    <a:pt x="57" y="159"/>
                  </a:cubicBezTo>
                  <a:cubicBezTo>
                    <a:pt x="59" y="157"/>
                    <a:pt x="61" y="156"/>
                    <a:pt x="62" y="154"/>
                  </a:cubicBezTo>
                  <a:cubicBezTo>
                    <a:pt x="65" y="149"/>
                    <a:pt x="66" y="142"/>
                    <a:pt x="67" y="133"/>
                  </a:cubicBezTo>
                  <a:cubicBezTo>
                    <a:pt x="68" y="123"/>
                    <a:pt x="68" y="110"/>
                    <a:pt x="68" y="93"/>
                  </a:cubicBezTo>
                  <a:cubicBezTo>
                    <a:pt x="68" y="77"/>
                    <a:pt x="68" y="63"/>
                    <a:pt x="67" y="54"/>
                  </a:cubicBezTo>
                  <a:cubicBezTo>
                    <a:pt x="66" y="44"/>
                    <a:pt x="65" y="37"/>
                    <a:pt x="62" y="33"/>
                  </a:cubicBezTo>
                  <a:cubicBezTo>
                    <a:pt x="61" y="31"/>
                    <a:pt x="59" y="29"/>
                    <a:pt x="57" y="28"/>
                  </a:cubicBezTo>
                  <a:cubicBezTo>
                    <a:pt x="54" y="27"/>
                    <a:pt x="52" y="26"/>
                    <a:pt x="48" y="26"/>
                  </a:cubicBezTo>
                  <a:cubicBezTo>
                    <a:pt x="45" y="26"/>
                    <a:pt x="42" y="27"/>
                    <a:pt x="40" y="28"/>
                  </a:cubicBezTo>
                  <a:cubicBezTo>
                    <a:pt x="38" y="29"/>
                    <a:pt x="36" y="31"/>
                    <a:pt x="35" y="33"/>
                  </a:cubicBezTo>
                  <a:cubicBezTo>
                    <a:pt x="32" y="37"/>
                    <a:pt x="30" y="44"/>
                    <a:pt x="29" y="54"/>
                  </a:cubicBezTo>
                  <a:cubicBezTo>
                    <a:pt x="29" y="63"/>
                    <a:pt x="28" y="77"/>
                    <a:pt x="28" y="93"/>
                  </a:cubicBezTo>
                  <a:cubicBezTo>
                    <a:pt x="28" y="110"/>
                    <a:pt x="29" y="123"/>
                    <a:pt x="29" y="133"/>
                  </a:cubicBezTo>
                  <a:cubicBezTo>
                    <a:pt x="30" y="142"/>
                    <a:pt x="32" y="149"/>
                    <a:pt x="35" y="154"/>
                  </a:cubicBezTo>
                  <a:cubicBezTo>
                    <a:pt x="36" y="156"/>
                    <a:pt x="38" y="157"/>
                    <a:pt x="40" y="159"/>
                  </a:cubicBezTo>
                  <a:cubicBezTo>
                    <a:pt x="42" y="160"/>
                    <a:pt x="45" y="160"/>
                    <a:pt x="48" y="16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981" y="3560"/>
              <a:ext cx="171" cy="344"/>
            </a:xfrm>
            <a:custGeom>
              <a:avLst/>
              <a:gdLst>
                <a:gd name="T0" fmla="*/ 93 w 93"/>
                <a:gd name="T1" fmla="*/ 137 h 184"/>
                <a:gd name="T2" fmla="*/ 80 w 93"/>
                <a:gd name="T3" fmla="*/ 171 h 184"/>
                <a:gd name="T4" fmla="*/ 47 w 93"/>
                <a:gd name="T5" fmla="*/ 184 h 184"/>
                <a:gd name="T6" fmla="*/ 13 w 93"/>
                <a:gd name="T7" fmla="*/ 171 h 184"/>
                <a:gd name="T8" fmla="*/ 0 w 93"/>
                <a:gd name="T9" fmla="*/ 137 h 184"/>
                <a:gd name="T10" fmla="*/ 0 w 93"/>
                <a:gd name="T11" fmla="*/ 0 h 184"/>
                <a:gd name="T12" fmla="*/ 29 w 93"/>
                <a:gd name="T13" fmla="*/ 0 h 184"/>
                <a:gd name="T14" fmla="*/ 29 w 93"/>
                <a:gd name="T15" fmla="*/ 136 h 184"/>
                <a:gd name="T16" fmla="*/ 33 w 93"/>
                <a:gd name="T17" fmla="*/ 153 h 184"/>
                <a:gd name="T18" fmla="*/ 47 w 93"/>
                <a:gd name="T19" fmla="*/ 158 h 184"/>
                <a:gd name="T20" fmla="*/ 60 w 93"/>
                <a:gd name="T21" fmla="*/ 153 h 184"/>
                <a:gd name="T22" fmla="*/ 64 w 93"/>
                <a:gd name="T23" fmla="*/ 136 h 184"/>
                <a:gd name="T24" fmla="*/ 64 w 93"/>
                <a:gd name="T25" fmla="*/ 0 h 184"/>
                <a:gd name="T26" fmla="*/ 93 w 93"/>
                <a:gd name="T27" fmla="*/ 0 h 184"/>
                <a:gd name="T28" fmla="*/ 93 w 93"/>
                <a:gd name="T2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84">
                  <a:moveTo>
                    <a:pt x="93" y="137"/>
                  </a:moveTo>
                  <a:cubicBezTo>
                    <a:pt x="93" y="151"/>
                    <a:pt x="89" y="162"/>
                    <a:pt x="80" y="171"/>
                  </a:cubicBezTo>
                  <a:cubicBezTo>
                    <a:pt x="72" y="180"/>
                    <a:pt x="60" y="184"/>
                    <a:pt x="47" y="184"/>
                  </a:cubicBezTo>
                  <a:cubicBezTo>
                    <a:pt x="33" y="184"/>
                    <a:pt x="21" y="180"/>
                    <a:pt x="13" y="171"/>
                  </a:cubicBezTo>
                  <a:cubicBezTo>
                    <a:pt x="4" y="162"/>
                    <a:pt x="0" y="151"/>
                    <a:pt x="0" y="137"/>
                  </a:cubicBezTo>
                  <a:cubicBezTo>
                    <a:pt x="0" y="0"/>
                    <a:pt x="0" y="0"/>
                    <a:pt x="0" y="0"/>
                  </a:cubicBezTo>
                  <a:cubicBezTo>
                    <a:pt x="29" y="0"/>
                    <a:pt x="29" y="0"/>
                    <a:pt x="29" y="0"/>
                  </a:cubicBezTo>
                  <a:cubicBezTo>
                    <a:pt x="29" y="136"/>
                    <a:pt x="29" y="136"/>
                    <a:pt x="29" y="136"/>
                  </a:cubicBezTo>
                  <a:cubicBezTo>
                    <a:pt x="29" y="144"/>
                    <a:pt x="30" y="150"/>
                    <a:pt x="33" y="153"/>
                  </a:cubicBezTo>
                  <a:cubicBezTo>
                    <a:pt x="36" y="157"/>
                    <a:pt x="41" y="158"/>
                    <a:pt x="47" y="158"/>
                  </a:cubicBezTo>
                  <a:cubicBezTo>
                    <a:pt x="52" y="158"/>
                    <a:pt x="57" y="157"/>
                    <a:pt x="60" y="153"/>
                  </a:cubicBezTo>
                  <a:cubicBezTo>
                    <a:pt x="63" y="150"/>
                    <a:pt x="64" y="144"/>
                    <a:pt x="64" y="136"/>
                  </a:cubicBezTo>
                  <a:cubicBezTo>
                    <a:pt x="64" y="0"/>
                    <a:pt x="64" y="0"/>
                    <a:pt x="64" y="0"/>
                  </a:cubicBezTo>
                  <a:cubicBezTo>
                    <a:pt x="93" y="0"/>
                    <a:pt x="93" y="0"/>
                    <a:pt x="93" y="0"/>
                  </a:cubicBezTo>
                  <a:lnTo>
                    <a:pt x="93" y="137"/>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noEditPoints="1"/>
            </p:cNvSpPr>
            <p:nvPr userDrawn="1"/>
          </p:nvSpPr>
          <p:spPr bwMode="auto">
            <a:xfrm>
              <a:off x="1384" y="3560"/>
              <a:ext cx="176" cy="340"/>
            </a:xfrm>
            <a:custGeom>
              <a:avLst/>
              <a:gdLst>
                <a:gd name="T0" fmla="*/ 46 w 95"/>
                <a:gd name="T1" fmla="*/ 0 h 182"/>
                <a:gd name="T2" fmla="*/ 67 w 95"/>
                <a:gd name="T3" fmla="*/ 5 h 182"/>
                <a:gd name="T4" fmla="*/ 81 w 95"/>
                <a:gd name="T5" fmla="*/ 15 h 182"/>
                <a:gd name="T6" fmla="*/ 89 w 95"/>
                <a:gd name="T7" fmla="*/ 27 h 182"/>
                <a:gd name="T8" fmla="*/ 93 w 95"/>
                <a:gd name="T9" fmla="*/ 43 h 182"/>
                <a:gd name="T10" fmla="*/ 94 w 95"/>
                <a:gd name="T11" fmla="*/ 63 h 182"/>
                <a:gd name="T12" fmla="*/ 95 w 95"/>
                <a:gd name="T13" fmla="*/ 91 h 182"/>
                <a:gd name="T14" fmla="*/ 94 w 95"/>
                <a:gd name="T15" fmla="*/ 119 h 182"/>
                <a:gd name="T16" fmla="*/ 93 w 95"/>
                <a:gd name="T17" fmla="*/ 140 h 182"/>
                <a:gd name="T18" fmla="*/ 89 w 95"/>
                <a:gd name="T19" fmla="*/ 155 h 182"/>
                <a:gd name="T20" fmla="*/ 81 w 95"/>
                <a:gd name="T21" fmla="*/ 167 h 182"/>
                <a:gd name="T22" fmla="*/ 67 w 95"/>
                <a:gd name="T23" fmla="*/ 178 h 182"/>
                <a:gd name="T24" fmla="*/ 46 w 95"/>
                <a:gd name="T25" fmla="*/ 182 h 182"/>
                <a:gd name="T26" fmla="*/ 0 w 95"/>
                <a:gd name="T27" fmla="*/ 182 h 182"/>
                <a:gd name="T28" fmla="*/ 0 w 95"/>
                <a:gd name="T29" fmla="*/ 0 h 182"/>
                <a:gd name="T30" fmla="*/ 46 w 95"/>
                <a:gd name="T31" fmla="*/ 0 h 182"/>
                <a:gd name="T32" fmla="*/ 28 w 95"/>
                <a:gd name="T33" fmla="*/ 26 h 182"/>
                <a:gd name="T34" fmla="*/ 28 w 95"/>
                <a:gd name="T35" fmla="*/ 156 h 182"/>
                <a:gd name="T36" fmla="*/ 45 w 95"/>
                <a:gd name="T37" fmla="*/ 156 h 182"/>
                <a:gd name="T38" fmla="*/ 54 w 95"/>
                <a:gd name="T39" fmla="*/ 154 h 182"/>
                <a:gd name="T40" fmla="*/ 60 w 95"/>
                <a:gd name="T41" fmla="*/ 149 h 182"/>
                <a:gd name="T42" fmla="*/ 65 w 95"/>
                <a:gd name="T43" fmla="*/ 129 h 182"/>
                <a:gd name="T44" fmla="*/ 66 w 95"/>
                <a:gd name="T45" fmla="*/ 91 h 182"/>
                <a:gd name="T46" fmla="*/ 65 w 95"/>
                <a:gd name="T47" fmla="*/ 53 h 182"/>
                <a:gd name="T48" fmla="*/ 60 w 95"/>
                <a:gd name="T49" fmla="*/ 33 h 182"/>
                <a:gd name="T50" fmla="*/ 54 w 95"/>
                <a:gd name="T51" fmla="*/ 28 h 182"/>
                <a:gd name="T52" fmla="*/ 45 w 95"/>
                <a:gd name="T53" fmla="*/ 26 h 182"/>
                <a:gd name="T54" fmla="*/ 28 w 95"/>
                <a:gd name="T55"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182">
                  <a:moveTo>
                    <a:pt x="46" y="0"/>
                  </a:moveTo>
                  <a:cubicBezTo>
                    <a:pt x="55" y="0"/>
                    <a:pt x="62" y="2"/>
                    <a:pt x="67" y="5"/>
                  </a:cubicBezTo>
                  <a:cubicBezTo>
                    <a:pt x="73" y="7"/>
                    <a:pt x="78" y="11"/>
                    <a:pt x="81" y="15"/>
                  </a:cubicBezTo>
                  <a:cubicBezTo>
                    <a:pt x="84" y="19"/>
                    <a:pt x="87" y="23"/>
                    <a:pt x="89" y="27"/>
                  </a:cubicBezTo>
                  <a:cubicBezTo>
                    <a:pt x="90" y="31"/>
                    <a:pt x="92" y="37"/>
                    <a:pt x="93" y="43"/>
                  </a:cubicBezTo>
                  <a:cubicBezTo>
                    <a:pt x="93" y="49"/>
                    <a:pt x="94" y="56"/>
                    <a:pt x="94" y="63"/>
                  </a:cubicBezTo>
                  <a:cubicBezTo>
                    <a:pt x="94" y="71"/>
                    <a:pt x="95" y="81"/>
                    <a:pt x="95" y="91"/>
                  </a:cubicBezTo>
                  <a:cubicBezTo>
                    <a:pt x="95" y="102"/>
                    <a:pt x="94" y="111"/>
                    <a:pt x="94" y="119"/>
                  </a:cubicBezTo>
                  <a:cubicBezTo>
                    <a:pt x="94" y="127"/>
                    <a:pt x="93" y="134"/>
                    <a:pt x="93" y="140"/>
                  </a:cubicBezTo>
                  <a:cubicBezTo>
                    <a:pt x="92" y="146"/>
                    <a:pt x="90" y="151"/>
                    <a:pt x="89" y="155"/>
                  </a:cubicBezTo>
                  <a:cubicBezTo>
                    <a:pt x="87" y="160"/>
                    <a:pt x="84" y="164"/>
                    <a:pt x="81" y="167"/>
                  </a:cubicBezTo>
                  <a:cubicBezTo>
                    <a:pt x="78" y="171"/>
                    <a:pt x="73" y="175"/>
                    <a:pt x="67" y="178"/>
                  </a:cubicBezTo>
                  <a:cubicBezTo>
                    <a:pt x="62" y="181"/>
                    <a:pt x="55" y="182"/>
                    <a:pt x="46" y="182"/>
                  </a:cubicBezTo>
                  <a:cubicBezTo>
                    <a:pt x="0" y="182"/>
                    <a:pt x="0" y="182"/>
                    <a:pt x="0" y="182"/>
                  </a:cubicBezTo>
                  <a:cubicBezTo>
                    <a:pt x="0" y="0"/>
                    <a:pt x="0" y="0"/>
                    <a:pt x="0" y="0"/>
                  </a:cubicBezTo>
                  <a:lnTo>
                    <a:pt x="46" y="0"/>
                  </a:lnTo>
                  <a:close/>
                  <a:moveTo>
                    <a:pt x="28" y="26"/>
                  </a:moveTo>
                  <a:cubicBezTo>
                    <a:pt x="28" y="156"/>
                    <a:pt x="28" y="156"/>
                    <a:pt x="28" y="156"/>
                  </a:cubicBezTo>
                  <a:cubicBezTo>
                    <a:pt x="45" y="156"/>
                    <a:pt x="45" y="156"/>
                    <a:pt x="45" y="156"/>
                  </a:cubicBezTo>
                  <a:cubicBezTo>
                    <a:pt x="49" y="156"/>
                    <a:pt x="52" y="156"/>
                    <a:pt x="54" y="154"/>
                  </a:cubicBezTo>
                  <a:cubicBezTo>
                    <a:pt x="57" y="153"/>
                    <a:pt x="58" y="151"/>
                    <a:pt x="60" y="149"/>
                  </a:cubicBezTo>
                  <a:cubicBezTo>
                    <a:pt x="63" y="145"/>
                    <a:pt x="64" y="138"/>
                    <a:pt x="65" y="129"/>
                  </a:cubicBezTo>
                  <a:cubicBezTo>
                    <a:pt x="66" y="120"/>
                    <a:pt x="66" y="107"/>
                    <a:pt x="66" y="91"/>
                  </a:cubicBezTo>
                  <a:cubicBezTo>
                    <a:pt x="66" y="75"/>
                    <a:pt x="66" y="62"/>
                    <a:pt x="65" y="53"/>
                  </a:cubicBezTo>
                  <a:cubicBezTo>
                    <a:pt x="64" y="44"/>
                    <a:pt x="63" y="38"/>
                    <a:pt x="60" y="33"/>
                  </a:cubicBezTo>
                  <a:cubicBezTo>
                    <a:pt x="58" y="31"/>
                    <a:pt x="57" y="29"/>
                    <a:pt x="54" y="28"/>
                  </a:cubicBezTo>
                  <a:cubicBezTo>
                    <a:pt x="52" y="27"/>
                    <a:pt x="49" y="26"/>
                    <a:pt x="45" y="26"/>
                  </a:cubicBezTo>
                  <a:lnTo>
                    <a:pt x="28" y="26"/>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1652" y="3560"/>
              <a:ext cx="140" cy="340"/>
            </a:xfrm>
            <a:custGeom>
              <a:avLst/>
              <a:gdLst>
                <a:gd name="T0" fmla="*/ 140 w 140"/>
                <a:gd name="T1" fmla="*/ 48 h 340"/>
                <a:gd name="T2" fmla="*/ 51 w 140"/>
                <a:gd name="T3" fmla="*/ 48 h 340"/>
                <a:gd name="T4" fmla="*/ 51 w 140"/>
                <a:gd name="T5" fmla="*/ 144 h 340"/>
                <a:gd name="T6" fmla="*/ 129 w 140"/>
                <a:gd name="T7" fmla="*/ 144 h 340"/>
                <a:gd name="T8" fmla="*/ 129 w 140"/>
                <a:gd name="T9" fmla="*/ 192 h 340"/>
                <a:gd name="T10" fmla="*/ 51 w 140"/>
                <a:gd name="T11" fmla="*/ 192 h 340"/>
                <a:gd name="T12" fmla="*/ 51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1" y="48"/>
                  </a:lnTo>
                  <a:lnTo>
                    <a:pt x="51" y="144"/>
                  </a:lnTo>
                  <a:lnTo>
                    <a:pt x="129" y="144"/>
                  </a:lnTo>
                  <a:lnTo>
                    <a:pt x="129" y="192"/>
                  </a:lnTo>
                  <a:lnTo>
                    <a:pt x="51" y="192"/>
                  </a:lnTo>
                  <a:lnTo>
                    <a:pt x="51"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1875" y="3558"/>
              <a:ext cx="173" cy="346"/>
            </a:xfrm>
            <a:custGeom>
              <a:avLst/>
              <a:gdLst>
                <a:gd name="T0" fmla="*/ 47 w 94"/>
                <a:gd name="T1" fmla="*/ 0 h 185"/>
                <a:gd name="T2" fmla="*/ 80 w 94"/>
                <a:gd name="T3" fmla="*/ 11 h 185"/>
                <a:gd name="T4" fmla="*/ 90 w 94"/>
                <a:gd name="T5" fmla="*/ 27 h 185"/>
                <a:gd name="T6" fmla="*/ 93 w 94"/>
                <a:gd name="T7" fmla="*/ 50 h 185"/>
                <a:gd name="T8" fmla="*/ 64 w 94"/>
                <a:gd name="T9" fmla="*/ 50 h 185"/>
                <a:gd name="T10" fmla="*/ 64 w 94"/>
                <a:gd name="T11" fmla="*/ 39 h 185"/>
                <a:gd name="T12" fmla="*/ 60 w 94"/>
                <a:gd name="T13" fmla="*/ 31 h 185"/>
                <a:gd name="T14" fmla="*/ 47 w 94"/>
                <a:gd name="T15" fmla="*/ 26 h 185"/>
                <a:gd name="T16" fmla="*/ 40 w 94"/>
                <a:gd name="T17" fmla="*/ 27 h 185"/>
                <a:gd name="T18" fmla="*/ 35 w 94"/>
                <a:gd name="T19" fmla="*/ 31 h 185"/>
                <a:gd name="T20" fmla="*/ 30 w 94"/>
                <a:gd name="T21" fmla="*/ 49 h 185"/>
                <a:gd name="T22" fmla="*/ 31 w 94"/>
                <a:gd name="T23" fmla="*/ 58 h 185"/>
                <a:gd name="T24" fmla="*/ 33 w 94"/>
                <a:gd name="T25" fmla="*/ 64 h 185"/>
                <a:gd name="T26" fmla="*/ 37 w 94"/>
                <a:gd name="T27" fmla="*/ 69 h 185"/>
                <a:gd name="T28" fmla="*/ 45 w 94"/>
                <a:gd name="T29" fmla="*/ 73 h 185"/>
                <a:gd name="T30" fmla="*/ 67 w 94"/>
                <a:gd name="T31" fmla="*/ 82 h 185"/>
                <a:gd name="T32" fmla="*/ 80 w 94"/>
                <a:gd name="T33" fmla="*/ 89 h 185"/>
                <a:gd name="T34" fmla="*/ 89 w 94"/>
                <a:gd name="T35" fmla="*/ 99 h 185"/>
                <a:gd name="T36" fmla="*/ 93 w 94"/>
                <a:gd name="T37" fmla="*/ 113 h 185"/>
                <a:gd name="T38" fmla="*/ 94 w 94"/>
                <a:gd name="T39" fmla="*/ 133 h 185"/>
                <a:gd name="T40" fmla="*/ 92 w 94"/>
                <a:gd name="T41" fmla="*/ 157 h 185"/>
                <a:gd name="T42" fmla="*/ 82 w 94"/>
                <a:gd name="T43" fmla="*/ 173 h 185"/>
                <a:gd name="T44" fmla="*/ 68 w 94"/>
                <a:gd name="T45" fmla="*/ 182 h 185"/>
                <a:gd name="T46" fmla="*/ 47 w 94"/>
                <a:gd name="T47" fmla="*/ 185 h 185"/>
                <a:gd name="T48" fmla="*/ 12 w 94"/>
                <a:gd name="T49" fmla="*/ 173 h 185"/>
                <a:gd name="T50" fmla="*/ 2 w 94"/>
                <a:gd name="T51" fmla="*/ 157 h 185"/>
                <a:gd name="T52" fmla="*/ 0 w 94"/>
                <a:gd name="T53" fmla="*/ 134 h 185"/>
                <a:gd name="T54" fmla="*/ 29 w 94"/>
                <a:gd name="T55" fmla="*/ 134 h 185"/>
                <a:gd name="T56" fmla="*/ 30 w 94"/>
                <a:gd name="T57" fmla="*/ 146 h 185"/>
                <a:gd name="T58" fmla="*/ 34 w 94"/>
                <a:gd name="T59" fmla="*/ 154 h 185"/>
                <a:gd name="T60" fmla="*/ 39 w 94"/>
                <a:gd name="T61" fmla="*/ 158 h 185"/>
                <a:gd name="T62" fmla="*/ 47 w 94"/>
                <a:gd name="T63" fmla="*/ 159 h 185"/>
                <a:gd name="T64" fmla="*/ 61 w 94"/>
                <a:gd name="T65" fmla="*/ 154 h 185"/>
                <a:gd name="T66" fmla="*/ 65 w 94"/>
                <a:gd name="T67" fmla="*/ 146 h 185"/>
                <a:gd name="T68" fmla="*/ 66 w 94"/>
                <a:gd name="T69" fmla="*/ 134 h 185"/>
                <a:gd name="T70" fmla="*/ 65 w 94"/>
                <a:gd name="T71" fmla="*/ 122 h 185"/>
                <a:gd name="T72" fmla="*/ 62 w 94"/>
                <a:gd name="T73" fmla="*/ 114 h 185"/>
                <a:gd name="T74" fmla="*/ 57 w 94"/>
                <a:gd name="T75" fmla="*/ 108 h 185"/>
                <a:gd name="T76" fmla="*/ 48 w 94"/>
                <a:gd name="T77" fmla="*/ 104 h 185"/>
                <a:gd name="T78" fmla="*/ 27 w 94"/>
                <a:gd name="T79" fmla="*/ 95 h 185"/>
                <a:gd name="T80" fmla="*/ 15 w 94"/>
                <a:gd name="T81" fmla="*/ 89 h 185"/>
                <a:gd name="T82" fmla="*/ 7 w 94"/>
                <a:gd name="T83" fmla="*/ 80 h 185"/>
                <a:gd name="T84" fmla="*/ 3 w 94"/>
                <a:gd name="T85" fmla="*/ 67 h 185"/>
                <a:gd name="T86" fmla="*/ 1 w 94"/>
                <a:gd name="T87" fmla="*/ 49 h 185"/>
                <a:gd name="T88" fmla="*/ 5 w 94"/>
                <a:gd name="T89" fmla="*/ 27 h 185"/>
                <a:gd name="T90" fmla="*/ 16 w 94"/>
                <a:gd name="T91" fmla="*/ 11 h 185"/>
                <a:gd name="T92" fmla="*/ 30 w 94"/>
                <a:gd name="T93" fmla="*/ 3 h 185"/>
                <a:gd name="T94" fmla="*/ 47 w 94"/>
                <a:gd name="T9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85">
                  <a:moveTo>
                    <a:pt x="47" y="0"/>
                  </a:moveTo>
                  <a:cubicBezTo>
                    <a:pt x="62" y="0"/>
                    <a:pt x="72" y="3"/>
                    <a:pt x="80" y="11"/>
                  </a:cubicBezTo>
                  <a:cubicBezTo>
                    <a:pt x="85" y="15"/>
                    <a:pt x="88" y="21"/>
                    <a:pt x="90" y="27"/>
                  </a:cubicBezTo>
                  <a:cubicBezTo>
                    <a:pt x="92" y="34"/>
                    <a:pt x="93" y="42"/>
                    <a:pt x="93" y="50"/>
                  </a:cubicBezTo>
                  <a:cubicBezTo>
                    <a:pt x="64" y="50"/>
                    <a:pt x="64" y="50"/>
                    <a:pt x="64" y="50"/>
                  </a:cubicBezTo>
                  <a:cubicBezTo>
                    <a:pt x="64" y="46"/>
                    <a:pt x="64" y="43"/>
                    <a:pt x="64" y="39"/>
                  </a:cubicBezTo>
                  <a:cubicBezTo>
                    <a:pt x="63" y="36"/>
                    <a:pt x="62" y="33"/>
                    <a:pt x="60" y="31"/>
                  </a:cubicBezTo>
                  <a:cubicBezTo>
                    <a:pt x="57" y="27"/>
                    <a:pt x="53" y="26"/>
                    <a:pt x="47" y="26"/>
                  </a:cubicBezTo>
                  <a:cubicBezTo>
                    <a:pt x="44" y="26"/>
                    <a:pt x="42" y="26"/>
                    <a:pt x="40" y="27"/>
                  </a:cubicBezTo>
                  <a:cubicBezTo>
                    <a:pt x="38" y="28"/>
                    <a:pt x="36" y="29"/>
                    <a:pt x="35" y="31"/>
                  </a:cubicBezTo>
                  <a:cubicBezTo>
                    <a:pt x="32" y="34"/>
                    <a:pt x="30" y="40"/>
                    <a:pt x="30" y="49"/>
                  </a:cubicBezTo>
                  <a:cubicBezTo>
                    <a:pt x="30" y="52"/>
                    <a:pt x="30" y="55"/>
                    <a:pt x="31" y="58"/>
                  </a:cubicBezTo>
                  <a:cubicBezTo>
                    <a:pt x="31" y="61"/>
                    <a:pt x="32" y="63"/>
                    <a:pt x="33" y="64"/>
                  </a:cubicBezTo>
                  <a:cubicBezTo>
                    <a:pt x="34" y="66"/>
                    <a:pt x="35" y="68"/>
                    <a:pt x="37" y="69"/>
                  </a:cubicBezTo>
                  <a:cubicBezTo>
                    <a:pt x="39" y="71"/>
                    <a:pt x="42" y="72"/>
                    <a:pt x="45" y="73"/>
                  </a:cubicBezTo>
                  <a:cubicBezTo>
                    <a:pt x="67" y="82"/>
                    <a:pt x="67" y="82"/>
                    <a:pt x="67" y="82"/>
                  </a:cubicBezTo>
                  <a:cubicBezTo>
                    <a:pt x="72" y="84"/>
                    <a:pt x="77" y="86"/>
                    <a:pt x="80" y="89"/>
                  </a:cubicBezTo>
                  <a:cubicBezTo>
                    <a:pt x="84" y="92"/>
                    <a:pt x="87" y="95"/>
                    <a:pt x="89" y="99"/>
                  </a:cubicBezTo>
                  <a:cubicBezTo>
                    <a:pt x="91" y="103"/>
                    <a:pt x="92" y="108"/>
                    <a:pt x="93" y="113"/>
                  </a:cubicBezTo>
                  <a:cubicBezTo>
                    <a:pt x="94" y="119"/>
                    <a:pt x="94" y="125"/>
                    <a:pt x="94" y="133"/>
                  </a:cubicBezTo>
                  <a:cubicBezTo>
                    <a:pt x="94" y="142"/>
                    <a:pt x="93" y="150"/>
                    <a:pt x="92" y="157"/>
                  </a:cubicBezTo>
                  <a:cubicBezTo>
                    <a:pt x="90" y="163"/>
                    <a:pt x="87" y="169"/>
                    <a:pt x="82" y="173"/>
                  </a:cubicBezTo>
                  <a:cubicBezTo>
                    <a:pt x="79" y="177"/>
                    <a:pt x="74" y="179"/>
                    <a:pt x="68" y="182"/>
                  </a:cubicBezTo>
                  <a:cubicBezTo>
                    <a:pt x="62" y="184"/>
                    <a:pt x="55" y="185"/>
                    <a:pt x="47" y="185"/>
                  </a:cubicBezTo>
                  <a:cubicBezTo>
                    <a:pt x="31" y="185"/>
                    <a:pt x="20" y="181"/>
                    <a:pt x="12" y="173"/>
                  </a:cubicBezTo>
                  <a:cubicBezTo>
                    <a:pt x="7" y="169"/>
                    <a:pt x="4" y="163"/>
                    <a:pt x="2" y="157"/>
                  </a:cubicBezTo>
                  <a:cubicBezTo>
                    <a:pt x="1" y="151"/>
                    <a:pt x="0" y="144"/>
                    <a:pt x="0" y="134"/>
                  </a:cubicBezTo>
                  <a:cubicBezTo>
                    <a:pt x="29" y="134"/>
                    <a:pt x="29" y="134"/>
                    <a:pt x="29" y="134"/>
                  </a:cubicBezTo>
                  <a:cubicBezTo>
                    <a:pt x="29" y="139"/>
                    <a:pt x="29" y="143"/>
                    <a:pt x="30" y="146"/>
                  </a:cubicBezTo>
                  <a:cubicBezTo>
                    <a:pt x="30" y="149"/>
                    <a:pt x="32" y="152"/>
                    <a:pt x="34" y="154"/>
                  </a:cubicBezTo>
                  <a:cubicBezTo>
                    <a:pt x="35" y="156"/>
                    <a:pt x="37" y="157"/>
                    <a:pt x="39" y="158"/>
                  </a:cubicBezTo>
                  <a:cubicBezTo>
                    <a:pt x="41" y="159"/>
                    <a:pt x="44" y="159"/>
                    <a:pt x="47" y="159"/>
                  </a:cubicBezTo>
                  <a:cubicBezTo>
                    <a:pt x="53" y="159"/>
                    <a:pt x="58" y="157"/>
                    <a:pt x="61" y="154"/>
                  </a:cubicBezTo>
                  <a:cubicBezTo>
                    <a:pt x="63" y="152"/>
                    <a:pt x="64" y="149"/>
                    <a:pt x="65" y="146"/>
                  </a:cubicBezTo>
                  <a:cubicBezTo>
                    <a:pt x="65" y="143"/>
                    <a:pt x="66" y="139"/>
                    <a:pt x="66" y="134"/>
                  </a:cubicBezTo>
                  <a:cubicBezTo>
                    <a:pt x="66" y="129"/>
                    <a:pt x="65" y="125"/>
                    <a:pt x="65" y="122"/>
                  </a:cubicBezTo>
                  <a:cubicBezTo>
                    <a:pt x="65" y="119"/>
                    <a:pt x="64" y="116"/>
                    <a:pt x="62" y="114"/>
                  </a:cubicBezTo>
                  <a:cubicBezTo>
                    <a:pt x="61" y="112"/>
                    <a:pt x="59" y="110"/>
                    <a:pt x="57" y="108"/>
                  </a:cubicBezTo>
                  <a:cubicBezTo>
                    <a:pt x="55" y="107"/>
                    <a:pt x="52" y="105"/>
                    <a:pt x="48" y="104"/>
                  </a:cubicBezTo>
                  <a:cubicBezTo>
                    <a:pt x="27" y="95"/>
                    <a:pt x="27" y="95"/>
                    <a:pt x="27" y="95"/>
                  </a:cubicBezTo>
                  <a:cubicBezTo>
                    <a:pt x="22" y="93"/>
                    <a:pt x="18" y="91"/>
                    <a:pt x="15" y="89"/>
                  </a:cubicBezTo>
                  <a:cubicBezTo>
                    <a:pt x="12" y="86"/>
                    <a:pt x="9" y="83"/>
                    <a:pt x="7" y="80"/>
                  </a:cubicBezTo>
                  <a:cubicBezTo>
                    <a:pt x="5" y="76"/>
                    <a:pt x="4" y="72"/>
                    <a:pt x="3" y="67"/>
                  </a:cubicBezTo>
                  <a:cubicBezTo>
                    <a:pt x="2" y="62"/>
                    <a:pt x="1" y="56"/>
                    <a:pt x="1" y="49"/>
                  </a:cubicBezTo>
                  <a:cubicBezTo>
                    <a:pt x="1" y="41"/>
                    <a:pt x="3" y="34"/>
                    <a:pt x="5" y="27"/>
                  </a:cubicBezTo>
                  <a:cubicBezTo>
                    <a:pt x="8" y="21"/>
                    <a:pt x="11" y="15"/>
                    <a:pt x="16" y="11"/>
                  </a:cubicBezTo>
                  <a:cubicBezTo>
                    <a:pt x="20" y="7"/>
                    <a:pt x="25" y="5"/>
                    <a:pt x="30" y="3"/>
                  </a:cubicBezTo>
                  <a:cubicBezTo>
                    <a:pt x="35" y="1"/>
                    <a:pt x="41" y="0"/>
                    <a:pt x="47" y="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userDrawn="1"/>
          </p:nvSpPr>
          <p:spPr bwMode="auto">
            <a:xfrm>
              <a:off x="2138" y="3560"/>
              <a:ext cx="142" cy="340"/>
            </a:xfrm>
            <a:custGeom>
              <a:avLst/>
              <a:gdLst>
                <a:gd name="T0" fmla="*/ 142 w 142"/>
                <a:gd name="T1" fmla="*/ 48 h 340"/>
                <a:gd name="T2" fmla="*/ 54 w 142"/>
                <a:gd name="T3" fmla="*/ 48 h 340"/>
                <a:gd name="T4" fmla="*/ 54 w 142"/>
                <a:gd name="T5" fmla="*/ 144 h 340"/>
                <a:gd name="T6" fmla="*/ 129 w 142"/>
                <a:gd name="T7" fmla="*/ 144 h 340"/>
                <a:gd name="T8" fmla="*/ 129 w 142"/>
                <a:gd name="T9" fmla="*/ 192 h 340"/>
                <a:gd name="T10" fmla="*/ 54 w 142"/>
                <a:gd name="T11" fmla="*/ 192 h 340"/>
                <a:gd name="T12" fmla="*/ 54 w 142"/>
                <a:gd name="T13" fmla="*/ 292 h 340"/>
                <a:gd name="T14" fmla="*/ 142 w 142"/>
                <a:gd name="T15" fmla="*/ 292 h 340"/>
                <a:gd name="T16" fmla="*/ 142 w 142"/>
                <a:gd name="T17" fmla="*/ 340 h 340"/>
                <a:gd name="T18" fmla="*/ 0 w 142"/>
                <a:gd name="T19" fmla="*/ 340 h 340"/>
                <a:gd name="T20" fmla="*/ 0 w 142"/>
                <a:gd name="T21" fmla="*/ 0 h 340"/>
                <a:gd name="T22" fmla="*/ 142 w 142"/>
                <a:gd name="T23" fmla="*/ 0 h 340"/>
                <a:gd name="T24" fmla="*/ 142 w 142"/>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340">
                  <a:moveTo>
                    <a:pt x="142" y="48"/>
                  </a:moveTo>
                  <a:lnTo>
                    <a:pt x="54" y="48"/>
                  </a:lnTo>
                  <a:lnTo>
                    <a:pt x="54" y="144"/>
                  </a:lnTo>
                  <a:lnTo>
                    <a:pt x="129" y="144"/>
                  </a:lnTo>
                  <a:lnTo>
                    <a:pt x="129" y="192"/>
                  </a:lnTo>
                  <a:lnTo>
                    <a:pt x="54" y="192"/>
                  </a:lnTo>
                  <a:lnTo>
                    <a:pt x="54" y="292"/>
                  </a:lnTo>
                  <a:lnTo>
                    <a:pt x="142" y="292"/>
                  </a:lnTo>
                  <a:lnTo>
                    <a:pt x="142" y="340"/>
                  </a:lnTo>
                  <a:lnTo>
                    <a:pt x="0" y="340"/>
                  </a:lnTo>
                  <a:lnTo>
                    <a:pt x="0" y="0"/>
                  </a:lnTo>
                  <a:lnTo>
                    <a:pt x="142" y="0"/>
                  </a:lnTo>
                  <a:lnTo>
                    <a:pt x="142"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2369" y="3560"/>
              <a:ext cx="182" cy="340"/>
            </a:xfrm>
            <a:custGeom>
              <a:avLst/>
              <a:gdLst>
                <a:gd name="T0" fmla="*/ 46 w 99"/>
                <a:gd name="T1" fmla="*/ 0 h 182"/>
                <a:gd name="T2" fmla="*/ 82 w 99"/>
                <a:gd name="T3" fmla="*/ 13 h 182"/>
                <a:gd name="T4" fmla="*/ 93 w 99"/>
                <a:gd name="T5" fmla="*/ 54 h 182"/>
                <a:gd name="T6" fmla="*/ 88 w 99"/>
                <a:gd name="T7" fmla="*/ 83 h 182"/>
                <a:gd name="T8" fmla="*/ 72 w 99"/>
                <a:gd name="T9" fmla="*/ 101 h 182"/>
                <a:gd name="T10" fmla="*/ 99 w 99"/>
                <a:gd name="T11" fmla="*/ 182 h 182"/>
                <a:gd name="T12" fmla="*/ 69 w 99"/>
                <a:gd name="T13" fmla="*/ 182 h 182"/>
                <a:gd name="T14" fmla="*/ 45 w 99"/>
                <a:gd name="T15" fmla="*/ 108 h 182"/>
                <a:gd name="T16" fmla="*/ 29 w 99"/>
                <a:gd name="T17" fmla="*/ 108 h 182"/>
                <a:gd name="T18" fmla="*/ 29 w 99"/>
                <a:gd name="T19" fmla="*/ 182 h 182"/>
                <a:gd name="T20" fmla="*/ 0 w 99"/>
                <a:gd name="T21" fmla="*/ 182 h 182"/>
                <a:gd name="T22" fmla="*/ 0 w 99"/>
                <a:gd name="T23" fmla="*/ 0 h 182"/>
                <a:gd name="T24" fmla="*/ 46 w 99"/>
                <a:gd name="T25" fmla="*/ 0 h 182"/>
                <a:gd name="T26" fmla="*/ 29 w 99"/>
                <a:gd name="T27" fmla="*/ 26 h 182"/>
                <a:gd name="T28" fmla="*/ 29 w 99"/>
                <a:gd name="T29" fmla="*/ 82 h 182"/>
                <a:gd name="T30" fmla="*/ 46 w 99"/>
                <a:gd name="T31" fmla="*/ 82 h 182"/>
                <a:gd name="T32" fmla="*/ 56 w 99"/>
                <a:gd name="T33" fmla="*/ 80 h 182"/>
                <a:gd name="T34" fmla="*/ 61 w 99"/>
                <a:gd name="T35" fmla="*/ 74 h 182"/>
                <a:gd name="T36" fmla="*/ 63 w 99"/>
                <a:gd name="T37" fmla="*/ 65 h 182"/>
                <a:gd name="T38" fmla="*/ 64 w 99"/>
                <a:gd name="T39" fmla="*/ 54 h 182"/>
                <a:gd name="T40" fmla="*/ 63 w 99"/>
                <a:gd name="T41" fmla="*/ 43 h 182"/>
                <a:gd name="T42" fmla="*/ 61 w 99"/>
                <a:gd name="T43" fmla="*/ 34 h 182"/>
                <a:gd name="T44" fmla="*/ 56 w 99"/>
                <a:gd name="T45" fmla="*/ 28 h 182"/>
                <a:gd name="T46" fmla="*/ 46 w 99"/>
                <a:gd name="T47" fmla="*/ 26 h 182"/>
                <a:gd name="T48" fmla="*/ 29 w 99"/>
                <a:gd name="T49"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182">
                  <a:moveTo>
                    <a:pt x="46" y="0"/>
                  </a:moveTo>
                  <a:cubicBezTo>
                    <a:pt x="63" y="0"/>
                    <a:pt x="75" y="4"/>
                    <a:pt x="82" y="13"/>
                  </a:cubicBezTo>
                  <a:cubicBezTo>
                    <a:pt x="89" y="21"/>
                    <a:pt x="93" y="35"/>
                    <a:pt x="93" y="54"/>
                  </a:cubicBezTo>
                  <a:cubicBezTo>
                    <a:pt x="93" y="65"/>
                    <a:pt x="91" y="75"/>
                    <a:pt x="88" y="83"/>
                  </a:cubicBezTo>
                  <a:cubicBezTo>
                    <a:pt x="85" y="91"/>
                    <a:pt x="80" y="97"/>
                    <a:pt x="72" y="101"/>
                  </a:cubicBezTo>
                  <a:cubicBezTo>
                    <a:pt x="99" y="182"/>
                    <a:pt x="99" y="182"/>
                    <a:pt x="99" y="182"/>
                  </a:cubicBezTo>
                  <a:cubicBezTo>
                    <a:pt x="69" y="182"/>
                    <a:pt x="69" y="182"/>
                    <a:pt x="69" y="182"/>
                  </a:cubicBezTo>
                  <a:cubicBezTo>
                    <a:pt x="45" y="108"/>
                    <a:pt x="45" y="108"/>
                    <a:pt x="45" y="108"/>
                  </a:cubicBezTo>
                  <a:cubicBezTo>
                    <a:pt x="29" y="108"/>
                    <a:pt x="29" y="108"/>
                    <a:pt x="29" y="108"/>
                  </a:cubicBezTo>
                  <a:cubicBezTo>
                    <a:pt x="29" y="182"/>
                    <a:pt x="29" y="182"/>
                    <a:pt x="29" y="182"/>
                  </a:cubicBezTo>
                  <a:cubicBezTo>
                    <a:pt x="0" y="182"/>
                    <a:pt x="0" y="182"/>
                    <a:pt x="0" y="182"/>
                  </a:cubicBezTo>
                  <a:cubicBezTo>
                    <a:pt x="0" y="0"/>
                    <a:pt x="0" y="0"/>
                    <a:pt x="0" y="0"/>
                  </a:cubicBezTo>
                  <a:lnTo>
                    <a:pt x="46" y="0"/>
                  </a:lnTo>
                  <a:close/>
                  <a:moveTo>
                    <a:pt x="29" y="26"/>
                  </a:moveTo>
                  <a:cubicBezTo>
                    <a:pt x="29" y="82"/>
                    <a:pt x="29" y="82"/>
                    <a:pt x="29" y="82"/>
                  </a:cubicBezTo>
                  <a:cubicBezTo>
                    <a:pt x="46" y="82"/>
                    <a:pt x="46" y="82"/>
                    <a:pt x="46" y="82"/>
                  </a:cubicBezTo>
                  <a:cubicBezTo>
                    <a:pt x="50" y="82"/>
                    <a:pt x="53" y="81"/>
                    <a:pt x="56" y="80"/>
                  </a:cubicBezTo>
                  <a:cubicBezTo>
                    <a:pt x="58" y="78"/>
                    <a:pt x="60" y="76"/>
                    <a:pt x="61" y="74"/>
                  </a:cubicBezTo>
                  <a:cubicBezTo>
                    <a:pt x="62" y="71"/>
                    <a:pt x="63" y="68"/>
                    <a:pt x="63" y="65"/>
                  </a:cubicBezTo>
                  <a:cubicBezTo>
                    <a:pt x="64" y="61"/>
                    <a:pt x="64" y="58"/>
                    <a:pt x="64" y="54"/>
                  </a:cubicBezTo>
                  <a:cubicBezTo>
                    <a:pt x="64" y="50"/>
                    <a:pt x="64" y="47"/>
                    <a:pt x="63" y="43"/>
                  </a:cubicBezTo>
                  <a:cubicBezTo>
                    <a:pt x="63" y="40"/>
                    <a:pt x="62" y="37"/>
                    <a:pt x="61" y="34"/>
                  </a:cubicBezTo>
                  <a:cubicBezTo>
                    <a:pt x="60" y="32"/>
                    <a:pt x="58" y="30"/>
                    <a:pt x="56" y="28"/>
                  </a:cubicBezTo>
                  <a:cubicBezTo>
                    <a:pt x="53" y="27"/>
                    <a:pt x="50" y="26"/>
                    <a:pt x="46" y="26"/>
                  </a:cubicBezTo>
                  <a:lnTo>
                    <a:pt x="29" y="26"/>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userDrawn="1"/>
          </p:nvSpPr>
          <p:spPr bwMode="auto">
            <a:xfrm>
              <a:off x="2614" y="3560"/>
              <a:ext cx="197" cy="340"/>
            </a:xfrm>
            <a:custGeom>
              <a:avLst/>
              <a:gdLst>
                <a:gd name="T0" fmla="*/ 57 w 197"/>
                <a:gd name="T1" fmla="*/ 0 h 340"/>
                <a:gd name="T2" fmla="*/ 99 w 197"/>
                <a:gd name="T3" fmla="*/ 258 h 340"/>
                <a:gd name="T4" fmla="*/ 140 w 197"/>
                <a:gd name="T5" fmla="*/ 0 h 340"/>
                <a:gd name="T6" fmla="*/ 197 w 197"/>
                <a:gd name="T7" fmla="*/ 0 h 340"/>
                <a:gd name="T8" fmla="*/ 125 w 197"/>
                <a:gd name="T9" fmla="*/ 340 h 340"/>
                <a:gd name="T10" fmla="*/ 72 w 197"/>
                <a:gd name="T11" fmla="*/ 340 h 340"/>
                <a:gd name="T12" fmla="*/ 0 w 197"/>
                <a:gd name="T13" fmla="*/ 0 h 340"/>
                <a:gd name="T14" fmla="*/ 57 w 197"/>
                <a:gd name="T15" fmla="*/ 0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340">
                  <a:moveTo>
                    <a:pt x="57" y="0"/>
                  </a:moveTo>
                  <a:lnTo>
                    <a:pt x="99" y="258"/>
                  </a:lnTo>
                  <a:lnTo>
                    <a:pt x="140" y="0"/>
                  </a:lnTo>
                  <a:lnTo>
                    <a:pt x="197" y="0"/>
                  </a:lnTo>
                  <a:lnTo>
                    <a:pt x="125" y="340"/>
                  </a:lnTo>
                  <a:lnTo>
                    <a:pt x="72" y="340"/>
                  </a:lnTo>
                  <a:lnTo>
                    <a:pt x="0" y="0"/>
                  </a:lnTo>
                  <a:lnTo>
                    <a:pt x="57" y="0"/>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p:cNvSpPr>
            <p:nvPr userDrawn="1"/>
          </p:nvSpPr>
          <p:spPr bwMode="auto">
            <a:xfrm>
              <a:off x="2894" y="3560"/>
              <a:ext cx="140" cy="340"/>
            </a:xfrm>
            <a:custGeom>
              <a:avLst/>
              <a:gdLst>
                <a:gd name="T0" fmla="*/ 140 w 140"/>
                <a:gd name="T1" fmla="*/ 48 h 340"/>
                <a:gd name="T2" fmla="*/ 51 w 140"/>
                <a:gd name="T3" fmla="*/ 48 h 340"/>
                <a:gd name="T4" fmla="*/ 51 w 140"/>
                <a:gd name="T5" fmla="*/ 144 h 340"/>
                <a:gd name="T6" fmla="*/ 127 w 140"/>
                <a:gd name="T7" fmla="*/ 144 h 340"/>
                <a:gd name="T8" fmla="*/ 127 w 140"/>
                <a:gd name="T9" fmla="*/ 192 h 340"/>
                <a:gd name="T10" fmla="*/ 51 w 140"/>
                <a:gd name="T11" fmla="*/ 192 h 340"/>
                <a:gd name="T12" fmla="*/ 51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1" y="48"/>
                  </a:lnTo>
                  <a:lnTo>
                    <a:pt x="51" y="144"/>
                  </a:lnTo>
                  <a:lnTo>
                    <a:pt x="127" y="144"/>
                  </a:lnTo>
                  <a:lnTo>
                    <a:pt x="127" y="192"/>
                  </a:lnTo>
                  <a:lnTo>
                    <a:pt x="51" y="192"/>
                  </a:lnTo>
                  <a:lnTo>
                    <a:pt x="51"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userDrawn="1"/>
          </p:nvSpPr>
          <p:spPr bwMode="auto">
            <a:xfrm>
              <a:off x="3240" y="3560"/>
              <a:ext cx="164" cy="340"/>
            </a:xfrm>
            <a:custGeom>
              <a:avLst/>
              <a:gdLst>
                <a:gd name="T0" fmla="*/ 164 w 164"/>
                <a:gd name="T1" fmla="*/ 48 h 340"/>
                <a:gd name="T2" fmla="*/ 109 w 164"/>
                <a:gd name="T3" fmla="*/ 48 h 340"/>
                <a:gd name="T4" fmla="*/ 109 w 164"/>
                <a:gd name="T5" fmla="*/ 340 h 340"/>
                <a:gd name="T6" fmla="*/ 56 w 164"/>
                <a:gd name="T7" fmla="*/ 340 h 340"/>
                <a:gd name="T8" fmla="*/ 56 w 164"/>
                <a:gd name="T9" fmla="*/ 48 h 340"/>
                <a:gd name="T10" fmla="*/ 0 w 164"/>
                <a:gd name="T11" fmla="*/ 48 h 340"/>
                <a:gd name="T12" fmla="*/ 0 w 164"/>
                <a:gd name="T13" fmla="*/ 0 h 340"/>
                <a:gd name="T14" fmla="*/ 164 w 164"/>
                <a:gd name="T15" fmla="*/ 0 h 340"/>
                <a:gd name="T16" fmla="*/ 164 w 164"/>
                <a:gd name="T17"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340">
                  <a:moveTo>
                    <a:pt x="164" y="48"/>
                  </a:moveTo>
                  <a:lnTo>
                    <a:pt x="109" y="48"/>
                  </a:lnTo>
                  <a:lnTo>
                    <a:pt x="109" y="340"/>
                  </a:lnTo>
                  <a:lnTo>
                    <a:pt x="56" y="340"/>
                  </a:lnTo>
                  <a:lnTo>
                    <a:pt x="56" y="48"/>
                  </a:lnTo>
                  <a:lnTo>
                    <a:pt x="0" y="48"/>
                  </a:lnTo>
                  <a:lnTo>
                    <a:pt x="0" y="0"/>
                  </a:lnTo>
                  <a:lnTo>
                    <a:pt x="164" y="0"/>
                  </a:lnTo>
                  <a:lnTo>
                    <a:pt x="164"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p:cNvSpPr>
            <p:nvPr userDrawn="1"/>
          </p:nvSpPr>
          <p:spPr bwMode="auto">
            <a:xfrm>
              <a:off x="3491" y="3560"/>
              <a:ext cx="169" cy="340"/>
            </a:xfrm>
            <a:custGeom>
              <a:avLst/>
              <a:gdLst>
                <a:gd name="T0" fmla="*/ 169 w 169"/>
                <a:gd name="T1" fmla="*/ 340 h 340"/>
                <a:gd name="T2" fmla="*/ 118 w 169"/>
                <a:gd name="T3" fmla="*/ 340 h 340"/>
                <a:gd name="T4" fmla="*/ 118 w 169"/>
                <a:gd name="T5" fmla="*/ 192 h 340"/>
                <a:gd name="T6" fmla="*/ 52 w 169"/>
                <a:gd name="T7" fmla="*/ 192 h 340"/>
                <a:gd name="T8" fmla="*/ 52 w 169"/>
                <a:gd name="T9" fmla="*/ 340 h 340"/>
                <a:gd name="T10" fmla="*/ 0 w 169"/>
                <a:gd name="T11" fmla="*/ 340 h 340"/>
                <a:gd name="T12" fmla="*/ 0 w 169"/>
                <a:gd name="T13" fmla="*/ 0 h 340"/>
                <a:gd name="T14" fmla="*/ 52 w 169"/>
                <a:gd name="T15" fmla="*/ 0 h 340"/>
                <a:gd name="T16" fmla="*/ 52 w 169"/>
                <a:gd name="T17" fmla="*/ 144 h 340"/>
                <a:gd name="T18" fmla="*/ 118 w 169"/>
                <a:gd name="T19" fmla="*/ 144 h 340"/>
                <a:gd name="T20" fmla="*/ 118 w 169"/>
                <a:gd name="T21" fmla="*/ 0 h 340"/>
                <a:gd name="T22" fmla="*/ 169 w 169"/>
                <a:gd name="T23" fmla="*/ 0 h 340"/>
                <a:gd name="T24" fmla="*/ 169 w 169"/>
                <a:gd name="T2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340">
                  <a:moveTo>
                    <a:pt x="169" y="340"/>
                  </a:moveTo>
                  <a:lnTo>
                    <a:pt x="118" y="340"/>
                  </a:lnTo>
                  <a:lnTo>
                    <a:pt x="118" y="192"/>
                  </a:lnTo>
                  <a:lnTo>
                    <a:pt x="52" y="192"/>
                  </a:lnTo>
                  <a:lnTo>
                    <a:pt x="52" y="340"/>
                  </a:lnTo>
                  <a:lnTo>
                    <a:pt x="0" y="340"/>
                  </a:lnTo>
                  <a:lnTo>
                    <a:pt x="0" y="0"/>
                  </a:lnTo>
                  <a:lnTo>
                    <a:pt x="52" y="0"/>
                  </a:lnTo>
                  <a:lnTo>
                    <a:pt x="52" y="144"/>
                  </a:lnTo>
                  <a:lnTo>
                    <a:pt x="118" y="144"/>
                  </a:lnTo>
                  <a:lnTo>
                    <a:pt x="118" y="0"/>
                  </a:lnTo>
                  <a:lnTo>
                    <a:pt x="169" y="0"/>
                  </a:lnTo>
                  <a:lnTo>
                    <a:pt x="169" y="340"/>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p:cNvSpPr>
            <p:nvPr userDrawn="1"/>
          </p:nvSpPr>
          <p:spPr bwMode="auto">
            <a:xfrm>
              <a:off x="3762" y="3560"/>
              <a:ext cx="140" cy="340"/>
            </a:xfrm>
            <a:custGeom>
              <a:avLst/>
              <a:gdLst>
                <a:gd name="T0" fmla="*/ 140 w 140"/>
                <a:gd name="T1" fmla="*/ 48 h 340"/>
                <a:gd name="T2" fmla="*/ 51 w 140"/>
                <a:gd name="T3" fmla="*/ 48 h 340"/>
                <a:gd name="T4" fmla="*/ 51 w 140"/>
                <a:gd name="T5" fmla="*/ 144 h 340"/>
                <a:gd name="T6" fmla="*/ 127 w 140"/>
                <a:gd name="T7" fmla="*/ 144 h 340"/>
                <a:gd name="T8" fmla="*/ 127 w 140"/>
                <a:gd name="T9" fmla="*/ 192 h 340"/>
                <a:gd name="T10" fmla="*/ 51 w 140"/>
                <a:gd name="T11" fmla="*/ 192 h 340"/>
                <a:gd name="T12" fmla="*/ 51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1" y="48"/>
                  </a:lnTo>
                  <a:lnTo>
                    <a:pt x="51" y="144"/>
                  </a:lnTo>
                  <a:lnTo>
                    <a:pt x="127" y="144"/>
                  </a:lnTo>
                  <a:lnTo>
                    <a:pt x="127" y="192"/>
                  </a:lnTo>
                  <a:lnTo>
                    <a:pt x="51" y="192"/>
                  </a:lnTo>
                  <a:lnTo>
                    <a:pt x="51"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p:cNvSpPr>
              <a:spLocks noEditPoints="1"/>
            </p:cNvSpPr>
            <p:nvPr userDrawn="1"/>
          </p:nvSpPr>
          <p:spPr bwMode="auto">
            <a:xfrm>
              <a:off x="4127" y="3560"/>
              <a:ext cx="169" cy="340"/>
            </a:xfrm>
            <a:custGeom>
              <a:avLst/>
              <a:gdLst>
                <a:gd name="T0" fmla="*/ 45 w 92"/>
                <a:gd name="T1" fmla="*/ 0 h 182"/>
                <a:gd name="T2" fmla="*/ 66 w 92"/>
                <a:gd name="T3" fmla="*/ 3 h 182"/>
                <a:gd name="T4" fmla="*/ 80 w 92"/>
                <a:gd name="T5" fmla="*/ 12 h 182"/>
                <a:gd name="T6" fmla="*/ 89 w 92"/>
                <a:gd name="T7" fmla="*/ 26 h 182"/>
                <a:gd name="T8" fmla="*/ 92 w 92"/>
                <a:gd name="T9" fmla="*/ 49 h 182"/>
                <a:gd name="T10" fmla="*/ 90 w 92"/>
                <a:gd name="T11" fmla="*/ 66 h 182"/>
                <a:gd name="T12" fmla="*/ 81 w 92"/>
                <a:gd name="T13" fmla="*/ 80 h 182"/>
                <a:gd name="T14" fmla="*/ 77 w 92"/>
                <a:gd name="T15" fmla="*/ 84 h 182"/>
                <a:gd name="T16" fmla="*/ 72 w 92"/>
                <a:gd name="T17" fmla="*/ 87 h 182"/>
                <a:gd name="T18" fmla="*/ 82 w 92"/>
                <a:gd name="T19" fmla="*/ 94 h 182"/>
                <a:gd name="T20" fmla="*/ 90 w 92"/>
                <a:gd name="T21" fmla="*/ 109 h 182"/>
                <a:gd name="T22" fmla="*/ 92 w 92"/>
                <a:gd name="T23" fmla="*/ 130 h 182"/>
                <a:gd name="T24" fmla="*/ 90 w 92"/>
                <a:gd name="T25" fmla="*/ 155 h 182"/>
                <a:gd name="T26" fmla="*/ 81 w 92"/>
                <a:gd name="T27" fmla="*/ 171 h 182"/>
                <a:gd name="T28" fmla="*/ 66 w 92"/>
                <a:gd name="T29" fmla="*/ 179 h 182"/>
                <a:gd name="T30" fmla="*/ 45 w 92"/>
                <a:gd name="T31" fmla="*/ 182 h 182"/>
                <a:gd name="T32" fmla="*/ 0 w 92"/>
                <a:gd name="T33" fmla="*/ 182 h 182"/>
                <a:gd name="T34" fmla="*/ 0 w 92"/>
                <a:gd name="T35" fmla="*/ 0 h 182"/>
                <a:gd name="T36" fmla="*/ 45 w 92"/>
                <a:gd name="T37" fmla="*/ 0 h 182"/>
                <a:gd name="T38" fmla="*/ 28 w 92"/>
                <a:gd name="T39" fmla="*/ 26 h 182"/>
                <a:gd name="T40" fmla="*/ 28 w 92"/>
                <a:gd name="T41" fmla="*/ 75 h 182"/>
                <a:gd name="T42" fmla="*/ 43 w 92"/>
                <a:gd name="T43" fmla="*/ 75 h 182"/>
                <a:gd name="T44" fmla="*/ 59 w 92"/>
                <a:gd name="T45" fmla="*/ 70 h 182"/>
                <a:gd name="T46" fmla="*/ 63 w 92"/>
                <a:gd name="T47" fmla="*/ 51 h 182"/>
                <a:gd name="T48" fmla="*/ 59 w 92"/>
                <a:gd name="T49" fmla="*/ 32 h 182"/>
                <a:gd name="T50" fmla="*/ 43 w 92"/>
                <a:gd name="T51" fmla="*/ 26 h 182"/>
                <a:gd name="T52" fmla="*/ 28 w 92"/>
                <a:gd name="T53" fmla="*/ 26 h 182"/>
                <a:gd name="T54" fmla="*/ 28 w 92"/>
                <a:gd name="T55" fmla="*/ 100 h 182"/>
                <a:gd name="T56" fmla="*/ 28 w 92"/>
                <a:gd name="T57" fmla="*/ 156 h 182"/>
                <a:gd name="T58" fmla="*/ 42 w 92"/>
                <a:gd name="T59" fmla="*/ 156 h 182"/>
                <a:gd name="T60" fmla="*/ 59 w 92"/>
                <a:gd name="T61" fmla="*/ 150 h 182"/>
                <a:gd name="T62" fmla="*/ 64 w 92"/>
                <a:gd name="T63" fmla="*/ 128 h 182"/>
                <a:gd name="T64" fmla="*/ 59 w 92"/>
                <a:gd name="T65" fmla="*/ 106 h 182"/>
                <a:gd name="T66" fmla="*/ 42 w 92"/>
                <a:gd name="T67" fmla="*/ 100 h 182"/>
                <a:gd name="T68" fmla="*/ 28 w 92"/>
                <a:gd name="T69" fmla="*/ 10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182">
                  <a:moveTo>
                    <a:pt x="45" y="0"/>
                  </a:moveTo>
                  <a:cubicBezTo>
                    <a:pt x="54" y="0"/>
                    <a:pt x="61" y="1"/>
                    <a:pt x="66" y="3"/>
                  </a:cubicBezTo>
                  <a:cubicBezTo>
                    <a:pt x="72" y="5"/>
                    <a:pt x="77" y="8"/>
                    <a:pt x="80" y="12"/>
                  </a:cubicBezTo>
                  <a:cubicBezTo>
                    <a:pt x="85" y="16"/>
                    <a:pt x="88" y="21"/>
                    <a:pt x="89" y="26"/>
                  </a:cubicBezTo>
                  <a:cubicBezTo>
                    <a:pt x="91" y="31"/>
                    <a:pt x="92" y="39"/>
                    <a:pt x="92" y="49"/>
                  </a:cubicBezTo>
                  <a:cubicBezTo>
                    <a:pt x="92" y="55"/>
                    <a:pt x="91" y="61"/>
                    <a:pt x="90" y="66"/>
                  </a:cubicBezTo>
                  <a:cubicBezTo>
                    <a:pt x="88" y="71"/>
                    <a:pt x="86" y="76"/>
                    <a:pt x="81" y="80"/>
                  </a:cubicBezTo>
                  <a:cubicBezTo>
                    <a:pt x="80" y="82"/>
                    <a:pt x="79" y="83"/>
                    <a:pt x="77" y="84"/>
                  </a:cubicBezTo>
                  <a:cubicBezTo>
                    <a:pt x="76" y="85"/>
                    <a:pt x="74" y="86"/>
                    <a:pt x="72" y="87"/>
                  </a:cubicBezTo>
                  <a:cubicBezTo>
                    <a:pt x="76" y="89"/>
                    <a:pt x="79" y="91"/>
                    <a:pt x="82" y="94"/>
                  </a:cubicBezTo>
                  <a:cubicBezTo>
                    <a:pt x="86" y="98"/>
                    <a:pt x="89" y="103"/>
                    <a:pt x="90" y="109"/>
                  </a:cubicBezTo>
                  <a:cubicBezTo>
                    <a:pt x="92" y="114"/>
                    <a:pt x="92" y="122"/>
                    <a:pt x="92" y="130"/>
                  </a:cubicBezTo>
                  <a:cubicBezTo>
                    <a:pt x="92" y="141"/>
                    <a:pt x="92" y="149"/>
                    <a:pt x="90" y="155"/>
                  </a:cubicBezTo>
                  <a:cubicBezTo>
                    <a:pt x="88" y="161"/>
                    <a:pt x="85" y="166"/>
                    <a:pt x="81" y="171"/>
                  </a:cubicBezTo>
                  <a:cubicBezTo>
                    <a:pt x="77" y="175"/>
                    <a:pt x="72" y="178"/>
                    <a:pt x="66" y="179"/>
                  </a:cubicBezTo>
                  <a:cubicBezTo>
                    <a:pt x="61" y="181"/>
                    <a:pt x="54" y="182"/>
                    <a:pt x="45" y="182"/>
                  </a:cubicBezTo>
                  <a:cubicBezTo>
                    <a:pt x="0" y="182"/>
                    <a:pt x="0" y="182"/>
                    <a:pt x="0" y="182"/>
                  </a:cubicBezTo>
                  <a:cubicBezTo>
                    <a:pt x="0" y="0"/>
                    <a:pt x="0" y="0"/>
                    <a:pt x="0" y="0"/>
                  </a:cubicBezTo>
                  <a:lnTo>
                    <a:pt x="45" y="0"/>
                  </a:lnTo>
                  <a:close/>
                  <a:moveTo>
                    <a:pt x="28" y="26"/>
                  </a:moveTo>
                  <a:cubicBezTo>
                    <a:pt x="28" y="75"/>
                    <a:pt x="28" y="75"/>
                    <a:pt x="28" y="75"/>
                  </a:cubicBezTo>
                  <a:cubicBezTo>
                    <a:pt x="43" y="75"/>
                    <a:pt x="43" y="75"/>
                    <a:pt x="43" y="75"/>
                  </a:cubicBezTo>
                  <a:cubicBezTo>
                    <a:pt x="50" y="75"/>
                    <a:pt x="55" y="73"/>
                    <a:pt x="59" y="70"/>
                  </a:cubicBezTo>
                  <a:cubicBezTo>
                    <a:pt x="62" y="66"/>
                    <a:pt x="63" y="59"/>
                    <a:pt x="63" y="51"/>
                  </a:cubicBezTo>
                  <a:cubicBezTo>
                    <a:pt x="63" y="42"/>
                    <a:pt x="62" y="35"/>
                    <a:pt x="59" y="32"/>
                  </a:cubicBezTo>
                  <a:cubicBezTo>
                    <a:pt x="55" y="28"/>
                    <a:pt x="50" y="26"/>
                    <a:pt x="43" y="26"/>
                  </a:cubicBezTo>
                  <a:lnTo>
                    <a:pt x="28" y="26"/>
                  </a:lnTo>
                  <a:close/>
                  <a:moveTo>
                    <a:pt x="28" y="100"/>
                  </a:moveTo>
                  <a:cubicBezTo>
                    <a:pt x="28" y="156"/>
                    <a:pt x="28" y="156"/>
                    <a:pt x="28" y="156"/>
                  </a:cubicBezTo>
                  <a:cubicBezTo>
                    <a:pt x="42" y="156"/>
                    <a:pt x="42" y="156"/>
                    <a:pt x="42" y="156"/>
                  </a:cubicBezTo>
                  <a:cubicBezTo>
                    <a:pt x="50" y="156"/>
                    <a:pt x="55" y="154"/>
                    <a:pt x="59" y="150"/>
                  </a:cubicBezTo>
                  <a:cubicBezTo>
                    <a:pt x="62" y="146"/>
                    <a:pt x="64" y="139"/>
                    <a:pt x="64" y="128"/>
                  </a:cubicBezTo>
                  <a:cubicBezTo>
                    <a:pt x="64" y="118"/>
                    <a:pt x="62" y="111"/>
                    <a:pt x="59" y="106"/>
                  </a:cubicBezTo>
                  <a:cubicBezTo>
                    <a:pt x="55" y="102"/>
                    <a:pt x="50" y="100"/>
                    <a:pt x="42" y="100"/>
                  </a:cubicBezTo>
                  <a:lnTo>
                    <a:pt x="28" y="100"/>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9"/>
            <p:cNvSpPr>
              <a:spLocks/>
            </p:cNvSpPr>
            <p:nvPr userDrawn="1"/>
          </p:nvSpPr>
          <p:spPr bwMode="auto">
            <a:xfrm>
              <a:off x="4392" y="3560"/>
              <a:ext cx="140" cy="340"/>
            </a:xfrm>
            <a:custGeom>
              <a:avLst/>
              <a:gdLst>
                <a:gd name="T0" fmla="*/ 140 w 140"/>
                <a:gd name="T1" fmla="*/ 48 h 340"/>
                <a:gd name="T2" fmla="*/ 52 w 140"/>
                <a:gd name="T3" fmla="*/ 48 h 340"/>
                <a:gd name="T4" fmla="*/ 52 w 140"/>
                <a:gd name="T5" fmla="*/ 144 h 340"/>
                <a:gd name="T6" fmla="*/ 127 w 140"/>
                <a:gd name="T7" fmla="*/ 144 h 340"/>
                <a:gd name="T8" fmla="*/ 127 w 140"/>
                <a:gd name="T9" fmla="*/ 192 h 340"/>
                <a:gd name="T10" fmla="*/ 52 w 140"/>
                <a:gd name="T11" fmla="*/ 192 h 340"/>
                <a:gd name="T12" fmla="*/ 52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2" y="48"/>
                  </a:lnTo>
                  <a:lnTo>
                    <a:pt x="52" y="144"/>
                  </a:lnTo>
                  <a:lnTo>
                    <a:pt x="127" y="144"/>
                  </a:lnTo>
                  <a:lnTo>
                    <a:pt x="127" y="192"/>
                  </a:lnTo>
                  <a:lnTo>
                    <a:pt x="52" y="192"/>
                  </a:lnTo>
                  <a:lnTo>
                    <a:pt x="52"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p:cNvSpPr>
            <p:nvPr userDrawn="1"/>
          </p:nvSpPr>
          <p:spPr bwMode="auto">
            <a:xfrm>
              <a:off x="4615" y="3558"/>
              <a:ext cx="173" cy="346"/>
            </a:xfrm>
            <a:custGeom>
              <a:avLst/>
              <a:gdLst>
                <a:gd name="T0" fmla="*/ 47 w 94"/>
                <a:gd name="T1" fmla="*/ 0 h 185"/>
                <a:gd name="T2" fmla="*/ 80 w 94"/>
                <a:gd name="T3" fmla="*/ 11 h 185"/>
                <a:gd name="T4" fmla="*/ 90 w 94"/>
                <a:gd name="T5" fmla="*/ 27 h 185"/>
                <a:gd name="T6" fmla="*/ 93 w 94"/>
                <a:gd name="T7" fmla="*/ 50 h 185"/>
                <a:gd name="T8" fmla="*/ 64 w 94"/>
                <a:gd name="T9" fmla="*/ 50 h 185"/>
                <a:gd name="T10" fmla="*/ 63 w 94"/>
                <a:gd name="T11" fmla="*/ 39 h 185"/>
                <a:gd name="T12" fmla="*/ 60 w 94"/>
                <a:gd name="T13" fmla="*/ 31 h 185"/>
                <a:gd name="T14" fmla="*/ 47 w 94"/>
                <a:gd name="T15" fmla="*/ 26 h 185"/>
                <a:gd name="T16" fmla="*/ 40 w 94"/>
                <a:gd name="T17" fmla="*/ 27 h 185"/>
                <a:gd name="T18" fmla="*/ 35 w 94"/>
                <a:gd name="T19" fmla="*/ 31 h 185"/>
                <a:gd name="T20" fmla="*/ 30 w 94"/>
                <a:gd name="T21" fmla="*/ 49 h 185"/>
                <a:gd name="T22" fmla="*/ 30 w 94"/>
                <a:gd name="T23" fmla="*/ 58 h 185"/>
                <a:gd name="T24" fmla="*/ 32 w 94"/>
                <a:gd name="T25" fmla="*/ 64 h 185"/>
                <a:gd name="T26" fmla="*/ 37 w 94"/>
                <a:gd name="T27" fmla="*/ 69 h 185"/>
                <a:gd name="T28" fmla="*/ 45 w 94"/>
                <a:gd name="T29" fmla="*/ 73 h 185"/>
                <a:gd name="T30" fmla="*/ 66 w 94"/>
                <a:gd name="T31" fmla="*/ 82 h 185"/>
                <a:gd name="T32" fmla="*/ 80 w 94"/>
                <a:gd name="T33" fmla="*/ 89 h 185"/>
                <a:gd name="T34" fmla="*/ 88 w 94"/>
                <a:gd name="T35" fmla="*/ 99 h 185"/>
                <a:gd name="T36" fmla="*/ 93 w 94"/>
                <a:gd name="T37" fmla="*/ 113 h 185"/>
                <a:gd name="T38" fmla="*/ 94 w 94"/>
                <a:gd name="T39" fmla="*/ 133 h 185"/>
                <a:gd name="T40" fmla="*/ 91 w 94"/>
                <a:gd name="T41" fmla="*/ 157 h 185"/>
                <a:gd name="T42" fmla="*/ 82 w 94"/>
                <a:gd name="T43" fmla="*/ 173 h 185"/>
                <a:gd name="T44" fmla="*/ 68 w 94"/>
                <a:gd name="T45" fmla="*/ 182 h 185"/>
                <a:gd name="T46" fmla="*/ 47 w 94"/>
                <a:gd name="T47" fmla="*/ 185 h 185"/>
                <a:gd name="T48" fmla="*/ 11 w 94"/>
                <a:gd name="T49" fmla="*/ 173 h 185"/>
                <a:gd name="T50" fmla="*/ 2 w 94"/>
                <a:gd name="T51" fmla="*/ 157 h 185"/>
                <a:gd name="T52" fmla="*/ 0 w 94"/>
                <a:gd name="T53" fmla="*/ 134 h 185"/>
                <a:gd name="T54" fmla="*/ 28 w 94"/>
                <a:gd name="T55" fmla="*/ 134 h 185"/>
                <a:gd name="T56" fmla="*/ 29 w 94"/>
                <a:gd name="T57" fmla="*/ 146 h 185"/>
                <a:gd name="T58" fmla="*/ 33 w 94"/>
                <a:gd name="T59" fmla="*/ 154 h 185"/>
                <a:gd name="T60" fmla="*/ 39 w 94"/>
                <a:gd name="T61" fmla="*/ 158 h 185"/>
                <a:gd name="T62" fmla="*/ 47 w 94"/>
                <a:gd name="T63" fmla="*/ 159 h 185"/>
                <a:gd name="T64" fmla="*/ 60 w 94"/>
                <a:gd name="T65" fmla="*/ 154 h 185"/>
                <a:gd name="T66" fmla="*/ 64 w 94"/>
                <a:gd name="T67" fmla="*/ 146 h 185"/>
                <a:gd name="T68" fmla="*/ 65 w 94"/>
                <a:gd name="T69" fmla="*/ 134 h 185"/>
                <a:gd name="T70" fmla="*/ 65 w 94"/>
                <a:gd name="T71" fmla="*/ 122 h 185"/>
                <a:gd name="T72" fmla="*/ 62 w 94"/>
                <a:gd name="T73" fmla="*/ 114 h 185"/>
                <a:gd name="T74" fmla="*/ 57 w 94"/>
                <a:gd name="T75" fmla="*/ 108 h 185"/>
                <a:gd name="T76" fmla="*/ 48 w 94"/>
                <a:gd name="T77" fmla="*/ 104 h 185"/>
                <a:gd name="T78" fmla="*/ 26 w 94"/>
                <a:gd name="T79" fmla="*/ 95 h 185"/>
                <a:gd name="T80" fmla="*/ 15 w 94"/>
                <a:gd name="T81" fmla="*/ 89 h 185"/>
                <a:gd name="T82" fmla="*/ 7 w 94"/>
                <a:gd name="T83" fmla="*/ 80 h 185"/>
                <a:gd name="T84" fmla="*/ 3 w 94"/>
                <a:gd name="T85" fmla="*/ 67 h 185"/>
                <a:gd name="T86" fmla="*/ 1 w 94"/>
                <a:gd name="T87" fmla="*/ 49 h 185"/>
                <a:gd name="T88" fmla="*/ 5 w 94"/>
                <a:gd name="T89" fmla="*/ 27 h 185"/>
                <a:gd name="T90" fmla="*/ 16 w 94"/>
                <a:gd name="T91" fmla="*/ 11 h 185"/>
                <a:gd name="T92" fmla="*/ 30 w 94"/>
                <a:gd name="T93" fmla="*/ 3 h 185"/>
                <a:gd name="T94" fmla="*/ 47 w 94"/>
                <a:gd name="T9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85">
                  <a:moveTo>
                    <a:pt x="47" y="0"/>
                  </a:moveTo>
                  <a:cubicBezTo>
                    <a:pt x="61" y="0"/>
                    <a:pt x="72" y="3"/>
                    <a:pt x="80" y="11"/>
                  </a:cubicBezTo>
                  <a:cubicBezTo>
                    <a:pt x="85" y="15"/>
                    <a:pt x="88" y="21"/>
                    <a:pt x="90" y="27"/>
                  </a:cubicBezTo>
                  <a:cubicBezTo>
                    <a:pt x="92" y="34"/>
                    <a:pt x="93" y="42"/>
                    <a:pt x="93" y="50"/>
                  </a:cubicBezTo>
                  <a:cubicBezTo>
                    <a:pt x="64" y="50"/>
                    <a:pt x="64" y="50"/>
                    <a:pt x="64" y="50"/>
                  </a:cubicBezTo>
                  <a:cubicBezTo>
                    <a:pt x="64" y="46"/>
                    <a:pt x="64" y="43"/>
                    <a:pt x="63" y="39"/>
                  </a:cubicBezTo>
                  <a:cubicBezTo>
                    <a:pt x="63" y="36"/>
                    <a:pt x="62" y="33"/>
                    <a:pt x="60" y="31"/>
                  </a:cubicBezTo>
                  <a:cubicBezTo>
                    <a:pt x="57" y="27"/>
                    <a:pt x="53" y="26"/>
                    <a:pt x="47" y="26"/>
                  </a:cubicBezTo>
                  <a:cubicBezTo>
                    <a:pt x="44" y="26"/>
                    <a:pt x="42" y="26"/>
                    <a:pt x="40" y="27"/>
                  </a:cubicBezTo>
                  <a:cubicBezTo>
                    <a:pt x="38" y="28"/>
                    <a:pt x="36" y="29"/>
                    <a:pt x="35" y="31"/>
                  </a:cubicBezTo>
                  <a:cubicBezTo>
                    <a:pt x="31" y="34"/>
                    <a:pt x="30" y="40"/>
                    <a:pt x="30" y="49"/>
                  </a:cubicBezTo>
                  <a:cubicBezTo>
                    <a:pt x="30" y="52"/>
                    <a:pt x="30" y="55"/>
                    <a:pt x="30" y="58"/>
                  </a:cubicBezTo>
                  <a:cubicBezTo>
                    <a:pt x="31" y="61"/>
                    <a:pt x="31" y="63"/>
                    <a:pt x="32" y="64"/>
                  </a:cubicBezTo>
                  <a:cubicBezTo>
                    <a:pt x="34" y="66"/>
                    <a:pt x="35" y="68"/>
                    <a:pt x="37" y="69"/>
                  </a:cubicBezTo>
                  <a:cubicBezTo>
                    <a:pt x="39" y="71"/>
                    <a:pt x="42" y="72"/>
                    <a:pt x="45" y="73"/>
                  </a:cubicBezTo>
                  <a:cubicBezTo>
                    <a:pt x="66" y="82"/>
                    <a:pt x="66" y="82"/>
                    <a:pt x="66" y="82"/>
                  </a:cubicBezTo>
                  <a:cubicBezTo>
                    <a:pt x="72" y="84"/>
                    <a:pt x="76" y="86"/>
                    <a:pt x="80" y="89"/>
                  </a:cubicBezTo>
                  <a:cubicBezTo>
                    <a:pt x="83" y="92"/>
                    <a:pt x="86" y="95"/>
                    <a:pt x="88" y="99"/>
                  </a:cubicBezTo>
                  <a:cubicBezTo>
                    <a:pt x="90" y="103"/>
                    <a:pt x="92" y="108"/>
                    <a:pt x="93" y="113"/>
                  </a:cubicBezTo>
                  <a:cubicBezTo>
                    <a:pt x="93" y="119"/>
                    <a:pt x="94" y="125"/>
                    <a:pt x="94" y="133"/>
                  </a:cubicBezTo>
                  <a:cubicBezTo>
                    <a:pt x="94" y="142"/>
                    <a:pt x="93" y="150"/>
                    <a:pt x="91" y="157"/>
                  </a:cubicBezTo>
                  <a:cubicBezTo>
                    <a:pt x="90" y="163"/>
                    <a:pt x="87" y="169"/>
                    <a:pt x="82" y="173"/>
                  </a:cubicBezTo>
                  <a:cubicBezTo>
                    <a:pt x="78" y="177"/>
                    <a:pt x="74" y="179"/>
                    <a:pt x="68" y="182"/>
                  </a:cubicBezTo>
                  <a:cubicBezTo>
                    <a:pt x="62" y="184"/>
                    <a:pt x="55" y="185"/>
                    <a:pt x="47" y="185"/>
                  </a:cubicBezTo>
                  <a:cubicBezTo>
                    <a:pt x="31" y="185"/>
                    <a:pt x="19" y="181"/>
                    <a:pt x="11" y="173"/>
                  </a:cubicBezTo>
                  <a:cubicBezTo>
                    <a:pt x="7" y="169"/>
                    <a:pt x="4" y="163"/>
                    <a:pt x="2" y="157"/>
                  </a:cubicBezTo>
                  <a:cubicBezTo>
                    <a:pt x="0" y="151"/>
                    <a:pt x="0" y="144"/>
                    <a:pt x="0" y="134"/>
                  </a:cubicBezTo>
                  <a:cubicBezTo>
                    <a:pt x="28" y="134"/>
                    <a:pt x="28" y="134"/>
                    <a:pt x="28" y="134"/>
                  </a:cubicBezTo>
                  <a:cubicBezTo>
                    <a:pt x="28" y="139"/>
                    <a:pt x="29" y="143"/>
                    <a:pt x="29" y="146"/>
                  </a:cubicBezTo>
                  <a:cubicBezTo>
                    <a:pt x="30" y="149"/>
                    <a:pt x="31" y="152"/>
                    <a:pt x="33" y="154"/>
                  </a:cubicBezTo>
                  <a:cubicBezTo>
                    <a:pt x="35" y="156"/>
                    <a:pt x="36" y="157"/>
                    <a:pt x="39" y="158"/>
                  </a:cubicBezTo>
                  <a:cubicBezTo>
                    <a:pt x="41" y="159"/>
                    <a:pt x="43" y="159"/>
                    <a:pt x="47" y="159"/>
                  </a:cubicBezTo>
                  <a:cubicBezTo>
                    <a:pt x="53" y="159"/>
                    <a:pt x="58" y="157"/>
                    <a:pt x="60" y="154"/>
                  </a:cubicBezTo>
                  <a:cubicBezTo>
                    <a:pt x="62" y="152"/>
                    <a:pt x="64" y="149"/>
                    <a:pt x="64" y="146"/>
                  </a:cubicBezTo>
                  <a:cubicBezTo>
                    <a:pt x="65" y="143"/>
                    <a:pt x="65" y="139"/>
                    <a:pt x="65" y="134"/>
                  </a:cubicBezTo>
                  <a:cubicBezTo>
                    <a:pt x="65" y="129"/>
                    <a:pt x="65" y="125"/>
                    <a:pt x="65" y="122"/>
                  </a:cubicBezTo>
                  <a:cubicBezTo>
                    <a:pt x="64" y="119"/>
                    <a:pt x="63" y="116"/>
                    <a:pt x="62" y="114"/>
                  </a:cubicBezTo>
                  <a:cubicBezTo>
                    <a:pt x="61" y="112"/>
                    <a:pt x="59" y="110"/>
                    <a:pt x="57" y="108"/>
                  </a:cubicBezTo>
                  <a:cubicBezTo>
                    <a:pt x="55" y="107"/>
                    <a:pt x="52" y="105"/>
                    <a:pt x="48" y="104"/>
                  </a:cubicBezTo>
                  <a:cubicBezTo>
                    <a:pt x="26" y="95"/>
                    <a:pt x="26" y="95"/>
                    <a:pt x="26" y="95"/>
                  </a:cubicBezTo>
                  <a:cubicBezTo>
                    <a:pt x="22" y="93"/>
                    <a:pt x="18" y="91"/>
                    <a:pt x="15" y="89"/>
                  </a:cubicBezTo>
                  <a:cubicBezTo>
                    <a:pt x="11" y="86"/>
                    <a:pt x="9" y="83"/>
                    <a:pt x="7" y="80"/>
                  </a:cubicBezTo>
                  <a:cubicBezTo>
                    <a:pt x="5" y="76"/>
                    <a:pt x="3" y="72"/>
                    <a:pt x="3" y="67"/>
                  </a:cubicBezTo>
                  <a:cubicBezTo>
                    <a:pt x="2" y="62"/>
                    <a:pt x="1" y="56"/>
                    <a:pt x="1" y="49"/>
                  </a:cubicBezTo>
                  <a:cubicBezTo>
                    <a:pt x="1" y="41"/>
                    <a:pt x="2" y="34"/>
                    <a:pt x="5" y="27"/>
                  </a:cubicBezTo>
                  <a:cubicBezTo>
                    <a:pt x="7" y="21"/>
                    <a:pt x="11" y="15"/>
                    <a:pt x="16" y="11"/>
                  </a:cubicBezTo>
                  <a:cubicBezTo>
                    <a:pt x="20" y="7"/>
                    <a:pt x="24" y="5"/>
                    <a:pt x="30" y="3"/>
                  </a:cubicBezTo>
                  <a:cubicBezTo>
                    <a:pt x="35" y="1"/>
                    <a:pt x="41" y="0"/>
                    <a:pt x="47" y="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p:cNvSpPr>
            <p:nvPr userDrawn="1"/>
          </p:nvSpPr>
          <p:spPr bwMode="auto">
            <a:xfrm>
              <a:off x="4866" y="3560"/>
              <a:ext cx="164" cy="340"/>
            </a:xfrm>
            <a:custGeom>
              <a:avLst/>
              <a:gdLst>
                <a:gd name="T0" fmla="*/ 164 w 164"/>
                <a:gd name="T1" fmla="*/ 48 h 340"/>
                <a:gd name="T2" fmla="*/ 109 w 164"/>
                <a:gd name="T3" fmla="*/ 48 h 340"/>
                <a:gd name="T4" fmla="*/ 109 w 164"/>
                <a:gd name="T5" fmla="*/ 340 h 340"/>
                <a:gd name="T6" fmla="*/ 55 w 164"/>
                <a:gd name="T7" fmla="*/ 340 h 340"/>
                <a:gd name="T8" fmla="*/ 55 w 164"/>
                <a:gd name="T9" fmla="*/ 48 h 340"/>
                <a:gd name="T10" fmla="*/ 0 w 164"/>
                <a:gd name="T11" fmla="*/ 48 h 340"/>
                <a:gd name="T12" fmla="*/ 0 w 164"/>
                <a:gd name="T13" fmla="*/ 0 h 340"/>
                <a:gd name="T14" fmla="*/ 164 w 164"/>
                <a:gd name="T15" fmla="*/ 0 h 340"/>
                <a:gd name="T16" fmla="*/ 164 w 164"/>
                <a:gd name="T17"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340">
                  <a:moveTo>
                    <a:pt x="164" y="48"/>
                  </a:moveTo>
                  <a:lnTo>
                    <a:pt x="109" y="48"/>
                  </a:lnTo>
                  <a:lnTo>
                    <a:pt x="109" y="340"/>
                  </a:lnTo>
                  <a:lnTo>
                    <a:pt x="55" y="340"/>
                  </a:lnTo>
                  <a:lnTo>
                    <a:pt x="55" y="48"/>
                  </a:lnTo>
                  <a:lnTo>
                    <a:pt x="0" y="48"/>
                  </a:lnTo>
                  <a:lnTo>
                    <a:pt x="0" y="0"/>
                  </a:lnTo>
                  <a:lnTo>
                    <a:pt x="164" y="0"/>
                  </a:lnTo>
                  <a:lnTo>
                    <a:pt x="164"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p:cNvSpPr>
            <p:nvPr userDrawn="1"/>
          </p:nvSpPr>
          <p:spPr bwMode="auto">
            <a:xfrm>
              <a:off x="5236" y="3558"/>
              <a:ext cx="173" cy="346"/>
            </a:xfrm>
            <a:custGeom>
              <a:avLst/>
              <a:gdLst>
                <a:gd name="T0" fmla="*/ 47 w 94"/>
                <a:gd name="T1" fmla="*/ 0 h 185"/>
                <a:gd name="T2" fmla="*/ 80 w 94"/>
                <a:gd name="T3" fmla="*/ 11 h 185"/>
                <a:gd name="T4" fmla="*/ 90 w 94"/>
                <a:gd name="T5" fmla="*/ 27 h 185"/>
                <a:gd name="T6" fmla="*/ 93 w 94"/>
                <a:gd name="T7" fmla="*/ 50 h 185"/>
                <a:gd name="T8" fmla="*/ 64 w 94"/>
                <a:gd name="T9" fmla="*/ 50 h 185"/>
                <a:gd name="T10" fmla="*/ 63 w 94"/>
                <a:gd name="T11" fmla="*/ 39 h 185"/>
                <a:gd name="T12" fmla="*/ 60 w 94"/>
                <a:gd name="T13" fmla="*/ 31 h 185"/>
                <a:gd name="T14" fmla="*/ 47 w 94"/>
                <a:gd name="T15" fmla="*/ 26 h 185"/>
                <a:gd name="T16" fmla="*/ 40 w 94"/>
                <a:gd name="T17" fmla="*/ 27 h 185"/>
                <a:gd name="T18" fmla="*/ 35 w 94"/>
                <a:gd name="T19" fmla="*/ 31 h 185"/>
                <a:gd name="T20" fmla="*/ 30 w 94"/>
                <a:gd name="T21" fmla="*/ 49 h 185"/>
                <a:gd name="T22" fmla="*/ 30 w 94"/>
                <a:gd name="T23" fmla="*/ 58 h 185"/>
                <a:gd name="T24" fmla="*/ 32 w 94"/>
                <a:gd name="T25" fmla="*/ 64 h 185"/>
                <a:gd name="T26" fmla="*/ 37 w 94"/>
                <a:gd name="T27" fmla="*/ 69 h 185"/>
                <a:gd name="T28" fmla="*/ 45 w 94"/>
                <a:gd name="T29" fmla="*/ 73 h 185"/>
                <a:gd name="T30" fmla="*/ 66 w 94"/>
                <a:gd name="T31" fmla="*/ 82 h 185"/>
                <a:gd name="T32" fmla="*/ 80 w 94"/>
                <a:gd name="T33" fmla="*/ 89 h 185"/>
                <a:gd name="T34" fmla="*/ 88 w 94"/>
                <a:gd name="T35" fmla="*/ 99 h 185"/>
                <a:gd name="T36" fmla="*/ 93 w 94"/>
                <a:gd name="T37" fmla="*/ 113 h 185"/>
                <a:gd name="T38" fmla="*/ 94 w 94"/>
                <a:gd name="T39" fmla="*/ 133 h 185"/>
                <a:gd name="T40" fmla="*/ 91 w 94"/>
                <a:gd name="T41" fmla="*/ 157 h 185"/>
                <a:gd name="T42" fmla="*/ 82 w 94"/>
                <a:gd name="T43" fmla="*/ 173 h 185"/>
                <a:gd name="T44" fmla="*/ 68 w 94"/>
                <a:gd name="T45" fmla="*/ 182 h 185"/>
                <a:gd name="T46" fmla="*/ 47 w 94"/>
                <a:gd name="T47" fmla="*/ 185 h 185"/>
                <a:gd name="T48" fmla="*/ 11 w 94"/>
                <a:gd name="T49" fmla="*/ 173 h 185"/>
                <a:gd name="T50" fmla="*/ 2 w 94"/>
                <a:gd name="T51" fmla="*/ 157 h 185"/>
                <a:gd name="T52" fmla="*/ 0 w 94"/>
                <a:gd name="T53" fmla="*/ 134 h 185"/>
                <a:gd name="T54" fmla="*/ 28 w 94"/>
                <a:gd name="T55" fmla="*/ 134 h 185"/>
                <a:gd name="T56" fmla="*/ 29 w 94"/>
                <a:gd name="T57" fmla="*/ 146 h 185"/>
                <a:gd name="T58" fmla="*/ 33 w 94"/>
                <a:gd name="T59" fmla="*/ 154 h 185"/>
                <a:gd name="T60" fmla="*/ 39 w 94"/>
                <a:gd name="T61" fmla="*/ 158 h 185"/>
                <a:gd name="T62" fmla="*/ 47 w 94"/>
                <a:gd name="T63" fmla="*/ 159 h 185"/>
                <a:gd name="T64" fmla="*/ 60 w 94"/>
                <a:gd name="T65" fmla="*/ 154 h 185"/>
                <a:gd name="T66" fmla="*/ 64 w 94"/>
                <a:gd name="T67" fmla="*/ 146 h 185"/>
                <a:gd name="T68" fmla="*/ 65 w 94"/>
                <a:gd name="T69" fmla="*/ 134 h 185"/>
                <a:gd name="T70" fmla="*/ 65 w 94"/>
                <a:gd name="T71" fmla="*/ 122 h 185"/>
                <a:gd name="T72" fmla="*/ 62 w 94"/>
                <a:gd name="T73" fmla="*/ 114 h 185"/>
                <a:gd name="T74" fmla="*/ 57 w 94"/>
                <a:gd name="T75" fmla="*/ 108 h 185"/>
                <a:gd name="T76" fmla="*/ 48 w 94"/>
                <a:gd name="T77" fmla="*/ 104 h 185"/>
                <a:gd name="T78" fmla="*/ 26 w 94"/>
                <a:gd name="T79" fmla="*/ 95 h 185"/>
                <a:gd name="T80" fmla="*/ 15 w 94"/>
                <a:gd name="T81" fmla="*/ 89 h 185"/>
                <a:gd name="T82" fmla="*/ 7 w 94"/>
                <a:gd name="T83" fmla="*/ 80 h 185"/>
                <a:gd name="T84" fmla="*/ 3 w 94"/>
                <a:gd name="T85" fmla="*/ 67 h 185"/>
                <a:gd name="T86" fmla="*/ 1 w 94"/>
                <a:gd name="T87" fmla="*/ 49 h 185"/>
                <a:gd name="T88" fmla="*/ 5 w 94"/>
                <a:gd name="T89" fmla="*/ 27 h 185"/>
                <a:gd name="T90" fmla="*/ 16 w 94"/>
                <a:gd name="T91" fmla="*/ 11 h 185"/>
                <a:gd name="T92" fmla="*/ 30 w 94"/>
                <a:gd name="T93" fmla="*/ 3 h 185"/>
                <a:gd name="T94" fmla="*/ 47 w 94"/>
                <a:gd name="T9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85">
                  <a:moveTo>
                    <a:pt x="47" y="0"/>
                  </a:moveTo>
                  <a:cubicBezTo>
                    <a:pt x="61" y="0"/>
                    <a:pt x="72" y="3"/>
                    <a:pt x="80" y="11"/>
                  </a:cubicBezTo>
                  <a:cubicBezTo>
                    <a:pt x="85" y="15"/>
                    <a:pt x="88" y="21"/>
                    <a:pt x="90" y="27"/>
                  </a:cubicBezTo>
                  <a:cubicBezTo>
                    <a:pt x="92" y="34"/>
                    <a:pt x="93" y="42"/>
                    <a:pt x="93" y="50"/>
                  </a:cubicBezTo>
                  <a:cubicBezTo>
                    <a:pt x="64" y="50"/>
                    <a:pt x="64" y="50"/>
                    <a:pt x="64" y="50"/>
                  </a:cubicBezTo>
                  <a:cubicBezTo>
                    <a:pt x="64" y="46"/>
                    <a:pt x="64" y="43"/>
                    <a:pt x="63" y="39"/>
                  </a:cubicBezTo>
                  <a:cubicBezTo>
                    <a:pt x="63" y="36"/>
                    <a:pt x="62" y="33"/>
                    <a:pt x="60" y="31"/>
                  </a:cubicBezTo>
                  <a:cubicBezTo>
                    <a:pt x="57" y="27"/>
                    <a:pt x="53" y="26"/>
                    <a:pt x="47" y="26"/>
                  </a:cubicBezTo>
                  <a:cubicBezTo>
                    <a:pt x="44" y="26"/>
                    <a:pt x="42" y="26"/>
                    <a:pt x="40" y="27"/>
                  </a:cubicBezTo>
                  <a:cubicBezTo>
                    <a:pt x="38" y="28"/>
                    <a:pt x="36" y="29"/>
                    <a:pt x="35" y="31"/>
                  </a:cubicBezTo>
                  <a:cubicBezTo>
                    <a:pt x="31" y="34"/>
                    <a:pt x="30" y="40"/>
                    <a:pt x="30" y="49"/>
                  </a:cubicBezTo>
                  <a:cubicBezTo>
                    <a:pt x="30" y="52"/>
                    <a:pt x="30" y="55"/>
                    <a:pt x="30" y="58"/>
                  </a:cubicBezTo>
                  <a:cubicBezTo>
                    <a:pt x="31" y="61"/>
                    <a:pt x="31" y="63"/>
                    <a:pt x="32" y="64"/>
                  </a:cubicBezTo>
                  <a:cubicBezTo>
                    <a:pt x="34" y="66"/>
                    <a:pt x="35" y="68"/>
                    <a:pt x="37" y="69"/>
                  </a:cubicBezTo>
                  <a:cubicBezTo>
                    <a:pt x="39" y="71"/>
                    <a:pt x="42" y="72"/>
                    <a:pt x="45" y="73"/>
                  </a:cubicBezTo>
                  <a:cubicBezTo>
                    <a:pt x="66" y="82"/>
                    <a:pt x="66" y="82"/>
                    <a:pt x="66" y="82"/>
                  </a:cubicBezTo>
                  <a:cubicBezTo>
                    <a:pt x="72" y="84"/>
                    <a:pt x="76" y="86"/>
                    <a:pt x="80" y="89"/>
                  </a:cubicBezTo>
                  <a:cubicBezTo>
                    <a:pt x="83" y="92"/>
                    <a:pt x="86" y="95"/>
                    <a:pt x="88" y="99"/>
                  </a:cubicBezTo>
                  <a:cubicBezTo>
                    <a:pt x="90" y="103"/>
                    <a:pt x="92" y="108"/>
                    <a:pt x="93" y="113"/>
                  </a:cubicBezTo>
                  <a:cubicBezTo>
                    <a:pt x="93" y="119"/>
                    <a:pt x="94" y="125"/>
                    <a:pt x="94" y="133"/>
                  </a:cubicBezTo>
                  <a:cubicBezTo>
                    <a:pt x="94" y="142"/>
                    <a:pt x="93" y="150"/>
                    <a:pt x="91" y="157"/>
                  </a:cubicBezTo>
                  <a:cubicBezTo>
                    <a:pt x="90" y="163"/>
                    <a:pt x="87" y="169"/>
                    <a:pt x="82" y="173"/>
                  </a:cubicBezTo>
                  <a:cubicBezTo>
                    <a:pt x="78" y="177"/>
                    <a:pt x="74" y="179"/>
                    <a:pt x="68" y="182"/>
                  </a:cubicBezTo>
                  <a:cubicBezTo>
                    <a:pt x="62" y="184"/>
                    <a:pt x="55" y="185"/>
                    <a:pt x="47" y="185"/>
                  </a:cubicBezTo>
                  <a:cubicBezTo>
                    <a:pt x="31" y="185"/>
                    <a:pt x="19" y="181"/>
                    <a:pt x="11" y="173"/>
                  </a:cubicBezTo>
                  <a:cubicBezTo>
                    <a:pt x="7" y="169"/>
                    <a:pt x="4" y="163"/>
                    <a:pt x="2" y="157"/>
                  </a:cubicBezTo>
                  <a:cubicBezTo>
                    <a:pt x="0" y="151"/>
                    <a:pt x="0" y="144"/>
                    <a:pt x="0" y="134"/>
                  </a:cubicBezTo>
                  <a:cubicBezTo>
                    <a:pt x="28" y="134"/>
                    <a:pt x="28" y="134"/>
                    <a:pt x="28" y="134"/>
                  </a:cubicBezTo>
                  <a:cubicBezTo>
                    <a:pt x="28" y="139"/>
                    <a:pt x="29" y="143"/>
                    <a:pt x="29" y="146"/>
                  </a:cubicBezTo>
                  <a:cubicBezTo>
                    <a:pt x="30" y="149"/>
                    <a:pt x="31" y="152"/>
                    <a:pt x="33" y="154"/>
                  </a:cubicBezTo>
                  <a:cubicBezTo>
                    <a:pt x="35" y="156"/>
                    <a:pt x="36" y="157"/>
                    <a:pt x="39" y="158"/>
                  </a:cubicBezTo>
                  <a:cubicBezTo>
                    <a:pt x="41" y="159"/>
                    <a:pt x="43" y="159"/>
                    <a:pt x="47" y="159"/>
                  </a:cubicBezTo>
                  <a:cubicBezTo>
                    <a:pt x="53" y="159"/>
                    <a:pt x="58" y="157"/>
                    <a:pt x="60" y="154"/>
                  </a:cubicBezTo>
                  <a:cubicBezTo>
                    <a:pt x="62" y="152"/>
                    <a:pt x="64" y="149"/>
                    <a:pt x="64" y="146"/>
                  </a:cubicBezTo>
                  <a:cubicBezTo>
                    <a:pt x="65" y="143"/>
                    <a:pt x="65" y="139"/>
                    <a:pt x="65" y="134"/>
                  </a:cubicBezTo>
                  <a:cubicBezTo>
                    <a:pt x="65" y="129"/>
                    <a:pt x="65" y="125"/>
                    <a:pt x="65" y="122"/>
                  </a:cubicBezTo>
                  <a:cubicBezTo>
                    <a:pt x="64" y="119"/>
                    <a:pt x="63" y="116"/>
                    <a:pt x="62" y="114"/>
                  </a:cubicBezTo>
                  <a:cubicBezTo>
                    <a:pt x="61" y="112"/>
                    <a:pt x="59" y="110"/>
                    <a:pt x="57" y="108"/>
                  </a:cubicBezTo>
                  <a:cubicBezTo>
                    <a:pt x="55" y="107"/>
                    <a:pt x="52" y="105"/>
                    <a:pt x="48" y="104"/>
                  </a:cubicBezTo>
                  <a:cubicBezTo>
                    <a:pt x="26" y="95"/>
                    <a:pt x="26" y="95"/>
                    <a:pt x="26" y="95"/>
                  </a:cubicBezTo>
                  <a:cubicBezTo>
                    <a:pt x="22" y="93"/>
                    <a:pt x="18" y="91"/>
                    <a:pt x="15" y="89"/>
                  </a:cubicBezTo>
                  <a:cubicBezTo>
                    <a:pt x="11" y="86"/>
                    <a:pt x="9" y="83"/>
                    <a:pt x="7" y="80"/>
                  </a:cubicBezTo>
                  <a:cubicBezTo>
                    <a:pt x="5" y="76"/>
                    <a:pt x="3" y="72"/>
                    <a:pt x="3" y="67"/>
                  </a:cubicBezTo>
                  <a:cubicBezTo>
                    <a:pt x="2" y="62"/>
                    <a:pt x="1" y="56"/>
                    <a:pt x="1" y="49"/>
                  </a:cubicBezTo>
                  <a:cubicBezTo>
                    <a:pt x="1" y="41"/>
                    <a:pt x="2" y="34"/>
                    <a:pt x="5" y="27"/>
                  </a:cubicBezTo>
                  <a:cubicBezTo>
                    <a:pt x="7" y="21"/>
                    <a:pt x="11" y="15"/>
                    <a:pt x="16" y="11"/>
                  </a:cubicBezTo>
                  <a:cubicBezTo>
                    <a:pt x="20" y="7"/>
                    <a:pt x="24" y="5"/>
                    <a:pt x="30" y="3"/>
                  </a:cubicBezTo>
                  <a:cubicBezTo>
                    <a:pt x="35" y="1"/>
                    <a:pt x="41" y="0"/>
                    <a:pt x="47" y="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p:cNvSpPr>
            <p:nvPr userDrawn="1"/>
          </p:nvSpPr>
          <p:spPr bwMode="auto">
            <a:xfrm>
              <a:off x="5500" y="3560"/>
              <a:ext cx="140" cy="340"/>
            </a:xfrm>
            <a:custGeom>
              <a:avLst/>
              <a:gdLst>
                <a:gd name="T0" fmla="*/ 140 w 140"/>
                <a:gd name="T1" fmla="*/ 48 h 340"/>
                <a:gd name="T2" fmla="*/ 53 w 140"/>
                <a:gd name="T3" fmla="*/ 48 h 340"/>
                <a:gd name="T4" fmla="*/ 53 w 140"/>
                <a:gd name="T5" fmla="*/ 144 h 340"/>
                <a:gd name="T6" fmla="*/ 129 w 140"/>
                <a:gd name="T7" fmla="*/ 144 h 340"/>
                <a:gd name="T8" fmla="*/ 129 w 140"/>
                <a:gd name="T9" fmla="*/ 192 h 340"/>
                <a:gd name="T10" fmla="*/ 53 w 140"/>
                <a:gd name="T11" fmla="*/ 192 h 340"/>
                <a:gd name="T12" fmla="*/ 53 w 140"/>
                <a:gd name="T13" fmla="*/ 292 h 340"/>
                <a:gd name="T14" fmla="*/ 140 w 140"/>
                <a:gd name="T15" fmla="*/ 292 h 340"/>
                <a:gd name="T16" fmla="*/ 140 w 140"/>
                <a:gd name="T17" fmla="*/ 340 h 340"/>
                <a:gd name="T18" fmla="*/ 0 w 140"/>
                <a:gd name="T19" fmla="*/ 340 h 340"/>
                <a:gd name="T20" fmla="*/ 0 w 140"/>
                <a:gd name="T21" fmla="*/ 0 h 340"/>
                <a:gd name="T22" fmla="*/ 140 w 140"/>
                <a:gd name="T23" fmla="*/ 0 h 340"/>
                <a:gd name="T24" fmla="*/ 140 w 140"/>
                <a:gd name="T25"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340">
                  <a:moveTo>
                    <a:pt x="140" y="48"/>
                  </a:moveTo>
                  <a:lnTo>
                    <a:pt x="53" y="48"/>
                  </a:lnTo>
                  <a:lnTo>
                    <a:pt x="53" y="144"/>
                  </a:lnTo>
                  <a:lnTo>
                    <a:pt x="129" y="144"/>
                  </a:lnTo>
                  <a:lnTo>
                    <a:pt x="129" y="192"/>
                  </a:lnTo>
                  <a:lnTo>
                    <a:pt x="53" y="192"/>
                  </a:lnTo>
                  <a:lnTo>
                    <a:pt x="53" y="292"/>
                  </a:lnTo>
                  <a:lnTo>
                    <a:pt x="140" y="292"/>
                  </a:lnTo>
                  <a:lnTo>
                    <a:pt x="140" y="340"/>
                  </a:lnTo>
                  <a:lnTo>
                    <a:pt x="0" y="340"/>
                  </a:lnTo>
                  <a:lnTo>
                    <a:pt x="0" y="0"/>
                  </a:lnTo>
                  <a:lnTo>
                    <a:pt x="140" y="0"/>
                  </a:lnTo>
                  <a:lnTo>
                    <a:pt x="140"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userDrawn="1"/>
          </p:nvSpPr>
          <p:spPr bwMode="auto">
            <a:xfrm>
              <a:off x="5721" y="3556"/>
              <a:ext cx="175" cy="348"/>
            </a:xfrm>
            <a:custGeom>
              <a:avLst/>
              <a:gdLst>
                <a:gd name="T0" fmla="*/ 49 w 95"/>
                <a:gd name="T1" fmla="*/ 0 h 186"/>
                <a:gd name="T2" fmla="*/ 67 w 95"/>
                <a:gd name="T3" fmla="*/ 3 h 186"/>
                <a:gd name="T4" fmla="*/ 81 w 95"/>
                <a:gd name="T5" fmla="*/ 12 h 186"/>
                <a:gd name="T6" fmla="*/ 91 w 95"/>
                <a:gd name="T7" fmla="*/ 28 h 186"/>
                <a:gd name="T8" fmla="*/ 95 w 95"/>
                <a:gd name="T9" fmla="*/ 50 h 186"/>
                <a:gd name="T10" fmla="*/ 67 w 95"/>
                <a:gd name="T11" fmla="*/ 50 h 186"/>
                <a:gd name="T12" fmla="*/ 66 w 95"/>
                <a:gd name="T13" fmla="*/ 41 h 186"/>
                <a:gd name="T14" fmla="*/ 62 w 95"/>
                <a:gd name="T15" fmla="*/ 33 h 186"/>
                <a:gd name="T16" fmla="*/ 57 w 95"/>
                <a:gd name="T17" fmla="*/ 28 h 186"/>
                <a:gd name="T18" fmla="*/ 49 w 95"/>
                <a:gd name="T19" fmla="*/ 26 h 186"/>
                <a:gd name="T20" fmla="*/ 41 w 95"/>
                <a:gd name="T21" fmla="*/ 28 h 186"/>
                <a:gd name="T22" fmla="*/ 35 w 95"/>
                <a:gd name="T23" fmla="*/ 33 h 186"/>
                <a:gd name="T24" fmla="*/ 30 w 95"/>
                <a:gd name="T25" fmla="*/ 54 h 186"/>
                <a:gd name="T26" fmla="*/ 29 w 95"/>
                <a:gd name="T27" fmla="*/ 93 h 186"/>
                <a:gd name="T28" fmla="*/ 30 w 95"/>
                <a:gd name="T29" fmla="*/ 133 h 186"/>
                <a:gd name="T30" fmla="*/ 35 w 95"/>
                <a:gd name="T31" fmla="*/ 154 h 186"/>
                <a:gd name="T32" fmla="*/ 41 w 95"/>
                <a:gd name="T33" fmla="*/ 159 h 186"/>
                <a:gd name="T34" fmla="*/ 49 w 95"/>
                <a:gd name="T35" fmla="*/ 160 h 186"/>
                <a:gd name="T36" fmla="*/ 57 w 95"/>
                <a:gd name="T37" fmla="*/ 159 h 186"/>
                <a:gd name="T38" fmla="*/ 62 w 95"/>
                <a:gd name="T39" fmla="*/ 154 h 186"/>
                <a:gd name="T40" fmla="*/ 66 w 95"/>
                <a:gd name="T41" fmla="*/ 146 h 186"/>
                <a:gd name="T42" fmla="*/ 67 w 95"/>
                <a:gd name="T43" fmla="*/ 136 h 186"/>
                <a:gd name="T44" fmla="*/ 95 w 95"/>
                <a:gd name="T45" fmla="*/ 136 h 186"/>
                <a:gd name="T46" fmla="*/ 91 w 95"/>
                <a:gd name="T47" fmla="*/ 158 h 186"/>
                <a:gd name="T48" fmla="*/ 80 w 95"/>
                <a:gd name="T49" fmla="*/ 175 h 186"/>
                <a:gd name="T50" fmla="*/ 67 w 95"/>
                <a:gd name="T51" fmla="*/ 183 h 186"/>
                <a:gd name="T52" fmla="*/ 49 w 95"/>
                <a:gd name="T53" fmla="*/ 186 h 186"/>
                <a:gd name="T54" fmla="*/ 28 w 95"/>
                <a:gd name="T55" fmla="*/ 182 h 186"/>
                <a:gd name="T56" fmla="*/ 14 w 95"/>
                <a:gd name="T57" fmla="*/ 171 h 186"/>
                <a:gd name="T58" fmla="*/ 6 w 95"/>
                <a:gd name="T59" fmla="*/ 159 h 186"/>
                <a:gd name="T60" fmla="*/ 2 w 95"/>
                <a:gd name="T61" fmla="*/ 143 h 186"/>
                <a:gd name="T62" fmla="*/ 1 w 95"/>
                <a:gd name="T63" fmla="*/ 121 h 186"/>
                <a:gd name="T64" fmla="*/ 0 w 95"/>
                <a:gd name="T65" fmla="*/ 93 h 186"/>
                <a:gd name="T66" fmla="*/ 1 w 95"/>
                <a:gd name="T67" fmla="*/ 65 h 186"/>
                <a:gd name="T68" fmla="*/ 2 w 95"/>
                <a:gd name="T69" fmla="*/ 44 h 186"/>
                <a:gd name="T70" fmla="*/ 6 w 95"/>
                <a:gd name="T71" fmla="*/ 28 h 186"/>
                <a:gd name="T72" fmla="*/ 14 w 95"/>
                <a:gd name="T73" fmla="*/ 16 h 186"/>
                <a:gd name="T74" fmla="*/ 28 w 95"/>
                <a:gd name="T75" fmla="*/ 5 h 186"/>
                <a:gd name="T76" fmla="*/ 49 w 95"/>
                <a:gd name="T7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186">
                  <a:moveTo>
                    <a:pt x="49" y="0"/>
                  </a:moveTo>
                  <a:cubicBezTo>
                    <a:pt x="56" y="0"/>
                    <a:pt x="62" y="1"/>
                    <a:pt x="67" y="3"/>
                  </a:cubicBezTo>
                  <a:cubicBezTo>
                    <a:pt x="72" y="5"/>
                    <a:pt x="77" y="8"/>
                    <a:pt x="81" y="12"/>
                  </a:cubicBezTo>
                  <a:cubicBezTo>
                    <a:pt x="85" y="16"/>
                    <a:pt x="89" y="22"/>
                    <a:pt x="91" y="28"/>
                  </a:cubicBezTo>
                  <a:cubicBezTo>
                    <a:pt x="94" y="35"/>
                    <a:pt x="95" y="42"/>
                    <a:pt x="95" y="50"/>
                  </a:cubicBezTo>
                  <a:cubicBezTo>
                    <a:pt x="67" y="50"/>
                    <a:pt x="67" y="50"/>
                    <a:pt x="67" y="50"/>
                  </a:cubicBezTo>
                  <a:cubicBezTo>
                    <a:pt x="67" y="47"/>
                    <a:pt x="66" y="44"/>
                    <a:pt x="66" y="41"/>
                  </a:cubicBezTo>
                  <a:cubicBezTo>
                    <a:pt x="65" y="38"/>
                    <a:pt x="64" y="35"/>
                    <a:pt x="62" y="33"/>
                  </a:cubicBezTo>
                  <a:cubicBezTo>
                    <a:pt x="61" y="31"/>
                    <a:pt x="59" y="29"/>
                    <a:pt x="57" y="28"/>
                  </a:cubicBezTo>
                  <a:cubicBezTo>
                    <a:pt x="55" y="27"/>
                    <a:pt x="52" y="26"/>
                    <a:pt x="49" y="26"/>
                  </a:cubicBezTo>
                  <a:cubicBezTo>
                    <a:pt x="45" y="26"/>
                    <a:pt x="43" y="27"/>
                    <a:pt x="41" y="28"/>
                  </a:cubicBezTo>
                  <a:cubicBezTo>
                    <a:pt x="38" y="29"/>
                    <a:pt x="37" y="31"/>
                    <a:pt x="35" y="33"/>
                  </a:cubicBezTo>
                  <a:cubicBezTo>
                    <a:pt x="32" y="37"/>
                    <a:pt x="31" y="44"/>
                    <a:pt x="30" y="54"/>
                  </a:cubicBezTo>
                  <a:cubicBezTo>
                    <a:pt x="29" y="63"/>
                    <a:pt x="29" y="77"/>
                    <a:pt x="29" y="93"/>
                  </a:cubicBezTo>
                  <a:cubicBezTo>
                    <a:pt x="29" y="110"/>
                    <a:pt x="29" y="123"/>
                    <a:pt x="30" y="133"/>
                  </a:cubicBezTo>
                  <a:cubicBezTo>
                    <a:pt x="31" y="142"/>
                    <a:pt x="32" y="149"/>
                    <a:pt x="35" y="154"/>
                  </a:cubicBezTo>
                  <a:cubicBezTo>
                    <a:pt x="37" y="156"/>
                    <a:pt x="38" y="157"/>
                    <a:pt x="41" y="159"/>
                  </a:cubicBezTo>
                  <a:cubicBezTo>
                    <a:pt x="43" y="160"/>
                    <a:pt x="45" y="160"/>
                    <a:pt x="49" y="160"/>
                  </a:cubicBezTo>
                  <a:cubicBezTo>
                    <a:pt x="52" y="160"/>
                    <a:pt x="55" y="160"/>
                    <a:pt x="57" y="159"/>
                  </a:cubicBezTo>
                  <a:cubicBezTo>
                    <a:pt x="59" y="157"/>
                    <a:pt x="61" y="156"/>
                    <a:pt x="62" y="154"/>
                  </a:cubicBezTo>
                  <a:cubicBezTo>
                    <a:pt x="64" y="151"/>
                    <a:pt x="65" y="149"/>
                    <a:pt x="66" y="146"/>
                  </a:cubicBezTo>
                  <a:cubicBezTo>
                    <a:pt x="66" y="143"/>
                    <a:pt x="67" y="139"/>
                    <a:pt x="67" y="136"/>
                  </a:cubicBezTo>
                  <a:cubicBezTo>
                    <a:pt x="95" y="136"/>
                    <a:pt x="95" y="136"/>
                    <a:pt x="95" y="136"/>
                  </a:cubicBezTo>
                  <a:cubicBezTo>
                    <a:pt x="95" y="144"/>
                    <a:pt x="94" y="152"/>
                    <a:pt x="91" y="158"/>
                  </a:cubicBezTo>
                  <a:cubicBezTo>
                    <a:pt x="88" y="165"/>
                    <a:pt x="85" y="171"/>
                    <a:pt x="80" y="175"/>
                  </a:cubicBezTo>
                  <a:cubicBezTo>
                    <a:pt x="76" y="179"/>
                    <a:pt x="72" y="182"/>
                    <a:pt x="67" y="183"/>
                  </a:cubicBezTo>
                  <a:cubicBezTo>
                    <a:pt x="62" y="185"/>
                    <a:pt x="56" y="186"/>
                    <a:pt x="49" y="186"/>
                  </a:cubicBezTo>
                  <a:cubicBezTo>
                    <a:pt x="40" y="186"/>
                    <a:pt x="33" y="185"/>
                    <a:pt x="28" y="182"/>
                  </a:cubicBezTo>
                  <a:cubicBezTo>
                    <a:pt x="22" y="179"/>
                    <a:pt x="17" y="175"/>
                    <a:pt x="14" y="171"/>
                  </a:cubicBezTo>
                  <a:cubicBezTo>
                    <a:pt x="11" y="167"/>
                    <a:pt x="8" y="163"/>
                    <a:pt x="6" y="159"/>
                  </a:cubicBezTo>
                  <a:cubicBezTo>
                    <a:pt x="5" y="154"/>
                    <a:pt x="3" y="149"/>
                    <a:pt x="2" y="143"/>
                  </a:cubicBezTo>
                  <a:cubicBezTo>
                    <a:pt x="2" y="137"/>
                    <a:pt x="1" y="130"/>
                    <a:pt x="1" y="121"/>
                  </a:cubicBezTo>
                  <a:cubicBezTo>
                    <a:pt x="0" y="113"/>
                    <a:pt x="0" y="104"/>
                    <a:pt x="0" y="93"/>
                  </a:cubicBezTo>
                  <a:cubicBezTo>
                    <a:pt x="0" y="82"/>
                    <a:pt x="0" y="73"/>
                    <a:pt x="1" y="65"/>
                  </a:cubicBezTo>
                  <a:cubicBezTo>
                    <a:pt x="1" y="57"/>
                    <a:pt x="2" y="50"/>
                    <a:pt x="2" y="44"/>
                  </a:cubicBezTo>
                  <a:cubicBezTo>
                    <a:pt x="3" y="38"/>
                    <a:pt x="5" y="32"/>
                    <a:pt x="6" y="28"/>
                  </a:cubicBezTo>
                  <a:cubicBezTo>
                    <a:pt x="8" y="23"/>
                    <a:pt x="11" y="19"/>
                    <a:pt x="14" y="16"/>
                  </a:cubicBezTo>
                  <a:cubicBezTo>
                    <a:pt x="17" y="11"/>
                    <a:pt x="22" y="8"/>
                    <a:pt x="28" y="5"/>
                  </a:cubicBezTo>
                  <a:cubicBezTo>
                    <a:pt x="33" y="2"/>
                    <a:pt x="40" y="0"/>
                    <a:pt x="49" y="0"/>
                  </a:cubicBez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5984" y="3560"/>
              <a:ext cx="170" cy="344"/>
            </a:xfrm>
            <a:custGeom>
              <a:avLst/>
              <a:gdLst>
                <a:gd name="T0" fmla="*/ 92 w 92"/>
                <a:gd name="T1" fmla="*/ 137 h 184"/>
                <a:gd name="T2" fmla="*/ 80 w 92"/>
                <a:gd name="T3" fmla="*/ 171 h 184"/>
                <a:gd name="T4" fmla="*/ 46 w 92"/>
                <a:gd name="T5" fmla="*/ 184 h 184"/>
                <a:gd name="T6" fmla="*/ 12 w 92"/>
                <a:gd name="T7" fmla="*/ 171 h 184"/>
                <a:gd name="T8" fmla="*/ 0 w 92"/>
                <a:gd name="T9" fmla="*/ 137 h 184"/>
                <a:gd name="T10" fmla="*/ 0 w 92"/>
                <a:gd name="T11" fmla="*/ 0 h 184"/>
                <a:gd name="T12" fmla="*/ 28 w 92"/>
                <a:gd name="T13" fmla="*/ 0 h 184"/>
                <a:gd name="T14" fmla="*/ 28 w 92"/>
                <a:gd name="T15" fmla="*/ 136 h 184"/>
                <a:gd name="T16" fmla="*/ 33 w 92"/>
                <a:gd name="T17" fmla="*/ 153 h 184"/>
                <a:gd name="T18" fmla="*/ 46 w 92"/>
                <a:gd name="T19" fmla="*/ 158 h 184"/>
                <a:gd name="T20" fmla="*/ 59 w 92"/>
                <a:gd name="T21" fmla="*/ 153 h 184"/>
                <a:gd name="T22" fmla="*/ 64 w 92"/>
                <a:gd name="T23" fmla="*/ 136 h 184"/>
                <a:gd name="T24" fmla="*/ 64 w 92"/>
                <a:gd name="T25" fmla="*/ 0 h 184"/>
                <a:gd name="T26" fmla="*/ 92 w 92"/>
                <a:gd name="T27" fmla="*/ 0 h 184"/>
                <a:gd name="T28" fmla="*/ 92 w 92"/>
                <a:gd name="T2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184">
                  <a:moveTo>
                    <a:pt x="92" y="137"/>
                  </a:moveTo>
                  <a:cubicBezTo>
                    <a:pt x="92" y="151"/>
                    <a:pt x="88" y="162"/>
                    <a:pt x="80" y="171"/>
                  </a:cubicBezTo>
                  <a:cubicBezTo>
                    <a:pt x="71" y="180"/>
                    <a:pt x="60" y="184"/>
                    <a:pt x="46" y="184"/>
                  </a:cubicBezTo>
                  <a:cubicBezTo>
                    <a:pt x="32" y="184"/>
                    <a:pt x="21" y="180"/>
                    <a:pt x="12" y="171"/>
                  </a:cubicBezTo>
                  <a:cubicBezTo>
                    <a:pt x="4" y="162"/>
                    <a:pt x="0" y="151"/>
                    <a:pt x="0" y="137"/>
                  </a:cubicBezTo>
                  <a:cubicBezTo>
                    <a:pt x="0" y="0"/>
                    <a:pt x="0" y="0"/>
                    <a:pt x="0" y="0"/>
                  </a:cubicBezTo>
                  <a:cubicBezTo>
                    <a:pt x="28" y="0"/>
                    <a:pt x="28" y="0"/>
                    <a:pt x="28" y="0"/>
                  </a:cubicBezTo>
                  <a:cubicBezTo>
                    <a:pt x="28" y="136"/>
                    <a:pt x="28" y="136"/>
                    <a:pt x="28" y="136"/>
                  </a:cubicBezTo>
                  <a:cubicBezTo>
                    <a:pt x="28" y="144"/>
                    <a:pt x="30" y="150"/>
                    <a:pt x="33" y="153"/>
                  </a:cubicBezTo>
                  <a:cubicBezTo>
                    <a:pt x="36" y="157"/>
                    <a:pt x="40" y="158"/>
                    <a:pt x="46" y="158"/>
                  </a:cubicBezTo>
                  <a:cubicBezTo>
                    <a:pt x="52" y="158"/>
                    <a:pt x="56" y="157"/>
                    <a:pt x="59" y="153"/>
                  </a:cubicBezTo>
                  <a:cubicBezTo>
                    <a:pt x="62" y="150"/>
                    <a:pt x="64" y="144"/>
                    <a:pt x="64" y="136"/>
                  </a:cubicBezTo>
                  <a:cubicBezTo>
                    <a:pt x="64" y="0"/>
                    <a:pt x="64" y="0"/>
                    <a:pt x="64" y="0"/>
                  </a:cubicBezTo>
                  <a:cubicBezTo>
                    <a:pt x="92" y="0"/>
                    <a:pt x="92" y="0"/>
                    <a:pt x="92" y="0"/>
                  </a:cubicBezTo>
                  <a:lnTo>
                    <a:pt x="92" y="137"/>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noEditPoints="1"/>
            </p:cNvSpPr>
            <p:nvPr userDrawn="1"/>
          </p:nvSpPr>
          <p:spPr bwMode="auto">
            <a:xfrm>
              <a:off x="6254" y="3560"/>
              <a:ext cx="180" cy="340"/>
            </a:xfrm>
            <a:custGeom>
              <a:avLst/>
              <a:gdLst>
                <a:gd name="T0" fmla="*/ 46 w 98"/>
                <a:gd name="T1" fmla="*/ 0 h 182"/>
                <a:gd name="T2" fmla="*/ 82 w 98"/>
                <a:gd name="T3" fmla="*/ 13 h 182"/>
                <a:gd name="T4" fmla="*/ 92 w 98"/>
                <a:gd name="T5" fmla="*/ 54 h 182"/>
                <a:gd name="T6" fmla="*/ 88 w 98"/>
                <a:gd name="T7" fmla="*/ 83 h 182"/>
                <a:gd name="T8" fmla="*/ 71 w 98"/>
                <a:gd name="T9" fmla="*/ 101 h 182"/>
                <a:gd name="T10" fmla="*/ 98 w 98"/>
                <a:gd name="T11" fmla="*/ 182 h 182"/>
                <a:gd name="T12" fmla="*/ 68 w 98"/>
                <a:gd name="T13" fmla="*/ 182 h 182"/>
                <a:gd name="T14" fmla="*/ 45 w 98"/>
                <a:gd name="T15" fmla="*/ 108 h 182"/>
                <a:gd name="T16" fmla="*/ 28 w 98"/>
                <a:gd name="T17" fmla="*/ 108 h 182"/>
                <a:gd name="T18" fmla="*/ 28 w 98"/>
                <a:gd name="T19" fmla="*/ 182 h 182"/>
                <a:gd name="T20" fmla="*/ 0 w 98"/>
                <a:gd name="T21" fmla="*/ 182 h 182"/>
                <a:gd name="T22" fmla="*/ 0 w 98"/>
                <a:gd name="T23" fmla="*/ 0 h 182"/>
                <a:gd name="T24" fmla="*/ 46 w 98"/>
                <a:gd name="T25" fmla="*/ 0 h 182"/>
                <a:gd name="T26" fmla="*/ 28 w 98"/>
                <a:gd name="T27" fmla="*/ 26 h 182"/>
                <a:gd name="T28" fmla="*/ 28 w 98"/>
                <a:gd name="T29" fmla="*/ 82 h 182"/>
                <a:gd name="T30" fmla="*/ 46 w 98"/>
                <a:gd name="T31" fmla="*/ 82 h 182"/>
                <a:gd name="T32" fmla="*/ 55 w 98"/>
                <a:gd name="T33" fmla="*/ 80 h 182"/>
                <a:gd name="T34" fmla="*/ 61 w 98"/>
                <a:gd name="T35" fmla="*/ 74 h 182"/>
                <a:gd name="T36" fmla="*/ 63 w 98"/>
                <a:gd name="T37" fmla="*/ 65 h 182"/>
                <a:gd name="T38" fmla="*/ 64 w 98"/>
                <a:gd name="T39" fmla="*/ 54 h 182"/>
                <a:gd name="T40" fmla="*/ 63 w 98"/>
                <a:gd name="T41" fmla="*/ 43 h 182"/>
                <a:gd name="T42" fmla="*/ 61 w 98"/>
                <a:gd name="T43" fmla="*/ 34 h 182"/>
                <a:gd name="T44" fmla="*/ 55 w 98"/>
                <a:gd name="T45" fmla="*/ 28 h 182"/>
                <a:gd name="T46" fmla="*/ 46 w 98"/>
                <a:gd name="T47" fmla="*/ 26 h 182"/>
                <a:gd name="T48" fmla="*/ 28 w 98"/>
                <a:gd name="T49" fmla="*/ 2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182">
                  <a:moveTo>
                    <a:pt x="46" y="0"/>
                  </a:moveTo>
                  <a:cubicBezTo>
                    <a:pt x="62" y="0"/>
                    <a:pt x="74" y="4"/>
                    <a:pt x="82" y="13"/>
                  </a:cubicBezTo>
                  <a:cubicBezTo>
                    <a:pt x="89" y="21"/>
                    <a:pt x="92" y="35"/>
                    <a:pt x="92" y="54"/>
                  </a:cubicBezTo>
                  <a:cubicBezTo>
                    <a:pt x="92" y="65"/>
                    <a:pt x="91" y="75"/>
                    <a:pt x="88" y="83"/>
                  </a:cubicBezTo>
                  <a:cubicBezTo>
                    <a:pt x="85" y="91"/>
                    <a:pt x="79" y="97"/>
                    <a:pt x="71" y="101"/>
                  </a:cubicBezTo>
                  <a:cubicBezTo>
                    <a:pt x="98" y="182"/>
                    <a:pt x="98" y="182"/>
                    <a:pt x="98" y="182"/>
                  </a:cubicBezTo>
                  <a:cubicBezTo>
                    <a:pt x="68" y="182"/>
                    <a:pt x="68" y="182"/>
                    <a:pt x="68" y="182"/>
                  </a:cubicBezTo>
                  <a:cubicBezTo>
                    <a:pt x="45" y="108"/>
                    <a:pt x="45" y="108"/>
                    <a:pt x="45" y="108"/>
                  </a:cubicBezTo>
                  <a:cubicBezTo>
                    <a:pt x="28" y="108"/>
                    <a:pt x="28" y="108"/>
                    <a:pt x="28" y="108"/>
                  </a:cubicBezTo>
                  <a:cubicBezTo>
                    <a:pt x="28" y="182"/>
                    <a:pt x="28" y="182"/>
                    <a:pt x="28" y="182"/>
                  </a:cubicBezTo>
                  <a:cubicBezTo>
                    <a:pt x="0" y="182"/>
                    <a:pt x="0" y="182"/>
                    <a:pt x="0" y="182"/>
                  </a:cubicBezTo>
                  <a:cubicBezTo>
                    <a:pt x="0" y="0"/>
                    <a:pt x="0" y="0"/>
                    <a:pt x="0" y="0"/>
                  </a:cubicBezTo>
                  <a:lnTo>
                    <a:pt x="46" y="0"/>
                  </a:lnTo>
                  <a:close/>
                  <a:moveTo>
                    <a:pt x="28" y="26"/>
                  </a:moveTo>
                  <a:cubicBezTo>
                    <a:pt x="28" y="82"/>
                    <a:pt x="28" y="82"/>
                    <a:pt x="28" y="82"/>
                  </a:cubicBezTo>
                  <a:cubicBezTo>
                    <a:pt x="46" y="82"/>
                    <a:pt x="46" y="82"/>
                    <a:pt x="46" y="82"/>
                  </a:cubicBezTo>
                  <a:cubicBezTo>
                    <a:pt x="50" y="82"/>
                    <a:pt x="53" y="81"/>
                    <a:pt x="55" y="80"/>
                  </a:cubicBezTo>
                  <a:cubicBezTo>
                    <a:pt x="58" y="78"/>
                    <a:pt x="59" y="76"/>
                    <a:pt x="61" y="74"/>
                  </a:cubicBezTo>
                  <a:cubicBezTo>
                    <a:pt x="62" y="71"/>
                    <a:pt x="63" y="68"/>
                    <a:pt x="63" y="65"/>
                  </a:cubicBezTo>
                  <a:cubicBezTo>
                    <a:pt x="63" y="61"/>
                    <a:pt x="64" y="58"/>
                    <a:pt x="64" y="54"/>
                  </a:cubicBezTo>
                  <a:cubicBezTo>
                    <a:pt x="64" y="50"/>
                    <a:pt x="63" y="47"/>
                    <a:pt x="63" y="43"/>
                  </a:cubicBezTo>
                  <a:cubicBezTo>
                    <a:pt x="63" y="40"/>
                    <a:pt x="62" y="37"/>
                    <a:pt x="61" y="34"/>
                  </a:cubicBezTo>
                  <a:cubicBezTo>
                    <a:pt x="59" y="32"/>
                    <a:pt x="58" y="30"/>
                    <a:pt x="55" y="28"/>
                  </a:cubicBezTo>
                  <a:cubicBezTo>
                    <a:pt x="53" y="27"/>
                    <a:pt x="50" y="26"/>
                    <a:pt x="46" y="26"/>
                  </a:cubicBezTo>
                  <a:lnTo>
                    <a:pt x="28" y="26"/>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p:cNvSpPr>
              <a:spLocks noChangeArrowheads="1"/>
            </p:cNvSpPr>
            <p:nvPr userDrawn="1"/>
          </p:nvSpPr>
          <p:spPr bwMode="auto">
            <a:xfrm>
              <a:off x="6523" y="3560"/>
              <a:ext cx="53" cy="340"/>
            </a:xfrm>
            <a:prstGeom prst="rect">
              <a:avLst/>
            </a:prstGeom>
            <a:solidFill>
              <a:srgbClr val="F90B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p:cNvSpPr>
              <a:spLocks/>
            </p:cNvSpPr>
            <p:nvPr userDrawn="1"/>
          </p:nvSpPr>
          <p:spPr bwMode="auto">
            <a:xfrm>
              <a:off x="6661" y="3560"/>
              <a:ext cx="166" cy="340"/>
            </a:xfrm>
            <a:custGeom>
              <a:avLst/>
              <a:gdLst>
                <a:gd name="T0" fmla="*/ 166 w 166"/>
                <a:gd name="T1" fmla="*/ 48 h 340"/>
                <a:gd name="T2" fmla="*/ 109 w 166"/>
                <a:gd name="T3" fmla="*/ 48 h 340"/>
                <a:gd name="T4" fmla="*/ 109 w 166"/>
                <a:gd name="T5" fmla="*/ 340 h 340"/>
                <a:gd name="T6" fmla="*/ 55 w 166"/>
                <a:gd name="T7" fmla="*/ 340 h 340"/>
                <a:gd name="T8" fmla="*/ 55 w 166"/>
                <a:gd name="T9" fmla="*/ 48 h 340"/>
                <a:gd name="T10" fmla="*/ 0 w 166"/>
                <a:gd name="T11" fmla="*/ 48 h 340"/>
                <a:gd name="T12" fmla="*/ 0 w 166"/>
                <a:gd name="T13" fmla="*/ 0 h 340"/>
                <a:gd name="T14" fmla="*/ 166 w 166"/>
                <a:gd name="T15" fmla="*/ 0 h 340"/>
                <a:gd name="T16" fmla="*/ 166 w 166"/>
                <a:gd name="T17" fmla="*/ 4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40">
                  <a:moveTo>
                    <a:pt x="166" y="48"/>
                  </a:moveTo>
                  <a:lnTo>
                    <a:pt x="109" y="48"/>
                  </a:lnTo>
                  <a:lnTo>
                    <a:pt x="109" y="340"/>
                  </a:lnTo>
                  <a:lnTo>
                    <a:pt x="55" y="340"/>
                  </a:lnTo>
                  <a:lnTo>
                    <a:pt x="55" y="48"/>
                  </a:lnTo>
                  <a:lnTo>
                    <a:pt x="0" y="48"/>
                  </a:lnTo>
                  <a:lnTo>
                    <a:pt x="0" y="0"/>
                  </a:lnTo>
                  <a:lnTo>
                    <a:pt x="166" y="0"/>
                  </a:lnTo>
                  <a:lnTo>
                    <a:pt x="166" y="48"/>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p:cNvSpPr>
              <a:spLocks/>
            </p:cNvSpPr>
            <p:nvPr userDrawn="1"/>
          </p:nvSpPr>
          <p:spPr bwMode="auto">
            <a:xfrm>
              <a:off x="6897" y="3560"/>
              <a:ext cx="184" cy="340"/>
            </a:xfrm>
            <a:custGeom>
              <a:avLst/>
              <a:gdLst>
                <a:gd name="T0" fmla="*/ 118 w 184"/>
                <a:gd name="T1" fmla="*/ 207 h 340"/>
                <a:gd name="T2" fmla="*/ 118 w 184"/>
                <a:gd name="T3" fmla="*/ 340 h 340"/>
                <a:gd name="T4" fmla="*/ 66 w 184"/>
                <a:gd name="T5" fmla="*/ 340 h 340"/>
                <a:gd name="T6" fmla="*/ 66 w 184"/>
                <a:gd name="T7" fmla="*/ 207 h 340"/>
                <a:gd name="T8" fmla="*/ 0 w 184"/>
                <a:gd name="T9" fmla="*/ 0 h 340"/>
                <a:gd name="T10" fmla="*/ 59 w 184"/>
                <a:gd name="T11" fmla="*/ 0 h 340"/>
                <a:gd name="T12" fmla="*/ 92 w 184"/>
                <a:gd name="T13" fmla="*/ 134 h 340"/>
                <a:gd name="T14" fmla="*/ 125 w 184"/>
                <a:gd name="T15" fmla="*/ 0 h 340"/>
                <a:gd name="T16" fmla="*/ 184 w 184"/>
                <a:gd name="T17" fmla="*/ 0 h 340"/>
                <a:gd name="T18" fmla="*/ 118 w 184"/>
                <a:gd name="T19" fmla="*/ 20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340">
                  <a:moveTo>
                    <a:pt x="118" y="207"/>
                  </a:moveTo>
                  <a:lnTo>
                    <a:pt x="118" y="340"/>
                  </a:lnTo>
                  <a:lnTo>
                    <a:pt x="66" y="340"/>
                  </a:lnTo>
                  <a:lnTo>
                    <a:pt x="66" y="207"/>
                  </a:lnTo>
                  <a:lnTo>
                    <a:pt x="0" y="0"/>
                  </a:lnTo>
                  <a:lnTo>
                    <a:pt x="59" y="0"/>
                  </a:lnTo>
                  <a:lnTo>
                    <a:pt x="92" y="134"/>
                  </a:lnTo>
                  <a:lnTo>
                    <a:pt x="125" y="0"/>
                  </a:lnTo>
                  <a:lnTo>
                    <a:pt x="184" y="0"/>
                  </a:lnTo>
                  <a:lnTo>
                    <a:pt x="118" y="207"/>
                  </a:lnTo>
                  <a:close/>
                </a:path>
              </a:pathLst>
            </a:custGeom>
            <a:solidFill>
              <a:srgbClr val="F90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Footer_page number">
            <a:extLst>
              <a:ext uri="{FF2B5EF4-FFF2-40B4-BE49-F238E27FC236}">
                <a16:creationId xmlns:a16="http://schemas.microsoft.com/office/drawing/2014/main" id="{94511A2E-4E05-66F8-4663-883EB8354BD3}"/>
              </a:ext>
            </a:extLst>
          </p:cNvPr>
          <p:cNvSpPr txBox="1">
            <a:spLocks/>
          </p:cNvSpPr>
          <p:nvPr userDrawn="1"/>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solidFill>
                <a:latin typeface="+mn-lt"/>
                <a:ea typeface="+mn-ea"/>
                <a:cs typeface="+mn-cs"/>
              </a:rPr>
              <a:pPr algn="r" fontAlgn="auto">
                <a:spcBef>
                  <a:spcPts val="0"/>
                </a:spcBef>
                <a:spcAft>
                  <a:spcPts val="0"/>
                </a:spcAft>
                <a:buClrTx/>
                <a:buSzTx/>
                <a:buFontTx/>
                <a:buNone/>
                <a:defRPr/>
              </a:pPr>
              <a:t>‹#›</a:t>
            </a:fld>
            <a:endParaRPr lang="en-US" sz="1100" kern="0">
              <a:solidFill>
                <a:schemeClr val="bg1"/>
              </a:solidFill>
              <a:latin typeface="+mn-lt"/>
              <a:ea typeface="+mn-ea"/>
              <a:cs typeface="+mn-cs"/>
            </a:endParaRPr>
          </a:p>
        </p:txBody>
      </p:sp>
      <p:sp>
        <p:nvSpPr>
          <p:cNvPr id="2" name="Date Placeholder 1"/>
          <p:cNvSpPr>
            <a:spLocks noGrp="1"/>
          </p:cNvSpPr>
          <p:nvPr>
            <p:ph type="dt" sz="half" idx="17"/>
          </p:nvPr>
        </p:nvSpPr>
        <p:spPr/>
        <p:txBody>
          <a:bodyPr/>
          <a:lstStyle/>
          <a:p>
            <a:fld id="{7B115AA4-7429-4E66-A2A6-13A2F5B8241E}" type="datetimeFigureOut">
              <a:rPr lang="en-US" smtClean="0"/>
              <a:t>20-Feb-24</a:t>
            </a:fld>
            <a:endParaRPr lang="en-US"/>
          </a:p>
        </p:txBody>
      </p:sp>
    </p:spTree>
    <p:extLst>
      <p:ext uri="{BB962C8B-B14F-4D97-AF65-F5344CB8AC3E}">
        <p14:creationId xmlns:p14="http://schemas.microsoft.com/office/powerpoint/2010/main" val="3338190146"/>
      </p:ext>
    </p:extLst>
  </p:cSld>
  <p:clrMapOvr>
    <a:masterClrMapping/>
  </p:clrMapOvr>
  <p:transition>
    <p:fade/>
  </p:transition>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a:latin typeface="+mn-lt"/>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a:latin typeface="+mn-lt"/>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a:t>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0"/>
            <a:ext cx="2843213" cy="365125"/>
          </a:xfrm>
        </p:spPr>
        <p:txBody>
          <a:bodyPr/>
          <a:lstStyle/>
          <a:p>
            <a:fld id="{DEA4E619-B820-4E56-B835-00DD6E9C1F73}" type="datetimeFigureOut">
              <a:rPr lang="en-US" smtClean="0"/>
              <a:t>20-Feb-24</a:t>
            </a:fld>
            <a:endParaRPr lang="en-US"/>
          </a:p>
        </p:txBody>
      </p:sp>
    </p:spTree>
    <p:extLst>
      <p:ext uri="{BB962C8B-B14F-4D97-AF65-F5344CB8AC3E}">
        <p14:creationId xmlns:p14="http://schemas.microsoft.com/office/powerpoint/2010/main" val="48180664"/>
      </p:ext>
    </p:extLst>
  </p:cSld>
  <p:clrMapOvr>
    <a:masterClrMapping/>
  </p:clrMapOvr>
  <p:transition>
    <p:fade/>
  </p:transition>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Gray gradient"/>
          <p:cNvSpPr/>
          <p:nvPr userDrawn="1"/>
        </p:nvSpPr>
        <p:spPr bwMode="auto">
          <a:xfrm>
            <a:off x="4241060"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a:latin typeface="+mn-lt"/>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Edit Master text styles</a:t>
            </a:r>
          </a:p>
          <a:p>
            <a:pPr lvl="1"/>
            <a:r>
              <a:rPr lang="en-US"/>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bg2"/>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2" name="Date Placeholder 1"/>
          <p:cNvSpPr>
            <a:spLocks noGrp="1"/>
          </p:cNvSpPr>
          <p:nvPr>
            <p:ph type="dt" sz="half" idx="13"/>
          </p:nvPr>
        </p:nvSpPr>
        <p:spPr>
          <a:xfrm>
            <a:off x="-3017178" y="6356350"/>
            <a:ext cx="2843213" cy="365125"/>
          </a:xfrm>
        </p:spPr>
        <p:txBody>
          <a:bodyPr/>
          <a:lstStyle/>
          <a:p>
            <a:fld id="{25B14EA0-D077-4AF7-BC7C-65CF8C1E39C3}" type="datetimeFigureOut">
              <a:rPr lang="en-US" smtClean="0"/>
              <a:t>20-Feb-24</a:t>
            </a:fld>
            <a:endParaRPr lang="en-US"/>
          </a:p>
        </p:txBody>
      </p:sp>
    </p:spTree>
    <p:extLst>
      <p:ext uri="{BB962C8B-B14F-4D97-AF65-F5344CB8AC3E}">
        <p14:creationId xmlns:p14="http://schemas.microsoft.com/office/powerpoint/2010/main" val="2014243208"/>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72183E"/>
              </a:buClr>
            </a:pPr>
            <a:endParaRPr lang="en-US">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20-Feb-24</a:t>
            </a:fld>
            <a:endParaRPr lang="en-US">
              <a:solidFill>
                <a:srgbClr val="4D4D4F">
                  <a:tint val="75000"/>
                </a:srgbClr>
              </a:solidFill>
            </a:endParaRPr>
          </a:p>
        </p:txBody>
      </p:sp>
    </p:spTree>
    <p:extLst>
      <p:ext uri="{BB962C8B-B14F-4D97-AF65-F5344CB8AC3E}">
        <p14:creationId xmlns:p14="http://schemas.microsoft.com/office/powerpoint/2010/main" val="3931775769"/>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8" name="Title 9"/>
          <p:cNvSpPr>
            <a:spLocks noGrp="1"/>
          </p:cNvSpPr>
          <p:nvPr>
            <p:ph type="title"/>
          </p:nvPr>
        </p:nvSpPr>
        <p:spPr>
          <a:xfrm>
            <a:off x="1620547" y="1411787"/>
            <a:ext cx="8555705" cy="1236027"/>
          </a:xfrm>
          <a:prstGeom prst="rect">
            <a:avLst/>
          </a:prstGeom>
        </p:spPr>
        <p:txBody>
          <a:bodyPr/>
          <a:lstStyle>
            <a:lvl1pPr algn="ctr" defTabSz="914171" rtl="0" eaLnBrk="1" latinLnBrk="0" hangingPunct="1">
              <a:lnSpc>
                <a:spcPct val="90000"/>
              </a:lnSpc>
              <a:spcBef>
                <a:spcPct val="0"/>
              </a:spcBef>
              <a:buNone/>
              <a:defRPr lang="en-US" sz="5865" kern="1200" spc="800" dirty="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r>
              <a:rPr lang="en-US"/>
              <a:t>Click to edit Master title style</a:t>
            </a:r>
          </a:p>
        </p:txBody>
      </p:sp>
      <p:sp>
        <p:nvSpPr>
          <p:cNvPr id="18" name="Text Placeholder 17"/>
          <p:cNvSpPr>
            <a:spLocks noGrp="1"/>
          </p:cNvSpPr>
          <p:nvPr>
            <p:ph type="body" sz="quarter" idx="11" hasCustomPrompt="1"/>
          </p:nvPr>
        </p:nvSpPr>
        <p:spPr>
          <a:xfrm>
            <a:off x="1620945" y="766233"/>
            <a:ext cx="8555455" cy="367907"/>
          </a:xfrm>
          <a:prstGeom prst="rect">
            <a:avLst/>
          </a:prstGeom>
        </p:spPr>
        <p:txBody>
          <a:bodyPr/>
          <a:lstStyle>
            <a:lvl1pPr marL="0" indent="0" algn="ctr">
              <a:buNone/>
              <a:defRPr sz="1866" spc="400" baseline="0">
                <a:latin typeface="+mn-lt"/>
                <a:ea typeface="Montserrat" charset="0"/>
                <a:cs typeface="Montserrat" charset="0"/>
              </a:defRPr>
            </a:lvl1pPr>
          </a:lstStyle>
          <a:p>
            <a:pPr lvl="0"/>
            <a:r>
              <a:rPr lang="en-US"/>
              <a:t>YOU CAN WRITE HERE</a:t>
            </a:r>
          </a:p>
        </p:txBody>
      </p:sp>
      <p:sp>
        <p:nvSpPr>
          <p:cNvPr id="2" name="Footer Placeholder 1" hidden="1"/>
          <p:cNvSpPr>
            <a:spLocks noGrp="1"/>
          </p:cNvSpPr>
          <p:nvPr>
            <p:ph type="ftr" sz="quarter" idx="12"/>
          </p:nvPr>
        </p:nvSpPr>
        <p:spPr/>
        <p:txBody>
          <a:bodyPr/>
          <a:lstStyle/>
          <a:p>
            <a:endParaRPr lang="en-US"/>
          </a:p>
        </p:txBody>
      </p:sp>
      <p:sp>
        <p:nvSpPr>
          <p:cNvPr id="3" name="Date Placeholder 2"/>
          <p:cNvSpPr>
            <a:spLocks noGrp="1"/>
          </p:cNvSpPr>
          <p:nvPr>
            <p:ph type="dt" sz="half" idx="13"/>
          </p:nvPr>
        </p:nvSpPr>
        <p:spPr/>
        <p:txBody>
          <a:bodyPr/>
          <a:lstStyle/>
          <a:p>
            <a:fld id="{F6D76B51-B3D6-4FF6-A436-EBDF1C470C2C}" type="datetimeFigureOut">
              <a:rPr lang="en-US" smtClean="0"/>
              <a:t>20-Feb-24</a:t>
            </a:fld>
            <a:endParaRPr lang="en-US"/>
          </a:p>
        </p:txBody>
      </p:sp>
    </p:spTree>
    <p:extLst>
      <p:ext uri="{BB962C8B-B14F-4D97-AF65-F5344CB8AC3E}">
        <p14:creationId xmlns:p14="http://schemas.microsoft.com/office/powerpoint/2010/main" val="2538083317"/>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Bullets_2 columns">
    <p:spTree>
      <p:nvGrpSpPr>
        <p:cNvPr id="1" name=""/>
        <p:cNvGrpSpPr/>
        <p:nvPr/>
      </p:nvGrpSpPr>
      <p:grpSpPr>
        <a:xfrm>
          <a:off x="0" y="0"/>
          <a:ext cx="0" cy="0"/>
          <a:chOff x="0" y="0"/>
          <a:chExt cx="0" cy="0"/>
        </a:xfrm>
      </p:grpSpPr>
      <p:sp>
        <p:nvSpPr>
          <p:cNvPr id="2" name="Slide Title"/>
          <p:cNvSpPr>
            <a:spLocks noGrp="1"/>
          </p:cNvSpPr>
          <p:nvPr>
            <p:ph type="title"/>
          </p:nvPr>
        </p:nvSpPr>
        <p:spPr>
          <a:xfrm>
            <a:off x="583845" y="460552"/>
            <a:ext cx="9857339" cy="914400"/>
          </a:xfrm>
        </p:spPr>
        <p:txBody>
          <a:bodyPr/>
          <a:lstStyle/>
          <a:p>
            <a:r>
              <a:rPr lang="en-US"/>
              <a:t>Click to edit Master title style</a:t>
            </a:r>
          </a:p>
        </p:txBody>
      </p:sp>
      <p:sp>
        <p:nvSpPr>
          <p:cNvPr id="7" name="Bullet text_left"/>
          <p:cNvSpPr>
            <a:spLocks noGrp="1"/>
          </p:cNvSpPr>
          <p:nvPr>
            <p:ph sz="half" idx="2"/>
          </p:nvPr>
        </p:nvSpPr>
        <p:spPr>
          <a:xfrm>
            <a:off x="583846" y="1525588"/>
            <a:ext cx="5120639" cy="4533380"/>
          </a:xfrm>
          <a:prstGeom prst="rect">
            <a:avLst/>
          </a:prstGeom>
        </p:spPr>
        <p:txBody>
          <a:bodyPr>
            <a:noAutofit/>
          </a:bodyPr>
          <a:lstStyle>
            <a:lvl1pPr marL="228531" indent="-228531">
              <a:lnSpc>
                <a:spcPct val="95000"/>
              </a:lnSpc>
              <a:spcBef>
                <a:spcPts val="1000"/>
              </a:spcBef>
              <a:buClr>
                <a:schemeClr val="accent1"/>
              </a:buClr>
              <a:buSzPct val="85000"/>
              <a:buFont typeface="Calibri" panose="020F0502020204030204" pitchFamily="34" charset="0"/>
              <a:buChar char="•"/>
              <a:defRPr sz="2399">
                <a:solidFill>
                  <a:schemeClr val="tx1"/>
                </a:solidFill>
              </a:defRPr>
            </a:lvl1pPr>
            <a:lvl2pPr marL="475345" indent="-228531">
              <a:lnSpc>
                <a:spcPct val="95000"/>
              </a:lnSpc>
              <a:spcBef>
                <a:spcPts val="800"/>
              </a:spcBef>
              <a:buClr>
                <a:schemeClr val="accent1"/>
              </a:buClr>
              <a:buFont typeface="Calibri" panose="020F0502020204030204" pitchFamily="34" charset="0"/>
              <a:buChar char="–"/>
              <a:defRPr sz="1999">
                <a:solidFill>
                  <a:schemeClr val="tx1"/>
                </a:solidFill>
              </a:defRPr>
            </a:lvl2pPr>
            <a:lvl3pPr marL="703877" indent="-155401">
              <a:lnSpc>
                <a:spcPct val="95000"/>
              </a:lnSpc>
              <a:spcBef>
                <a:spcPts val="800"/>
              </a:spcBef>
              <a:buClr>
                <a:schemeClr val="accent1"/>
              </a:buClr>
              <a:buFont typeface="Calibri" panose="020F0502020204030204" pitchFamily="34" charset="0"/>
              <a:buChar char="̶"/>
              <a:defRPr sz="1799">
                <a:solidFill>
                  <a:schemeClr val="tx1"/>
                </a:solidFill>
              </a:defRPr>
            </a:lvl3pPr>
            <a:lvl4pPr marL="904984" indent="-155401">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Bullet text_left"/>
          <p:cNvSpPr>
            <a:spLocks noGrp="1"/>
          </p:cNvSpPr>
          <p:nvPr>
            <p:ph sz="half" idx="12"/>
          </p:nvPr>
        </p:nvSpPr>
        <p:spPr>
          <a:xfrm>
            <a:off x="6500817" y="1525588"/>
            <a:ext cx="5120639" cy="4533380"/>
          </a:xfrm>
          <a:prstGeom prst="rect">
            <a:avLst/>
          </a:prstGeom>
        </p:spPr>
        <p:txBody>
          <a:bodyPr>
            <a:noAutofit/>
          </a:bodyPr>
          <a:lstStyle>
            <a:lvl1pPr marL="228531" indent="-228531">
              <a:lnSpc>
                <a:spcPct val="95000"/>
              </a:lnSpc>
              <a:spcBef>
                <a:spcPts val="1000"/>
              </a:spcBef>
              <a:buClr>
                <a:schemeClr val="accent1"/>
              </a:buClr>
              <a:buSzPct val="85000"/>
              <a:buFont typeface="Calibri" panose="020F0502020204030204" pitchFamily="34" charset="0"/>
              <a:buChar char="•"/>
              <a:defRPr sz="2399">
                <a:solidFill>
                  <a:schemeClr val="tx1"/>
                </a:solidFill>
              </a:defRPr>
            </a:lvl1pPr>
            <a:lvl2pPr marL="475345" indent="-228531">
              <a:lnSpc>
                <a:spcPct val="95000"/>
              </a:lnSpc>
              <a:spcBef>
                <a:spcPts val="800"/>
              </a:spcBef>
              <a:buClr>
                <a:schemeClr val="accent1"/>
              </a:buClr>
              <a:buFont typeface="Calibri" panose="020F0502020204030204" pitchFamily="34" charset="0"/>
              <a:buChar char="–"/>
              <a:defRPr sz="1999">
                <a:solidFill>
                  <a:schemeClr val="tx1"/>
                </a:solidFill>
              </a:defRPr>
            </a:lvl2pPr>
            <a:lvl3pPr marL="703877" indent="-155401">
              <a:lnSpc>
                <a:spcPct val="95000"/>
              </a:lnSpc>
              <a:spcBef>
                <a:spcPts val="800"/>
              </a:spcBef>
              <a:buClr>
                <a:schemeClr val="accent1"/>
              </a:buClr>
              <a:buFont typeface="Calibri" panose="020F0502020204030204" pitchFamily="34" charset="0"/>
              <a:buChar char="̶"/>
              <a:defRPr sz="1799">
                <a:solidFill>
                  <a:schemeClr val="tx1"/>
                </a:solidFill>
              </a:defRPr>
            </a:lvl3pPr>
            <a:lvl4pPr marL="904984" indent="-155401">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_security classification" hidden="1"/>
          <p:cNvSpPr>
            <a:spLocks noGrp="1"/>
          </p:cNvSpPr>
          <p:nvPr>
            <p:ph type="ftr" sz="quarter" idx="13"/>
          </p:nvPr>
        </p:nvSpPr>
        <p:spPr>
          <a:xfrm>
            <a:off x="5929630" y="6533388"/>
            <a:ext cx="3799400" cy="301752"/>
          </a:xfrm>
          <a:prstGeom prst="rect">
            <a:avLst/>
          </a:prstGeom>
        </p:spPr>
        <p:txBody>
          <a:bodyPr/>
          <a:lstStyle>
            <a:lvl1pPr>
              <a:defRPr>
                <a:solidFill>
                  <a:srgbClr val="E45785"/>
                </a:solidFill>
              </a:defRPr>
            </a:lvl1pPr>
          </a:lstStyle>
          <a:p>
            <a:pPr>
              <a:defRPr/>
            </a:pPr>
            <a:endParaRPr lang="en-US"/>
          </a:p>
        </p:txBody>
      </p:sp>
      <p:sp>
        <p:nvSpPr>
          <p:cNvPr id="6" name="Date" hidden="1"/>
          <p:cNvSpPr>
            <a:spLocks noGrp="1"/>
          </p:cNvSpPr>
          <p:nvPr>
            <p:ph type="dt" sz="half" idx="14"/>
          </p:nvPr>
        </p:nvSpPr>
        <p:spPr/>
        <p:txBody>
          <a:bodyPr/>
          <a:lstStyle>
            <a:lvl1pPr>
              <a:defRPr/>
            </a:lvl1pPr>
          </a:lstStyle>
          <a:p>
            <a:pPr>
              <a:defRPr/>
            </a:pPr>
            <a:fld id="{49C25D06-B51B-46D8-B291-33D92672F7F8}" type="datetimeFigureOut">
              <a:rPr lang="en-US"/>
              <a:pPr>
                <a:defRPr/>
              </a:pPr>
              <a:t>20-Feb-24</a:t>
            </a:fld>
            <a:endParaRPr lang="en-US"/>
          </a:p>
        </p:txBody>
      </p:sp>
    </p:spTree>
    <p:extLst>
      <p:ext uri="{BB962C8B-B14F-4D97-AF65-F5344CB8AC3E}">
        <p14:creationId xmlns:p14="http://schemas.microsoft.com/office/powerpoint/2010/main" val="2222945812"/>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4pPr>
              <a:buClr>
                <a:schemeClr val="tx2"/>
              </a:buClr>
              <a:defRPr>
                <a:latin typeface="Arial" panose="020B0604020202020204" pitchFamily="34" charset="0"/>
                <a:cs typeface="Arial" panose="020B0604020202020204" pitchFamily="34" charset="0"/>
              </a:defRPr>
            </a:lvl4pPr>
            <a:lvl5pPr>
              <a:buClr>
                <a:schemeClr val="tx2"/>
              </a:buCl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2"/>
          </p:nvPr>
        </p:nvSpPr>
        <p:spPr/>
        <p:txBody>
          <a:bodyPr/>
          <a:lstStyle/>
          <a:p>
            <a:fld id="{450993E3-A2FB-45EF-9EBD-904AD66DA0C2}" type="datetimeFigureOut">
              <a:rPr lang="en-US" smtClean="0"/>
              <a:t>20-Feb-24</a:t>
            </a:fld>
            <a:endParaRPr lang="en-US"/>
          </a:p>
        </p:txBody>
      </p:sp>
    </p:spTree>
    <p:extLst>
      <p:ext uri="{BB962C8B-B14F-4D97-AF65-F5344CB8AC3E}">
        <p14:creationId xmlns:p14="http://schemas.microsoft.com/office/powerpoint/2010/main" val="746657020"/>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a:t>Click to edit Master title style</a:t>
            </a:r>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latin typeface="Arial" panose="020B0604020202020204" pitchFamily="34" charset="0"/>
                <a:cs typeface="Arial" panose="020B0604020202020204" pitchFamily="34" charset="0"/>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p:txBody>
          <a:bodyPr/>
          <a:lstStyle/>
          <a:p>
            <a:fld id="{17E7D7A6-B7D6-419A-93CD-EBD52431A5E3}" type="datetimeFigureOut">
              <a:rPr lang="en-US" smtClean="0"/>
              <a:t>20-Feb-24</a:t>
            </a:fld>
            <a:endParaRPr lang="en-US"/>
          </a:p>
        </p:txBody>
      </p:sp>
    </p:spTree>
    <p:extLst>
      <p:ext uri="{BB962C8B-B14F-4D97-AF65-F5344CB8AC3E}">
        <p14:creationId xmlns:p14="http://schemas.microsoft.com/office/powerpoint/2010/main" val="1493886680"/>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14.emf"/><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image" Target="../media/image2.emf"/><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emf"/><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image" Target="../media/image1.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20-Feb-24</a:t>
            </a:fld>
            <a:endParaRPr lang="en-US"/>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First Level</a:t>
            </a:r>
          </a:p>
          <a:p>
            <a:pPr lvl="1"/>
            <a:r>
              <a:rPr lang="en-US"/>
              <a:t>Second level</a:t>
            </a:r>
          </a:p>
          <a:p>
            <a:pPr lvl="2"/>
            <a:r>
              <a:rPr lang="en-US"/>
              <a:t>Third level</a:t>
            </a:r>
          </a:p>
          <a:p>
            <a:pPr lvl="0"/>
            <a:endParaRPr lang="en-US"/>
          </a:p>
          <a:p>
            <a:pPr lvl="0"/>
            <a:endParaRPr lang="en-US"/>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p>
        </p:txBody>
      </p:sp>
      <p:sp>
        <p:nvSpPr>
          <p:cNvPr id="10" name="Footer_page numbe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a:solidFill>
                <a:schemeClr val="tx1"/>
              </a:solidFill>
              <a:latin typeface="+mn-lt"/>
              <a:ea typeface="+mn-ea"/>
              <a:cs typeface="+mn-cs"/>
            </a:endParaRPr>
          </a:p>
        </p:txBody>
      </p:sp>
      <p:sp>
        <p:nvSpPr>
          <p:cNvPr id="8" name="Footer_copyright"/>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cxnSp>
        <p:nvCxnSpPr>
          <p:cNvPr id="94" name="Footer line"/>
          <p:cNvCxnSpPr/>
          <p:nvPr userDrawn="1"/>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hidden="1"/>
          <p:cNvSpPr>
            <a:spLocks noGrp="1"/>
          </p:cNvSpPr>
          <p:nvPr>
            <p:ph type="ftr" sz="quarter" idx="3"/>
          </p:nvPr>
        </p:nvSpPr>
        <p:spPr>
          <a:xfrm>
            <a:off x="5934456" y="654391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endParaRPr lang="en-US"/>
          </a:p>
        </p:txBody>
      </p:sp>
      <p:pic>
        <p:nvPicPr>
          <p:cNvPr id="6" name="Picture 5"/>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pic>
        <p:nvPicPr>
          <p:cNvPr id="12" name="Picture 11" hidden="1"/>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2027779" y="6595360"/>
            <a:ext cx="3364030" cy="176907"/>
          </a:xfrm>
          <a:prstGeom prst="rect">
            <a:avLst/>
          </a:prstGeom>
        </p:spPr>
      </p:pic>
    </p:spTree>
    <p:extLst>
      <p:ext uri="{BB962C8B-B14F-4D97-AF65-F5344CB8AC3E}">
        <p14:creationId xmlns:p14="http://schemas.microsoft.com/office/powerpoint/2010/main" val="237873421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789" r:id="rId3"/>
    <p:sldLayoutId id="2147483680"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790" r:id="rId13"/>
    <p:sldLayoutId id="2147483791" r:id="rId14"/>
    <p:sldLayoutId id="2147483679" r:id="rId15"/>
    <p:sldLayoutId id="2147483675" r:id="rId16"/>
    <p:sldLayoutId id="2147483676" r:id="rId17"/>
    <p:sldLayoutId id="2147483677" r:id="rId18"/>
    <p:sldLayoutId id="2147483678" r:id="rId19"/>
    <p:sldLayoutId id="2147483792" r:id="rId20"/>
    <p:sldLayoutId id="2147483684" r:id="rId21"/>
  </p:sldLayoutIdLst>
  <p:transition>
    <p:fade/>
  </p:transition>
  <p:hf sldNum="0" hdr="0" ftr="0" dt="0"/>
  <p:txStyles>
    <p:title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60">
          <p15:clr>
            <a:srgbClr val="F26B43"/>
          </p15:clr>
        </p15:guide>
        <p15:guide id="3" pos="458">
          <p15:clr>
            <a:srgbClr val="F26B43"/>
          </p15:clr>
        </p15:guide>
        <p15:guide id="5" pos="2652">
          <p15:clr>
            <a:srgbClr val="F26B43"/>
          </p15:clr>
        </p15:guide>
        <p15:guide id="6" pos="4297">
          <p15:clr>
            <a:srgbClr val="F26B43"/>
          </p15:clr>
        </p15:guide>
        <p15:guide id="7" pos="2378">
          <p15:clr>
            <a:srgbClr val="F26B43"/>
          </p15:clr>
        </p15:guide>
        <p15:guide id="8" pos="75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20-Feb-24</a:t>
            </a:fld>
            <a:endParaRPr lang="en-US"/>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First Level</a:t>
            </a:r>
          </a:p>
          <a:p>
            <a:pPr lvl="1"/>
            <a:r>
              <a:rPr lang="en-US"/>
              <a:t>Second level</a:t>
            </a:r>
          </a:p>
          <a:p>
            <a:pPr lvl="2"/>
            <a:r>
              <a:rPr lang="en-US"/>
              <a:t>Third level</a:t>
            </a:r>
          </a:p>
          <a:p>
            <a:pPr lvl="0"/>
            <a:endParaRPr lang="en-US"/>
          </a:p>
          <a:p>
            <a:pPr lvl="0"/>
            <a:endParaRPr lang="en-US"/>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p>
        </p:txBody>
      </p:sp>
      <p:sp>
        <p:nvSpPr>
          <p:cNvPr id="10" name="Footer_page numbe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a:solidFill>
                <a:schemeClr val="tx1"/>
              </a:solidFill>
              <a:latin typeface="+mn-lt"/>
              <a:ea typeface="+mn-ea"/>
              <a:cs typeface="+mn-cs"/>
            </a:endParaRPr>
          </a:p>
        </p:txBody>
      </p:sp>
      <p:sp>
        <p:nvSpPr>
          <p:cNvPr id="8" name="Footer_copyright"/>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bg1">
                    <a:lumMod val="50000"/>
                  </a:schemeClr>
                </a:solidFill>
              </a:rPr>
              <a:t>©2023 Check Point Software Technologies</a:t>
            </a:r>
            <a:r>
              <a:rPr lang="en-US" sz="900" kern="0" baseline="0">
                <a:solidFill>
                  <a:schemeClr val="bg1">
                    <a:lumMod val="50000"/>
                  </a:schemeClr>
                </a:solidFill>
              </a:rPr>
              <a:t> </a:t>
            </a:r>
            <a:r>
              <a:rPr lang="en-US" sz="900" kern="0">
                <a:solidFill>
                  <a:schemeClr val="bg1">
                    <a:lumMod val="50000"/>
                  </a:schemeClr>
                </a:solidFill>
              </a:rPr>
              <a:t>Ltd. </a:t>
            </a:r>
          </a:p>
        </p:txBody>
      </p:sp>
      <p:sp>
        <p:nvSpPr>
          <p:cNvPr id="2" name="Footer Placeholder 1" hidden="1"/>
          <p:cNvSpPr>
            <a:spLocks noGrp="1"/>
          </p:cNvSpPr>
          <p:nvPr>
            <p:ph type="ftr" sz="quarter" idx="3"/>
          </p:nvPr>
        </p:nvSpPr>
        <p:spPr>
          <a:xfrm>
            <a:off x="5934456" y="654391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endParaRPr lang="en-US"/>
          </a:p>
        </p:txBody>
      </p:sp>
      <p:pic>
        <p:nvPicPr>
          <p:cNvPr id="4" name="Picture 3"/>
          <p:cNvPicPr>
            <a:picLocks noChangeAspect="1"/>
          </p:cNvPicPr>
          <p:nvPr userDrawn="1"/>
        </p:nvPicPr>
        <p:blipFill>
          <a:blip r:embed="rId26"/>
          <a:stretch>
            <a:fillRect/>
          </a:stretch>
        </p:blipFill>
        <p:spPr>
          <a:xfrm>
            <a:off x="609601" y="6552096"/>
            <a:ext cx="1001678" cy="224225"/>
          </a:xfrm>
          <a:prstGeom prst="rect">
            <a:avLst/>
          </a:prstGeom>
        </p:spPr>
      </p:pic>
      <p:cxnSp>
        <p:nvCxnSpPr>
          <p:cNvPr id="6" name="Footer line">
            <a:extLst>
              <a:ext uri="{FF2B5EF4-FFF2-40B4-BE49-F238E27FC236}">
                <a16:creationId xmlns:a16="http://schemas.microsoft.com/office/drawing/2014/main" id="{CA75DADE-7FA9-33CA-AF53-CCB9FBE06DF2}"/>
              </a:ext>
            </a:extLst>
          </p:cNvPr>
          <p:cNvCxnSpPr/>
          <p:nvPr userDrawn="1"/>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3593313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Lst>
  <p:transition>
    <p:fade/>
  </p:transition>
  <p:hf sldNum="0" hdr="0" ftr="0" dt="0"/>
  <p:txStyles>
    <p:titleStyle>
      <a:lvl1pPr algn="l" rtl="0" eaLnBrk="1" fontAlgn="base" hangingPunct="1">
        <a:lnSpc>
          <a:spcPct val="85000"/>
        </a:lnSpc>
        <a:spcBef>
          <a:spcPct val="0"/>
        </a:spcBef>
        <a:spcAft>
          <a:spcPct val="0"/>
        </a:spcAft>
        <a:defRPr sz="3400" b="0">
          <a:solidFill>
            <a:schemeClr val="tx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bg1">
            <a:lumMod val="50000"/>
          </a:schemeClr>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bg1">
            <a:lumMod val="50000"/>
          </a:schemeClr>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bg1">
            <a:lumMod val="50000"/>
          </a:schemeClr>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39">
          <p15:clr>
            <a:srgbClr val="F26B43"/>
          </p15:clr>
        </p15:guide>
        <p15:guide id="5" pos="2652">
          <p15:clr>
            <a:srgbClr val="F26B43"/>
          </p15:clr>
        </p15:guide>
        <p15:guide id="6" pos="652">
          <p15:clr>
            <a:srgbClr val="F26B43"/>
          </p15:clr>
        </p15:guide>
        <p15:guide id="7" pos="2378">
          <p15:clr>
            <a:srgbClr val="F26B43"/>
          </p15:clr>
        </p15:guide>
        <p15:guide id="8" pos="6100">
          <p15:clr>
            <a:srgbClr val="F26B43"/>
          </p15:clr>
        </p15:guide>
        <p15:guide id="9" pos="721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20-Feb-24</a:t>
            </a:fld>
            <a:endParaRPr lang="en-US"/>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First Level</a:t>
            </a:r>
          </a:p>
          <a:p>
            <a:pPr lvl="1"/>
            <a:r>
              <a:rPr lang="en-US"/>
              <a:t>Second level</a:t>
            </a:r>
          </a:p>
          <a:p>
            <a:pPr lvl="2"/>
            <a:r>
              <a:rPr lang="en-US"/>
              <a:t>Third level</a:t>
            </a:r>
          </a:p>
          <a:p>
            <a:pPr lvl="0"/>
            <a:endParaRPr lang="en-US"/>
          </a:p>
          <a:p>
            <a:pPr lvl="0"/>
            <a:endParaRPr lang="en-US"/>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p>
        </p:txBody>
      </p:sp>
      <p:sp>
        <p:nvSpPr>
          <p:cNvPr id="10" name="Footer_page numbe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a:solidFill>
                <a:schemeClr val="tx1"/>
              </a:solidFill>
              <a:latin typeface="+mn-lt"/>
              <a:ea typeface="+mn-ea"/>
              <a:cs typeface="+mn-cs"/>
            </a:endParaRPr>
          </a:p>
        </p:txBody>
      </p:sp>
      <p:sp>
        <p:nvSpPr>
          <p:cNvPr id="8" name="Footer_copyright"/>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cxnSp>
        <p:nvCxnSpPr>
          <p:cNvPr id="94" name="Footer line"/>
          <p:cNvCxnSpPr/>
          <p:nvPr userDrawn="1"/>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hidden="1"/>
          <p:cNvSpPr>
            <a:spLocks noGrp="1"/>
          </p:cNvSpPr>
          <p:nvPr>
            <p:ph type="ftr" sz="quarter" idx="3"/>
          </p:nvPr>
        </p:nvSpPr>
        <p:spPr>
          <a:xfrm>
            <a:off x="5934456" y="654391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endParaRPr lang="en-US"/>
          </a:p>
        </p:txBody>
      </p:sp>
      <p:pic>
        <p:nvPicPr>
          <p:cNvPr id="6" name="Picture 5"/>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pic>
        <p:nvPicPr>
          <p:cNvPr id="12" name="Picture 11" hidden="1"/>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2027779" y="6595360"/>
            <a:ext cx="3364030" cy="176907"/>
          </a:xfrm>
          <a:prstGeom prst="rect">
            <a:avLst/>
          </a:prstGeom>
        </p:spPr>
      </p:pic>
    </p:spTree>
    <p:extLst>
      <p:ext uri="{BB962C8B-B14F-4D97-AF65-F5344CB8AC3E}">
        <p14:creationId xmlns:p14="http://schemas.microsoft.com/office/powerpoint/2010/main" val="341867846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Lst>
  <p:transition>
    <p:fade/>
  </p:transition>
  <p:hf sldNum="0" hdr="0" ftr="0" dt="0"/>
  <p:txStyles>
    <p:title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60">
          <p15:clr>
            <a:srgbClr val="F26B43"/>
          </p15:clr>
        </p15:guide>
        <p15:guide id="3" pos="458">
          <p15:clr>
            <a:srgbClr val="F26B43"/>
          </p15:clr>
        </p15:guide>
        <p15:guide id="5" pos="2652">
          <p15:clr>
            <a:srgbClr val="F26B43"/>
          </p15:clr>
        </p15:guide>
        <p15:guide id="6" pos="4297">
          <p15:clr>
            <a:srgbClr val="F26B43"/>
          </p15:clr>
        </p15:guide>
        <p15:guide id="7" pos="2378">
          <p15:clr>
            <a:srgbClr val="F26B43"/>
          </p15:clr>
        </p15:guide>
        <p15:guide id="8" pos="75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20-Feb-24</a:t>
            </a:fld>
            <a:endParaRPr lang="en-US"/>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First Level</a:t>
            </a:r>
          </a:p>
          <a:p>
            <a:pPr lvl="1"/>
            <a:r>
              <a:rPr lang="en-US"/>
              <a:t>Second level</a:t>
            </a:r>
          </a:p>
          <a:p>
            <a:pPr lvl="2"/>
            <a:r>
              <a:rPr lang="en-US"/>
              <a:t>Third level</a:t>
            </a:r>
          </a:p>
          <a:p>
            <a:pPr lvl="0"/>
            <a:endParaRPr lang="en-US"/>
          </a:p>
          <a:p>
            <a:pPr lvl="0"/>
            <a:endParaRPr lang="en-US"/>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p>
        </p:txBody>
      </p:sp>
      <p:sp>
        <p:nvSpPr>
          <p:cNvPr id="10" name="Footer_page number"/>
          <p:cNvSpPr txBox="1">
            <a:spLocks/>
          </p:cNvSpPr>
          <p:nvPr/>
        </p:nvSpPr>
        <p:spPr>
          <a:xfrm>
            <a:off x="9897959"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a:solidFill>
                <a:schemeClr val="tx1"/>
              </a:solidFill>
              <a:latin typeface="+mn-lt"/>
              <a:ea typeface="+mn-ea"/>
              <a:cs typeface="+mn-cs"/>
            </a:endParaRPr>
          </a:p>
        </p:txBody>
      </p:sp>
      <p:sp>
        <p:nvSpPr>
          <p:cNvPr id="8" name="Footer_copyright"/>
          <p:cNvSpPr txBox="1">
            <a:spLocks/>
          </p:cNvSpPr>
          <p:nvPr/>
        </p:nvSpPr>
        <p:spPr>
          <a:xfrm>
            <a:off x="9080500" y="654210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Footer Placeholder 1" hidden="1"/>
          <p:cNvSpPr>
            <a:spLocks noGrp="1"/>
          </p:cNvSpPr>
          <p:nvPr userDrawn="1">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endParaRPr lang="en-US"/>
          </a:p>
        </p:txBody>
      </p:sp>
      <p:pic>
        <p:nvPicPr>
          <p:cNvPr id="12" name="Picture 11"/>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spTree>
    <p:extLst>
      <p:ext uri="{BB962C8B-B14F-4D97-AF65-F5344CB8AC3E}">
        <p14:creationId xmlns:p14="http://schemas.microsoft.com/office/powerpoint/2010/main" val="227619919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p:fade/>
  </p:transition>
  <p:hf sldNum="0" hdr="0" ftr="0" dt="0"/>
  <p:txStyles>
    <p:title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jpeg"/><Relationship Id="rId7"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06.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80.png"/><Relationship Id="rId3" Type="http://schemas.openxmlformats.org/officeDocument/2006/relationships/image" Target="../media/image7.jpeg"/><Relationship Id="rId7" Type="http://schemas.openxmlformats.org/officeDocument/2006/relationships/image" Target="../media/image118.png"/><Relationship Id="rId12"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69.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emf"/><Relationship Id="rId9" Type="http://schemas.openxmlformats.org/officeDocument/2006/relationships/image" Target="../media/image120.png"/></Relationships>
</file>

<file path=ppt/slides/_rels/slide1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124.png"/><Relationship Id="rId5" Type="http://schemas.openxmlformats.org/officeDocument/2006/relationships/image" Target="../media/image69.png"/><Relationship Id="rId4" Type="http://schemas.openxmlformats.org/officeDocument/2006/relationships/image" Target="../media/image123.png"/></Relationships>
</file>

<file path=ppt/slides/_rels/slide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45.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45.emf"/><Relationship Id="rId13" Type="http://schemas.openxmlformats.org/officeDocument/2006/relationships/image" Target="../media/image14.emf"/><Relationship Id="rId3" Type="http://schemas.openxmlformats.org/officeDocument/2006/relationships/image" Target="../media/image22.png"/><Relationship Id="rId7" Type="http://schemas.openxmlformats.org/officeDocument/2006/relationships/image" Target="../media/image144.tiff"/><Relationship Id="rId12" Type="http://schemas.openxmlformats.org/officeDocument/2006/relationships/image" Target="../media/image149.emf"/><Relationship Id="rId2" Type="http://schemas.openxmlformats.org/officeDocument/2006/relationships/notesSlide" Target="../notesSlides/notesSlide17.xml"/><Relationship Id="rId1" Type="http://schemas.openxmlformats.org/officeDocument/2006/relationships/slideLayout" Target="../slideLayouts/slideLayout45.xml"/><Relationship Id="rId6" Type="http://schemas.openxmlformats.org/officeDocument/2006/relationships/image" Target="../media/image143.tiff"/><Relationship Id="rId11" Type="http://schemas.openxmlformats.org/officeDocument/2006/relationships/image" Target="../media/image148.jpeg"/><Relationship Id="rId5" Type="http://schemas.openxmlformats.org/officeDocument/2006/relationships/image" Target="../media/image142.png"/><Relationship Id="rId10" Type="http://schemas.openxmlformats.org/officeDocument/2006/relationships/image" Target="../media/image147.emf"/><Relationship Id="rId4" Type="http://schemas.openxmlformats.org/officeDocument/2006/relationships/image" Target="../media/image141.png"/><Relationship Id="rId9" Type="http://schemas.openxmlformats.org/officeDocument/2006/relationships/image" Target="../media/image146.em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153.png"/><Relationship Id="rId5" Type="http://schemas.openxmlformats.org/officeDocument/2006/relationships/image" Target="../media/image115.png"/><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153.png"/><Relationship Id="rId5" Type="http://schemas.openxmlformats.org/officeDocument/2006/relationships/image" Target="../media/image115.png"/><Relationship Id="rId4" Type="http://schemas.openxmlformats.org/officeDocument/2006/relationships/image" Target="../media/image1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153.png"/><Relationship Id="rId5" Type="http://schemas.openxmlformats.org/officeDocument/2006/relationships/image" Target="../media/image115.png"/><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153.png"/><Relationship Id="rId5" Type="http://schemas.openxmlformats.org/officeDocument/2006/relationships/image" Target="../media/image115.pn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image" Target="../media/image153.png"/><Relationship Id="rId5" Type="http://schemas.openxmlformats.org/officeDocument/2006/relationships/image" Target="../media/image115.png"/><Relationship Id="rId4" Type="http://schemas.openxmlformats.org/officeDocument/2006/relationships/image" Target="../media/image1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153.png"/><Relationship Id="rId5" Type="http://schemas.openxmlformats.org/officeDocument/2006/relationships/image" Target="../media/image115.png"/><Relationship Id="rId4" Type="http://schemas.openxmlformats.org/officeDocument/2006/relationships/image" Target="../media/image114.png"/></Relationships>
</file>

<file path=ppt/slides/_rels/slide26.xml.rels><?xml version="1.0" encoding="UTF-8" standalone="yes"?>
<Relationships xmlns="http://schemas.openxmlformats.org/package/2006/relationships"><Relationship Id="rId8" Type="http://schemas.openxmlformats.org/officeDocument/2006/relationships/image" Target="../media/image158.svg"/><Relationship Id="rId13" Type="http://schemas.openxmlformats.org/officeDocument/2006/relationships/image" Target="../media/image107.png"/><Relationship Id="rId3" Type="http://schemas.openxmlformats.org/officeDocument/2006/relationships/image" Target="../media/image152.png"/><Relationship Id="rId7" Type="http://schemas.openxmlformats.org/officeDocument/2006/relationships/image" Target="../media/image157.png"/><Relationship Id="rId12" Type="http://schemas.openxmlformats.org/officeDocument/2006/relationships/image" Target="../media/image162.sv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156.svg"/><Relationship Id="rId11" Type="http://schemas.openxmlformats.org/officeDocument/2006/relationships/image" Target="../media/image161.png"/><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106.png"/><Relationship Id="rId9" Type="http://schemas.openxmlformats.org/officeDocument/2006/relationships/image" Target="../media/image159.png"/></Relationships>
</file>

<file path=ppt/slides/_rels/slide27.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6.png"/><Relationship Id="rId26" Type="http://schemas.openxmlformats.org/officeDocument/2006/relationships/image" Target="../media/image183.png"/><Relationship Id="rId3" Type="http://schemas.openxmlformats.org/officeDocument/2006/relationships/image" Target="../media/image152.png"/><Relationship Id="rId21" Type="http://schemas.openxmlformats.org/officeDocument/2006/relationships/image" Target="../media/image178.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175.png"/><Relationship Id="rId25" Type="http://schemas.openxmlformats.org/officeDocument/2006/relationships/image" Target="../media/image182.png"/><Relationship Id="rId2" Type="http://schemas.openxmlformats.org/officeDocument/2006/relationships/notesSlide" Target="../notesSlides/notesSlide27.xml"/><Relationship Id="rId16" Type="http://schemas.openxmlformats.org/officeDocument/2006/relationships/image" Target="../media/image174.png"/><Relationship Id="rId20" Type="http://schemas.openxmlformats.org/officeDocument/2006/relationships/image" Target="../media/image107.png"/><Relationship Id="rId1" Type="http://schemas.openxmlformats.org/officeDocument/2006/relationships/slideLayout" Target="../slideLayouts/slideLayout29.xml"/><Relationship Id="rId6" Type="http://schemas.openxmlformats.org/officeDocument/2006/relationships/image" Target="../media/image164.png"/><Relationship Id="rId11" Type="http://schemas.openxmlformats.org/officeDocument/2006/relationships/image" Target="../media/image169.png"/><Relationship Id="rId24" Type="http://schemas.openxmlformats.org/officeDocument/2006/relationships/image" Target="../media/image181.png"/><Relationship Id="rId5" Type="http://schemas.openxmlformats.org/officeDocument/2006/relationships/image" Target="../media/image163.png"/><Relationship Id="rId15" Type="http://schemas.openxmlformats.org/officeDocument/2006/relationships/image" Target="../media/image173.png"/><Relationship Id="rId23" Type="http://schemas.openxmlformats.org/officeDocument/2006/relationships/image" Target="../media/image180.png"/><Relationship Id="rId10" Type="http://schemas.openxmlformats.org/officeDocument/2006/relationships/image" Target="../media/image168.png"/><Relationship Id="rId19" Type="http://schemas.openxmlformats.org/officeDocument/2006/relationships/image" Target="../media/image177.png"/><Relationship Id="rId4" Type="http://schemas.openxmlformats.org/officeDocument/2006/relationships/image" Target="../media/image106.png"/><Relationship Id="rId9" Type="http://schemas.openxmlformats.org/officeDocument/2006/relationships/image" Target="../media/image167.png"/><Relationship Id="rId14" Type="http://schemas.openxmlformats.org/officeDocument/2006/relationships/image" Target="../media/image172.png"/><Relationship Id="rId22" Type="http://schemas.openxmlformats.org/officeDocument/2006/relationships/image" Target="../media/image17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emf"/><Relationship Id="rId12"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emf"/><Relationship Id="rId10" Type="http://schemas.openxmlformats.org/officeDocument/2006/relationships/image" Target="../media/image47.emf"/><Relationship Id="rId4" Type="http://schemas.openxmlformats.org/officeDocument/2006/relationships/image" Target="../media/image41.png"/><Relationship Id="rId9" Type="http://schemas.openxmlformats.org/officeDocument/2006/relationships/image" Target="../media/image46.emf"/></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31.xml.rels><?xml version="1.0" encoding="UTF-8" standalone="yes"?>
<Relationships xmlns="http://schemas.openxmlformats.org/package/2006/relationships"><Relationship Id="rId8" Type="http://schemas.openxmlformats.org/officeDocument/2006/relationships/image" Target="../media/image192.svg"/><Relationship Id="rId13" Type="http://schemas.openxmlformats.org/officeDocument/2006/relationships/image" Target="../media/image197.png"/><Relationship Id="rId3" Type="http://schemas.openxmlformats.org/officeDocument/2006/relationships/image" Target="../media/image187.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31.xml"/><Relationship Id="rId1" Type="http://schemas.openxmlformats.org/officeDocument/2006/relationships/slideLayout" Target="../slideLayouts/slideLayout43.xml"/><Relationship Id="rId6" Type="http://schemas.openxmlformats.org/officeDocument/2006/relationships/image" Target="../media/image190.svg"/><Relationship Id="rId11" Type="http://schemas.openxmlformats.org/officeDocument/2006/relationships/image" Target="../media/image195.sv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svg"/><Relationship Id="rId9" Type="http://schemas.openxmlformats.org/officeDocument/2006/relationships/image" Target="../media/image193.jpe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image" Target="../media/image199.png"/></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5.xml"/><Relationship Id="rId1" Type="http://schemas.openxmlformats.org/officeDocument/2006/relationships/slideLayout" Target="../slideLayouts/slideLayout64.xml"/><Relationship Id="rId5" Type="http://schemas.openxmlformats.org/officeDocument/2006/relationships/image" Target="../media/image203.png"/><Relationship Id="rId4" Type="http://schemas.openxmlformats.org/officeDocument/2006/relationships/image" Target="../media/image202.emf"/></Relationships>
</file>

<file path=ppt/slides/_rels/slide3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6.xml"/><Relationship Id="rId1" Type="http://schemas.openxmlformats.org/officeDocument/2006/relationships/slideLayout" Target="../slideLayouts/slideLayout64.xml"/><Relationship Id="rId5" Type="http://schemas.openxmlformats.org/officeDocument/2006/relationships/image" Target="../media/image204.png"/><Relationship Id="rId4" Type="http://schemas.openxmlformats.org/officeDocument/2006/relationships/image" Target="../media/image202.emf"/></Relationships>
</file>

<file path=ppt/slides/_rels/slide3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7.xml"/><Relationship Id="rId1" Type="http://schemas.openxmlformats.org/officeDocument/2006/relationships/slideLayout" Target="../slideLayouts/slideLayout64.xml"/><Relationship Id="rId5" Type="http://schemas.openxmlformats.org/officeDocument/2006/relationships/image" Target="../media/image205.png"/><Relationship Id="rId4" Type="http://schemas.openxmlformats.org/officeDocument/2006/relationships/image" Target="../media/image202.emf"/></Relationships>
</file>

<file path=ppt/slides/_rels/slide39.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8.png"/><Relationship Id="rId2" Type="http://schemas.openxmlformats.org/officeDocument/2006/relationships/notesSlide" Target="../notesSlides/notesSlide38.xml"/><Relationship Id="rId1" Type="http://schemas.openxmlformats.org/officeDocument/2006/relationships/slideLayout" Target="../slideLayouts/slideLayout6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2.emf"/></Relationships>
</file>

<file path=ppt/slides/_rels/slide4.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58.wmf"/><Relationship Id="rId26" Type="http://schemas.openxmlformats.org/officeDocument/2006/relationships/image" Target="../media/image64.png"/><Relationship Id="rId39" Type="http://schemas.openxmlformats.org/officeDocument/2006/relationships/image" Target="../media/image77.png"/><Relationship Id="rId21" Type="http://schemas.openxmlformats.org/officeDocument/2006/relationships/image" Target="../media/image60.wmf"/><Relationship Id="rId34" Type="http://schemas.openxmlformats.org/officeDocument/2006/relationships/image" Target="../media/image72.png"/><Relationship Id="rId42" Type="http://schemas.openxmlformats.org/officeDocument/2006/relationships/image" Target="../media/image80.png"/><Relationship Id="rId7" Type="http://schemas.openxmlformats.org/officeDocument/2006/relationships/oleObject" Target="../embeddings/oleObject3.bin"/><Relationship Id="rId2" Type="http://schemas.openxmlformats.org/officeDocument/2006/relationships/notesSlide" Target="../notesSlides/notesSlide4.xml"/><Relationship Id="rId16" Type="http://schemas.openxmlformats.org/officeDocument/2006/relationships/image" Target="../media/image57.wmf"/><Relationship Id="rId29"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52.wmf"/><Relationship Id="rId11" Type="http://schemas.openxmlformats.org/officeDocument/2006/relationships/oleObject" Target="../embeddings/oleObject5.bin"/><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61.wmf"/><Relationship Id="rId28" Type="http://schemas.openxmlformats.org/officeDocument/2006/relationships/image" Target="../media/image66.png"/><Relationship Id="rId36" Type="http://schemas.openxmlformats.org/officeDocument/2006/relationships/image" Target="../media/image74.png"/><Relationship Id="rId10" Type="http://schemas.openxmlformats.org/officeDocument/2006/relationships/image" Target="../media/image54.wmf"/><Relationship Id="rId19" Type="http://schemas.openxmlformats.org/officeDocument/2006/relationships/image" Target="../media/image59.png"/><Relationship Id="rId31" Type="http://schemas.openxmlformats.org/officeDocument/2006/relationships/image" Target="../media/image69.png"/><Relationship Id="rId44" Type="http://schemas.openxmlformats.org/officeDocument/2006/relationships/image" Target="../media/image82.png"/><Relationship Id="rId4" Type="http://schemas.openxmlformats.org/officeDocument/2006/relationships/image" Target="../media/image51.wmf"/><Relationship Id="rId9" Type="http://schemas.openxmlformats.org/officeDocument/2006/relationships/oleObject" Target="../embeddings/oleObject4.bin"/><Relationship Id="rId14" Type="http://schemas.openxmlformats.org/officeDocument/2006/relationships/image" Target="../media/image56.wmf"/><Relationship Id="rId22" Type="http://schemas.openxmlformats.org/officeDocument/2006/relationships/oleObject" Target="../embeddings/oleObject10.bin"/><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8" Type="http://schemas.openxmlformats.org/officeDocument/2006/relationships/image" Target="../media/image53.wmf"/><Relationship Id="rId3" Type="http://schemas.openxmlformats.org/officeDocument/2006/relationships/oleObject" Target="../embeddings/oleObject1.bin"/><Relationship Id="rId12" Type="http://schemas.openxmlformats.org/officeDocument/2006/relationships/image" Target="../media/image55.wmf"/><Relationship Id="rId17" Type="http://schemas.openxmlformats.org/officeDocument/2006/relationships/oleObject" Target="../embeddings/oleObject8.bin"/><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jpeg"/><Relationship Id="rId20" Type="http://schemas.openxmlformats.org/officeDocument/2006/relationships/oleObject" Target="../embeddings/oleObject9.bin"/><Relationship Id="rId41" Type="http://schemas.openxmlformats.org/officeDocument/2006/relationships/image" Target="../media/image79.png"/></Relationships>
</file>

<file path=ppt/slides/_rels/slide40.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39.xml"/><Relationship Id="rId1" Type="http://schemas.openxmlformats.org/officeDocument/2006/relationships/slideLayout" Target="../slideLayouts/slideLayout65.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41.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141.png"/><Relationship Id="rId7" Type="http://schemas.openxmlformats.org/officeDocument/2006/relationships/image" Target="../media/image218.tiff"/><Relationship Id="rId2" Type="http://schemas.openxmlformats.org/officeDocument/2006/relationships/notesSlide" Target="../notesSlides/notesSlide40.xml"/><Relationship Id="rId1" Type="http://schemas.openxmlformats.org/officeDocument/2006/relationships/slideLayout" Target="../slideLayouts/slideLayout65.xml"/><Relationship Id="rId6" Type="http://schemas.openxmlformats.org/officeDocument/2006/relationships/image" Target="../media/image217.tiff"/><Relationship Id="rId11" Type="http://schemas.openxmlformats.org/officeDocument/2006/relationships/image" Target="../media/image222.png"/><Relationship Id="rId5" Type="http://schemas.openxmlformats.org/officeDocument/2006/relationships/image" Target="../media/image216.png"/><Relationship Id="rId10" Type="http://schemas.openxmlformats.org/officeDocument/2006/relationships/image" Target="../media/image221.tiff"/><Relationship Id="rId4" Type="http://schemas.openxmlformats.org/officeDocument/2006/relationships/image" Target="../media/image215.tiff"/><Relationship Id="rId9" Type="http://schemas.openxmlformats.org/officeDocument/2006/relationships/image" Target="../media/image220.png"/></Relationships>
</file>

<file path=ppt/slides/_rels/slide4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3" Type="http://schemas.openxmlformats.org/officeDocument/2006/relationships/image" Target="../media/image7.jpeg"/><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1.emf"/><Relationship Id="rId9" Type="http://schemas.openxmlformats.org/officeDocument/2006/relationships/image" Target="../media/image88.png"/><Relationship Id="rId14" Type="http://schemas.openxmlformats.org/officeDocument/2006/relationships/image" Target="../media/image93.svg"/></Relationships>
</file>

<file path=ppt/slides/_rels/slide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1.emf"/><Relationship Id="rId7" Type="http://schemas.openxmlformats.org/officeDocument/2006/relationships/image" Target="../media/image97.svg"/><Relationship Id="rId12" Type="http://schemas.openxmlformats.org/officeDocument/2006/relationships/image" Target="../media/image10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95.svg"/><Relationship Id="rId15" Type="http://schemas.openxmlformats.org/officeDocument/2006/relationships/image" Target="../media/image10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svg"/><Relationship Id="rId14" Type="http://schemas.openxmlformats.org/officeDocument/2006/relationships/image" Target="../media/image10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7.jpeg"/><Relationship Id="rId7" Type="http://schemas.openxmlformats.org/officeDocument/2006/relationships/image" Target="../media/image10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emf"/><Relationship Id="rId9"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1" name="Picture 4">
            <a:extLst>
              <a:ext uri="{FF2B5EF4-FFF2-40B4-BE49-F238E27FC236}">
                <a16:creationId xmlns:a16="http://schemas.microsoft.com/office/drawing/2014/main" id="{575F3AB6-69DC-9047-25E4-D1E7DD2B10F6}"/>
              </a:ext>
            </a:extLst>
          </p:cNvPr>
          <p:cNvPicPr>
            <a:picLocks noChangeAspect="1"/>
          </p:cNvPicPr>
          <p:nvPr/>
        </p:nvPicPr>
        <p:blipFill rotWithShape="1">
          <a:blip r:embed="rId3"/>
          <a:srcRect l="1" r="1"/>
          <a:stretch/>
        </p:blipFill>
        <p:spPr>
          <a:xfrm>
            <a:off x="0" y="0"/>
            <a:ext cx="12188824" cy="6857929"/>
          </a:xfrm>
          <a:prstGeom prst="rect">
            <a:avLst/>
          </a:prstGeom>
        </p:spPr>
      </p:pic>
      <p:sp>
        <p:nvSpPr>
          <p:cNvPr id="170" name="Google Shape;170;p1"/>
          <p:cNvSpPr txBox="1">
            <a:spLocks noGrp="1"/>
          </p:cNvSpPr>
          <p:nvPr>
            <p:ph type="body" sz="quarter" idx="13"/>
          </p:nvPr>
        </p:nvSpPr>
        <p:spPr>
          <a:xfrm>
            <a:off x="988789" y="2779234"/>
            <a:ext cx="6337562" cy="1026945"/>
          </a:xfrm>
          <a:prstGeom prst="rect">
            <a:avLst/>
          </a:prstGeom>
          <a:noFill/>
          <a:ln>
            <a:noFill/>
          </a:ln>
        </p:spPr>
        <p:txBody>
          <a:bodyPr spcFirstLastPara="1" wrap="square" lIns="91425" tIns="45700" rIns="91425" bIns="45700" anchor="t" anchorCtr="0">
            <a:noAutofit/>
          </a:bodyPr>
          <a:lstStyle/>
          <a:p>
            <a:pPr lvl="0">
              <a:lnSpc>
                <a:spcPct val="85000"/>
              </a:lnSpc>
              <a:spcAft>
                <a:spcPts val="0"/>
              </a:spcAft>
              <a:buSzPts val="1400"/>
            </a:pPr>
            <a:r>
              <a:rPr lang="en-US" sz="2800">
                <a:solidFill>
                  <a:schemeClr val="bg1"/>
                </a:solidFill>
                <a:latin typeface="Roboto Lt" pitchFamily="2" charset="0"/>
              </a:rPr>
              <a:t>Network Security </a:t>
            </a:r>
          </a:p>
          <a:p>
            <a:pPr lvl="0">
              <a:lnSpc>
                <a:spcPct val="85000"/>
              </a:lnSpc>
              <a:spcAft>
                <a:spcPts val="0"/>
              </a:spcAft>
              <a:buSzPts val="1400"/>
            </a:pPr>
            <a:r>
              <a:rPr lang="en-US" sz="2800">
                <a:solidFill>
                  <a:schemeClr val="bg1"/>
                </a:solidFill>
                <a:latin typeface="Roboto Lt" pitchFamily="2" charset="0"/>
              </a:rPr>
              <a:t>for Public, Private and Hybrid-Clouds</a:t>
            </a:r>
          </a:p>
        </p:txBody>
      </p:sp>
      <p:sp>
        <p:nvSpPr>
          <p:cNvPr id="7" name="Google Shape;177;p4" hidden="1">
            <a:extLst>
              <a:ext uri="{FF2B5EF4-FFF2-40B4-BE49-F238E27FC236}">
                <a16:creationId xmlns:a16="http://schemas.microsoft.com/office/drawing/2014/main" id="{37AA5E0C-8A62-6D16-9F9A-5BD30BC80A41}"/>
              </a:ext>
            </a:extLst>
          </p:cNvPr>
          <p:cNvSpPr txBox="1">
            <a:spLocks noGrp="1"/>
          </p:cNvSpPr>
          <p:nvPr>
            <p:ph type="ftr" sz="quarter" idx="16"/>
          </p:nvPr>
        </p:nvSpPr>
        <p:spPr>
          <a:xfrm>
            <a:off x="5934456" y="6543915"/>
            <a:ext cx="3097481" cy="302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BFBFBF"/>
                </a:solidFill>
              </a:rPr>
              <a:t> [Internal Use] for Check Point employees​</a:t>
            </a:r>
            <a:endParaRPr>
              <a:solidFill>
                <a:srgbClr val="BFBFBF"/>
              </a:solidFill>
            </a:endParaRPr>
          </a:p>
        </p:txBody>
      </p:sp>
      <p:sp>
        <p:nvSpPr>
          <p:cNvPr id="3" name="Date Placeholder 2" hidden="1"/>
          <p:cNvSpPr>
            <a:spLocks noGrp="1"/>
          </p:cNvSpPr>
          <p:nvPr>
            <p:ph type="dt" sz="half" idx="15"/>
          </p:nvPr>
        </p:nvSpPr>
        <p:spPr/>
        <p:txBody>
          <a:bodyPr/>
          <a:lstStyle/>
          <a:p>
            <a:endParaRPr lang="en-US"/>
          </a:p>
        </p:txBody>
      </p:sp>
      <p:sp>
        <p:nvSpPr>
          <p:cNvPr id="2" name="AutoShape 2" descr="https://euc-powerpoint.officeapps.live.com/pods/GetClipboardImage.ashx?Id=0a0e5c10-c448-4166-83eb-857f0b36822e&amp;DC=GEU7&amp;pkey=ce023a9a-6f31-4581-ad00-a865ff6e8f08&amp;wdwaccluster=GEU7"/>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Obraz 13">
            <a:extLst>
              <a:ext uri="{FF2B5EF4-FFF2-40B4-BE49-F238E27FC236}">
                <a16:creationId xmlns:a16="http://schemas.microsoft.com/office/drawing/2014/main" id="{37920184-5C33-3F96-6655-49AC4544D978}"/>
              </a:ext>
            </a:extLst>
          </p:cNvPr>
          <p:cNvPicPr>
            <a:picLocks noChangeAspect="1"/>
          </p:cNvPicPr>
          <p:nvPr/>
        </p:nvPicPr>
        <p:blipFill rotWithShape="1">
          <a:blip r:embed="rId4"/>
          <a:srcRect t="72107"/>
          <a:stretch/>
        </p:blipFill>
        <p:spPr>
          <a:xfrm>
            <a:off x="988789" y="1569214"/>
            <a:ext cx="4408014" cy="913114"/>
          </a:xfrm>
          <a:prstGeom prst="rect">
            <a:avLst/>
          </a:prstGeom>
        </p:spPr>
      </p:pic>
      <p:sp>
        <p:nvSpPr>
          <p:cNvPr id="13" name="Prostokąt zaokrąglony 1">
            <a:extLst>
              <a:ext uri="{FF2B5EF4-FFF2-40B4-BE49-F238E27FC236}">
                <a16:creationId xmlns:a16="http://schemas.microsoft.com/office/drawing/2014/main" id="{81170276-2854-B32E-85D4-746F534653DA}"/>
              </a:ext>
            </a:extLst>
          </p:cNvPr>
          <p:cNvSpPr/>
          <p:nvPr/>
        </p:nvSpPr>
        <p:spPr bwMode="auto">
          <a:xfrm>
            <a:off x="988789" y="4703888"/>
            <a:ext cx="2567340" cy="502920"/>
          </a:xfrm>
          <a:prstGeom prst="roundRect">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a:solidFill>
                  <a:schemeClr val="bg1"/>
                </a:solidFill>
                <a:latin typeface="Roboto Lt" pitchFamily="2" charset="0"/>
              </a:rPr>
              <a:t>Advanced Threat Prevention</a:t>
            </a:r>
            <a:endParaRPr lang="pl-PL" err="1">
              <a:solidFill>
                <a:schemeClr val="bg1"/>
              </a:solidFill>
              <a:latin typeface="+mn-lt"/>
            </a:endParaRPr>
          </a:p>
        </p:txBody>
      </p:sp>
      <p:sp>
        <p:nvSpPr>
          <p:cNvPr id="15" name="Prostokąt zaokrąglony 2">
            <a:extLst>
              <a:ext uri="{FF2B5EF4-FFF2-40B4-BE49-F238E27FC236}">
                <a16:creationId xmlns:a16="http://schemas.microsoft.com/office/drawing/2014/main" id="{A8C3E860-F3AB-A61B-DCA9-1527036384F1}"/>
              </a:ext>
            </a:extLst>
          </p:cNvPr>
          <p:cNvSpPr/>
          <p:nvPr/>
        </p:nvSpPr>
        <p:spPr bwMode="auto">
          <a:xfrm>
            <a:off x="3732099" y="4703888"/>
            <a:ext cx="2567340" cy="502920"/>
          </a:xfrm>
          <a:prstGeom prst="roundRect">
            <a:avLst/>
          </a:prstGeom>
          <a:solidFill>
            <a:schemeClr val="accent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a:solidFill>
                  <a:schemeClr val="bg1"/>
                </a:solidFill>
                <a:latin typeface="Roboto Lt" pitchFamily="2" charset="0"/>
                <a:ea typeface="Roboto Lt" pitchFamily="2" charset="0"/>
              </a:rPr>
              <a:t>Automated &amp; Cloud-Native</a:t>
            </a:r>
            <a:endParaRPr lang="pl-PL" err="1">
              <a:solidFill>
                <a:schemeClr val="bg1"/>
              </a:solidFill>
              <a:latin typeface="+mn-lt"/>
            </a:endParaRPr>
          </a:p>
        </p:txBody>
      </p:sp>
      <p:sp>
        <p:nvSpPr>
          <p:cNvPr id="16" name="Prostokąt zaokrąglony 3">
            <a:extLst>
              <a:ext uri="{FF2B5EF4-FFF2-40B4-BE49-F238E27FC236}">
                <a16:creationId xmlns:a16="http://schemas.microsoft.com/office/drawing/2014/main" id="{13F286FD-BF7A-DAE3-A6CA-E44747907000}"/>
              </a:ext>
            </a:extLst>
          </p:cNvPr>
          <p:cNvSpPr/>
          <p:nvPr/>
        </p:nvSpPr>
        <p:spPr bwMode="auto">
          <a:xfrm>
            <a:off x="6475409" y="4703888"/>
            <a:ext cx="2567340" cy="502920"/>
          </a:xfrm>
          <a:prstGeom prst="roundRect">
            <a:avLst/>
          </a:prstGeom>
          <a:solidFill>
            <a:schemeClr val="accent5"/>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a:solidFill>
                  <a:schemeClr val="bg1"/>
                </a:solidFill>
                <a:latin typeface="Roboto Lt" pitchFamily="2" charset="0"/>
                <a:ea typeface="Roboto Lt" pitchFamily="2" charset="0"/>
              </a:rPr>
              <a:t>Unified Management</a:t>
            </a:r>
            <a:endParaRPr lang="pl-PL" err="1">
              <a:solidFill>
                <a:schemeClr val="bg1"/>
              </a:solidFill>
              <a:latin typeface="+mn-lt"/>
            </a:endParaRPr>
          </a:p>
        </p:txBody>
      </p:sp>
    </p:spTree>
    <p:extLst>
      <p:ext uri="{BB962C8B-B14F-4D97-AF65-F5344CB8AC3E}">
        <p14:creationId xmlns:p14="http://schemas.microsoft.com/office/powerpoint/2010/main" val="205135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4" name="Picture 36">
            <a:extLst>
              <a:ext uri="{FF2B5EF4-FFF2-40B4-BE49-F238E27FC236}">
                <a16:creationId xmlns:a16="http://schemas.microsoft.com/office/drawing/2014/main" id="{097B624D-49FF-A7D0-163F-C5BC5E63133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sp>
        <p:nvSpPr>
          <p:cNvPr id="18" name="Footer_copyright">
            <a:extLst>
              <a:ext uri="{FF2B5EF4-FFF2-40B4-BE49-F238E27FC236}">
                <a16:creationId xmlns:a16="http://schemas.microsoft.com/office/drawing/2014/main" id="{FBA1E8AF-3C91-21BD-614E-0D9860CF6925}"/>
              </a:ext>
            </a:extLst>
          </p:cNvPr>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pic>
        <p:nvPicPr>
          <p:cNvPr id="20" name="Picture 5">
            <a:extLst>
              <a:ext uri="{FF2B5EF4-FFF2-40B4-BE49-F238E27FC236}">
                <a16:creationId xmlns:a16="http://schemas.microsoft.com/office/drawing/2014/main" id="{AEF1BDDB-B0EE-8775-ECA3-4AAC7557572F}"/>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169471" y="6552096"/>
            <a:ext cx="1054729" cy="228600"/>
          </a:xfrm>
          <a:prstGeom prst="rect">
            <a:avLst/>
          </a:prstGeom>
        </p:spPr>
      </p:pic>
      <p:sp>
        <p:nvSpPr>
          <p:cNvPr id="21" name="Footer_page number">
            <a:extLst>
              <a:ext uri="{FF2B5EF4-FFF2-40B4-BE49-F238E27FC236}">
                <a16:creationId xmlns:a16="http://schemas.microsoft.com/office/drawing/2014/main" id="{9305703C-1152-8053-F191-5A2DF2549390}"/>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latin typeface="+mn-lt"/>
                <a:ea typeface="+mn-ea"/>
                <a:cs typeface="+mn-cs"/>
              </a:rPr>
              <a:pPr algn="r" fontAlgn="auto">
                <a:spcBef>
                  <a:spcPts val="0"/>
                </a:spcBef>
                <a:spcAft>
                  <a:spcPts val="0"/>
                </a:spcAft>
                <a:buClrTx/>
                <a:buSzTx/>
                <a:buFontTx/>
                <a:buNone/>
                <a:defRPr/>
              </a:pPr>
              <a:t>10</a:t>
            </a:fld>
            <a:endParaRPr lang="en-US" sz="1100" kern="0">
              <a:latin typeface="+mn-lt"/>
              <a:ea typeface="+mn-ea"/>
              <a:cs typeface="+mn-cs"/>
            </a:endParaRPr>
          </a:p>
        </p:txBody>
      </p:sp>
      <p:grpSp>
        <p:nvGrpSpPr>
          <p:cNvPr id="26" name="Group 25"/>
          <p:cNvGrpSpPr/>
          <p:nvPr/>
        </p:nvGrpSpPr>
        <p:grpSpPr>
          <a:xfrm>
            <a:off x="169471" y="3404096"/>
            <a:ext cx="3263841" cy="678611"/>
            <a:chOff x="169471" y="2354763"/>
            <a:chExt cx="3263841" cy="678611"/>
          </a:xfrm>
          <a:solidFill>
            <a:schemeClr val="bg1">
              <a:lumMod val="85000"/>
            </a:schemeClr>
          </a:solidFill>
        </p:grpSpPr>
        <p:sp>
          <p:nvSpPr>
            <p:cNvPr id="28"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1" name="TextBox 30">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Cloud-Automated</a:t>
              </a:r>
            </a:p>
          </p:txBody>
        </p:sp>
      </p:grpSp>
      <p:sp>
        <p:nvSpPr>
          <p:cNvPr id="24" name="Title 1">
            <a:extLst>
              <a:ext uri="{FF2B5EF4-FFF2-40B4-BE49-F238E27FC236}">
                <a16:creationId xmlns:a16="http://schemas.microsoft.com/office/drawing/2014/main" id="{63160437-CE57-16CD-7FEB-E1F9032E3E51}"/>
              </a:ext>
            </a:extLst>
          </p:cNvPr>
          <p:cNvSpPr txBox="1">
            <a:spLocks/>
          </p:cNvSpPr>
          <p:nvPr/>
        </p:nvSpPr>
        <p:spPr bwMode="auto">
          <a:xfrm>
            <a:off x="1968157" y="720640"/>
            <a:ext cx="8271698" cy="124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Tx/>
              <a:buNone/>
              <a:tabLst/>
              <a:defRPr/>
            </a:pPr>
            <a:r>
              <a:rPr kumimoji="0" lang="en-US"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rPr>
              <a:t>CHECK POINT IS CLOUD-READY</a:t>
            </a:r>
            <a:endParaRPr kumimoji="0" lang="pl-PL"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endParaRPr>
          </a:p>
        </p:txBody>
      </p:sp>
      <p:sp>
        <p:nvSpPr>
          <p:cNvPr id="38" name="Prostokąt zaokrąglony 16">
            <a:extLst>
              <a:ext uri="{FF2B5EF4-FFF2-40B4-BE49-F238E27FC236}">
                <a16:creationId xmlns:a16="http://schemas.microsoft.com/office/drawing/2014/main" id="{C796E13D-D140-6D5F-0A83-BA86E79D9F4D}"/>
              </a:ext>
            </a:extLst>
          </p:cNvPr>
          <p:cNvSpPr/>
          <p:nvPr/>
        </p:nvSpPr>
        <p:spPr bwMode="auto">
          <a:xfrm>
            <a:off x="3821092" y="2354763"/>
            <a:ext cx="7781643" cy="3826610"/>
          </a:xfrm>
          <a:prstGeom prst="roundRect">
            <a:avLst>
              <a:gd name="adj" fmla="val 9143"/>
            </a:avLst>
          </a:prstGeom>
          <a:solidFill>
            <a:srgbClr val="FFFFFF"/>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pl-PL" sz="2400" err="1">
              <a:solidFill>
                <a:schemeClr val="tx1"/>
              </a:solidFill>
              <a:latin typeface="+mn-lt"/>
            </a:endParaRPr>
          </a:p>
        </p:txBody>
      </p:sp>
      <p:sp>
        <p:nvSpPr>
          <p:cNvPr id="2" name="Footer Placeholder 1" hidden="1"/>
          <p:cNvSpPr>
            <a:spLocks noGrp="1"/>
          </p:cNvSpPr>
          <p:nvPr>
            <p:ph type="ftr" sz="quarter" idx="11"/>
          </p:nvPr>
        </p:nvSpPr>
        <p:spPr/>
        <p:txBody>
          <a:bodyPr/>
          <a:lstStyle/>
          <a:p>
            <a:endParaRPr lang="en-US"/>
          </a:p>
        </p:txBody>
      </p:sp>
      <p:sp>
        <p:nvSpPr>
          <p:cNvPr id="6" name="Date Placeholder 5" hidden="1"/>
          <p:cNvSpPr>
            <a:spLocks noGrp="1"/>
          </p:cNvSpPr>
          <p:nvPr>
            <p:ph type="dt" sz="half" idx="17"/>
          </p:nvPr>
        </p:nvSpPr>
        <p:spPr/>
        <p:txBody>
          <a:bodyPr/>
          <a:lstStyle/>
          <a:p>
            <a:endParaRPr lang="en-US"/>
          </a:p>
        </p:txBody>
      </p:sp>
      <p:grpSp>
        <p:nvGrpSpPr>
          <p:cNvPr id="23" name="Group 22"/>
          <p:cNvGrpSpPr/>
          <p:nvPr/>
        </p:nvGrpSpPr>
        <p:grpSpPr>
          <a:xfrm>
            <a:off x="169471" y="2345424"/>
            <a:ext cx="3263841" cy="678611"/>
            <a:chOff x="169471" y="2354763"/>
            <a:chExt cx="3263841" cy="678611"/>
          </a:xfrm>
          <a:solidFill>
            <a:schemeClr val="bg1">
              <a:lumMod val="85000"/>
            </a:schemeClr>
          </a:solidFill>
        </p:grpSpPr>
        <p:sp>
          <p:nvSpPr>
            <p:cNvPr id="25"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7" name="TextBox 26">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Cloud-Aware</a:t>
              </a:r>
            </a:p>
          </p:txBody>
        </p:sp>
      </p:grpSp>
      <p:grpSp>
        <p:nvGrpSpPr>
          <p:cNvPr id="42" name="Group 41"/>
          <p:cNvGrpSpPr/>
          <p:nvPr/>
        </p:nvGrpSpPr>
        <p:grpSpPr>
          <a:xfrm>
            <a:off x="169471" y="4450263"/>
            <a:ext cx="3263841" cy="678611"/>
            <a:chOff x="169471" y="2354763"/>
            <a:chExt cx="3263841" cy="678611"/>
          </a:xfrm>
          <a:solidFill>
            <a:srgbClr val="CD608F"/>
          </a:solidFill>
        </p:grpSpPr>
        <p:sp>
          <p:nvSpPr>
            <p:cNvPr id="43"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44" name="TextBox 43">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Cloud-Scalable</a:t>
              </a:r>
            </a:p>
          </p:txBody>
        </p:sp>
      </p:grpSp>
      <p:pic>
        <p:nvPicPr>
          <p:cNvPr id="46" name="Picture 7" descr="C:\Users\Salaar\Desktop\2x\Cloud 2@2x.png"/>
          <p:cNvPicPr>
            <a:picLocks noChangeAspect="1" noChangeArrowheads="1"/>
          </p:cNvPicPr>
          <p:nvPr/>
        </p:nvPicPr>
        <p:blipFill>
          <a:blip r:embed="rId5"/>
          <a:srcRect/>
          <a:stretch>
            <a:fillRect/>
          </a:stretch>
        </p:blipFill>
        <p:spPr bwMode="auto">
          <a:xfrm>
            <a:off x="8941999" y="3556773"/>
            <a:ext cx="1413773" cy="1051868"/>
          </a:xfrm>
          <a:prstGeom prst="rect">
            <a:avLst/>
          </a:prstGeom>
          <a:noFill/>
        </p:spPr>
      </p:pic>
      <p:pic>
        <p:nvPicPr>
          <p:cNvPr id="47" name="Picture 5" descr="C:\Users\Salaar\Desktop\2x\Globe.png"/>
          <p:cNvPicPr>
            <a:picLocks noChangeAspect="1" noChangeArrowheads="1"/>
          </p:cNvPicPr>
          <p:nvPr/>
        </p:nvPicPr>
        <p:blipFill>
          <a:blip r:embed="rId6" cstate="print"/>
          <a:srcRect/>
          <a:stretch>
            <a:fillRect/>
          </a:stretch>
        </p:blipFill>
        <p:spPr bwMode="auto">
          <a:xfrm>
            <a:off x="5040261" y="2717243"/>
            <a:ext cx="457200" cy="457200"/>
          </a:xfrm>
          <a:prstGeom prst="rect">
            <a:avLst/>
          </a:prstGeom>
          <a:noFill/>
        </p:spPr>
      </p:pic>
      <p:pic>
        <p:nvPicPr>
          <p:cNvPr id="48" name="Picture 6" descr="C:\Users\Salaar\Desktop\2x\HQ.png"/>
          <p:cNvPicPr>
            <a:picLocks noChangeAspect="1" noChangeArrowheads="1"/>
          </p:cNvPicPr>
          <p:nvPr/>
        </p:nvPicPr>
        <p:blipFill>
          <a:blip r:embed="rId7" cstate="print"/>
          <a:srcRect/>
          <a:stretch>
            <a:fillRect/>
          </a:stretch>
        </p:blipFill>
        <p:spPr bwMode="auto">
          <a:xfrm>
            <a:off x="5100102" y="5187305"/>
            <a:ext cx="337518" cy="609600"/>
          </a:xfrm>
          <a:prstGeom prst="rect">
            <a:avLst/>
          </a:prstGeom>
          <a:noFill/>
        </p:spPr>
      </p:pic>
      <p:sp>
        <p:nvSpPr>
          <p:cNvPr id="49" name="TextBox 48"/>
          <p:cNvSpPr txBox="1"/>
          <p:nvPr/>
        </p:nvSpPr>
        <p:spPr>
          <a:xfrm>
            <a:off x="4812302" y="3098243"/>
            <a:ext cx="913119" cy="307777"/>
          </a:xfrm>
          <a:prstGeom prst="rect">
            <a:avLst/>
          </a:prstGeom>
          <a:noFill/>
        </p:spPr>
        <p:txBody>
          <a:bodyPr wrap="square" rtlCol="0">
            <a:spAutoFit/>
          </a:bodyPr>
          <a:lstStyle/>
          <a:p>
            <a:r>
              <a:rPr lang="en-GB" b="1">
                <a:solidFill>
                  <a:srgbClr val="009FE3"/>
                </a:solidFill>
                <a:latin typeface="Barlow Medium" pitchFamily="2" charset="0"/>
              </a:rPr>
              <a:t>Internet</a:t>
            </a:r>
            <a:endParaRPr lang="en-US" b="1">
              <a:solidFill>
                <a:srgbClr val="009FE3"/>
              </a:solidFill>
              <a:latin typeface="Barlow Medium" pitchFamily="2" charset="0"/>
            </a:endParaRPr>
          </a:p>
        </p:txBody>
      </p:sp>
      <p:sp>
        <p:nvSpPr>
          <p:cNvPr id="50" name="TextBox 49"/>
          <p:cNvSpPr txBox="1"/>
          <p:nvPr/>
        </p:nvSpPr>
        <p:spPr>
          <a:xfrm>
            <a:off x="4550581" y="5796905"/>
            <a:ext cx="1349473" cy="307777"/>
          </a:xfrm>
          <a:prstGeom prst="rect">
            <a:avLst/>
          </a:prstGeom>
          <a:noFill/>
        </p:spPr>
        <p:txBody>
          <a:bodyPr wrap="square" rtlCol="0">
            <a:spAutoFit/>
          </a:bodyPr>
          <a:lstStyle/>
          <a:p>
            <a:r>
              <a:rPr lang="en-GB" b="1">
                <a:solidFill>
                  <a:srgbClr val="009FE3"/>
                </a:solidFill>
                <a:latin typeface="Barlow Medium" pitchFamily="2" charset="0"/>
              </a:rPr>
              <a:t>Corporate HQ</a:t>
            </a:r>
            <a:endParaRPr lang="en-US" b="1">
              <a:solidFill>
                <a:srgbClr val="009FE3"/>
              </a:solidFill>
              <a:latin typeface="Barlow Medium" pitchFamily="2" charset="0"/>
            </a:endParaRPr>
          </a:p>
        </p:txBody>
      </p:sp>
      <p:cxnSp>
        <p:nvCxnSpPr>
          <p:cNvPr id="51" name="Straight Arrow Connector 50"/>
          <p:cNvCxnSpPr/>
          <p:nvPr/>
        </p:nvCxnSpPr>
        <p:spPr>
          <a:xfrm>
            <a:off x="5290633" y="3367781"/>
            <a:ext cx="0" cy="540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290809" y="4602859"/>
            <a:ext cx="0" cy="540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5400000">
            <a:off x="7774125" y="3335409"/>
            <a:ext cx="0" cy="1800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4" name="Picture 7" descr="C:\Users\Salaar\Desktop\2x\Logo@2x.png"/>
          <p:cNvPicPr>
            <a:picLocks noChangeAspect="1" noChangeArrowheads="1"/>
          </p:cNvPicPr>
          <p:nvPr/>
        </p:nvPicPr>
        <p:blipFill>
          <a:blip r:embed="rId8" cstate="print"/>
          <a:srcRect/>
          <a:stretch>
            <a:fillRect/>
          </a:stretch>
        </p:blipFill>
        <p:spPr bwMode="auto">
          <a:xfrm>
            <a:off x="5574837" y="4080353"/>
            <a:ext cx="804805" cy="745553"/>
          </a:xfrm>
          <a:prstGeom prst="rect">
            <a:avLst/>
          </a:prstGeom>
          <a:noFill/>
        </p:spPr>
      </p:pic>
      <p:pic>
        <p:nvPicPr>
          <p:cNvPr id="55" name="Picture 7" descr="C:\Users\Salaar\Desktop\2x\Logo@2x.png"/>
          <p:cNvPicPr>
            <a:picLocks noChangeAspect="1" noChangeArrowheads="1"/>
          </p:cNvPicPr>
          <p:nvPr/>
        </p:nvPicPr>
        <p:blipFill>
          <a:blip r:embed="rId8" cstate="print"/>
          <a:srcRect/>
          <a:stretch>
            <a:fillRect/>
          </a:stretch>
        </p:blipFill>
        <p:spPr bwMode="auto">
          <a:xfrm>
            <a:off x="6167698" y="4298073"/>
            <a:ext cx="804805" cy="745553"/>
          </a:xfrm>
          <a:prstGeom prst="rect">
            <a:avLst/>
          </a:prstGeom>
          <a:noFill/>
        </p:spPr>
      </p:pic>
      <p:pic>
        <p:nvPicPr>
          <p:cNvPr id="56" name="Picture 7" descr="C:\Users\Salaar\Desktop\2x\Logo@2x.png"/>
          <p:cNvPicPr>
            <a:picLocks noChangeAspect="1" noChangeArrowheads="1"/>
          </p:cNvPicPr>
          <p:nvPr/>
        </p:nvPicPr>
        <p:blipFill>
          <a:blip r:embed="rId8" cstate="print"/>
          <a:srcRect/>
          <a:stretch>
            <a:fillRect/>
          </a:stretch>
        </p:blipFill>
        <p:spPr bwMode="auto">
          <a:xfrm>
            <a:off x="6760559" y="4515793"/>
            <a:ext cx="804805" cy="745553"/>
          </a:xfrm>
          <a:prstGeom prst="rect">
            <a:avLst/>
          </a:prstGeom>
          <a:noFill/>
        </p:spPr>
      </p:pic>
      <p:pic>
        <p:nvPicPr>
          <p:cNvPr id="57" name="Picture 7" descr="C:\Users\Salaar\Desktop\2x\Logo@2x.png"/>
          <p:cNvPicPr>
            <a:picLocks noChangeAspect="1" noChangeArrowheads="1"/>
          </p:cNvPicPr>
          <p:nvPr/>
        </p:nvPicPr>
        <p:blipFill>
          <a:blip r:embed="rId8" cstate="print"/>
          <a:srcRect/>
          <a:stretch>
            <a:fillRect/>
          </a:stretch>
        </p:blipFill>
        <p:spPr bwMode="auto">
          <a:xfrm>
            <a:off x="4981976" y="3862633"/>
            <a:ext cx="804805" cy="745553"/>
          </a:xfrm>
          <a:prstGeom prst="rect">
            <a:avLst/>
          </a:prstGeom>
          <a:noFill/>
        </p:spPr>
      </p:pic>
      <p:sp>
        <p:nvSpPr>
          <p:cNvPr id="62" name="Rounded Rectangle 61"/>
          <p:cNvSpPr/>
          <p:nvPr/>
        </p:nvSpPr>
        <p:spPr bwMode="auto">
          <a:xfrm>
            <a:off x="6219115" y="2717051"/>
            <a:ext cx="3312000" cy="535080"/>
          </a:xfrm>
          <a:prstGeom prst="roundRect">
            <a:avLst/>
          </a:prstGeom>
          <a:solidFill>
            <a:srgbClr val="7F7F7F">
              <a:lumMod val="40000"/>
              <a:lumOff val="60000"/>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1200"/>
              </a:spcBef>
              <a:spcAft>
                <a:spcPts val="0"/>
              </a:spcAft>
              <a:buClrTx/>
              <a:buSzPct val="115000"/>
              <a:buFontTx/>
              <a:buNone/>
              <a:tabLst/>
              <a:defRPr/>
            </a:pPr>
            <a:r>
              <a:rPr kumimoji="0" lang="en-US" sz="2000" b="1" i="0" u="none" strike="noStrike" kern="0" cap="none" spc="0" normalizeH="0" baseline="0" noProof="0">
                <a:ln>
                  <a:noFill/>
                </a:ln>
                <a:solidFill>
                  <a:srgbClr val="0089BF"/>
                </a:solidFill>
                <a:effectLst/>
                <a:uLnTx/>
                <a:uFillTx/>
                <a:latin typeface="Calibri"/>
              </a:rPr>
              <a:t>High</a:t>
            </a:r>
            <a:r>
              <a:rPr kumimoji="0" lang="en-US" sz="2000" b="0" i="0" u="none" strike="noStrike" kern="0" cap="none" spc="0" normalizeH="0" baseline="0" noProof="0">
                <a:ln>
                  <a:noFill/>
                </a:ln>
                <a:solidFill>
                  <a:srgbClr val="FFFFFF"/>
                </a:solidFill>
                <a:effectLst/>
                <a:uLnTx/>
                <a:uFillTx/>
                <a:latin typeface="Calibri"/>
              </a:rPr>
              <a:t> demand </a:t>
            </a:r>
            <a:r>
              <a:rPr kumimoji="0" lang="en-IL" sz="2000" b="0" i="0" u="none" strike="noStrike" kern="0" cap="none" spc="0" normalizeH="0" baseline="0" noProof="0">
                <a:ln>
                  <a:noFill/>
                </a:ln>
                <a:solidFill>
                  <a:srgbClr val="FFFFFF"/>
                </a:solidFill>
                <a:effectLst/>
                <a:uLnTx/>
                <a:uFillTx/>
                <a:latin typeface="Calibri"/>
                <a:sym typeface="Wingdings" panose="05000000000000000000" pitchFamily="2" charset="2"/>
              </a:rPr>
              <a:t></a:t>
            </a:r>
            <a:r>
              <a:rPr kumimoji="0" lang="en-US" sz="2000" b="0" i="0" u="none" strike="noStrike" kern="0" cap="none" spc="0" normalizeH="0" baseline="0" noProof="0">
                <a:ln>
                  <a:noFill/>
                </a:ln>
                <a:solidFill>
                  <a:srgbClr val="FFFFFF"/>
                </a:solidFill>
                <a:effectLst/>
                <a:uLnTx/>
                <a:uFillTx/>
                <a:latin typeface="Calibri"/>
                <a:sym typeface="Wingdings" panose="05000000000000000000" pitchFamily="2" charset="2"/>
              </a:rPr>
              <a:t> </a:t>
            </a:r>
            <a:r>
              <a:rPr lang="en-US" sz="2000" b="1">
                <a:solidFill>
                  <a:srgbClr val="0089BF"/>
                </a:solidFill>
                <a:latin typeface="Calibri"/>
                <a:sym typeface="Wingdings" panose="05000000000000000000" pitchFamily="2" charset="2"/>
              </a:rPr>
              <a:t>growth</a:t>
            </a:r>
            <a:endParaRPr kumimoji="0" lang="en-US" sz="2000" b="0" i="0" u="none" strike="noStrike" kern="0" cap="none" spc="0" normalizeH="0" baseline="0" noProof="0">
              <a:ln>
                <a:noFill/>
              </a:ln>
              <a:solidFill>
                <a:srgbClr val="FFFFFF"/>
              </a:solidFill>
              <a:effectLst/>
              <a:uLnTx/>
              <a:uFillTx/>
              <a:latin typeface="Calibri"/>
            </a:endParaRPr>
          </a:p>
        </p:txBody>
      </p:sp>
      <p:sp>
        <p:nvSpPr>
          <p:cNvPr id="64" name="Rounded Rectangle 63"/>
          <p:cNvSpPr/>
          <p:nvPr/>
        </p:nvSpPr>
        <p:spPr bwMode="auto">
          <a:xfrm>
            <a:off x="6219115" y="2717051"/>
            <a:ext cx="3312000" cy="535080"/>
          </a:xfrm>
          <a:prstGeom prst="roundRect">
            <a:avLst/>
          </a:prstGeom>
          <a:solidFill>
            <a:srgbClr val="7F7F7F">
              <a:lumMod val="40000"/>
              <a:lumOff val="60000"/>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1200"/>
              </a:spcBef>
              <a:spcAft>
                <a:spcPts val="0"/>
              </a:spcAft>
              <a:buClrTx/>
              <a:buSzPct val="115000"/>
              <a:buFontTx/>
              <a:buNone/>
              <a:tabLst/>
              <a:defRPr/>
            </a:pPr>
            <a:r>
              <a:rPr kumimoji="0" lang="en-US" sz="2000" b="1" i="0" u="none" strike="noStrike" kern="0" cap="none" spc="0" normalizeH="0" baseline="0" noProof="0">
                <a:ln>
                  <a:noFill/>
                </a:ln>
                <a:solidFill>
                  <a:srgbClr val="0089BF"/>
                </a:solidFill>
                <a:effectLst/>
                <a:uLnTx/>
                <a:uFillTx/>
                <a:latin typeface="Calibri"/>
              </a:rPr>
              <a:t>Low</a:t>
            </a:r>
            <a:r>
              <a:rPr kumimoji="0" lang="en-US" sz="2000" b="0" i="0" u="none" strike="noStrike" kern="0" cap="none" spc="0" normalizeH="0" baseline="0" noProof="0">
                <a:ln>
                  <a:noFill/>
                </a:ln>
                <a:solidFill>
                  <a:srgbClr val="FFFFFF"/>
                </a:solidFill>
                <a:effectLst/>
                <a:uLnTx/>
                <a:uFillTx/>
                <a:latin typeface="Calibri"/>
              </a:rPr>
              <a:t> demand </a:t>
            </a:r>
            <a:r>
              <a:rPr kumimoji="0" lang="en-IL" sz="2000" b="0" i="0" u="none" strike="noStrike" kern="0" cap="none" spc="0" normalizeH="0" baseline="0" noProof="0">
                <a:ln>
                  <a:noFill/>
                </a:ln>
                <a:solidFill>
                  <a:srgbClr val="FFFFFF"/>
                </a:solidFill>
                <a:effectLst/>
                <a:uLnTx/>
                <a:uFillTx/>
                <a:latin typeface="Calibri"/>
                <a:sym typeface="Wingdings" panose="05000000000000000000" pitchFamily="2" charset="2"/>
              </a:rPr>
              <a:t></a:t>
            </a:r>
            <a:r>
              <a:rPr kumimoji="0" lang="en-US" sz="2000" b="0" i="0" u="none" strike="noStrike" kern="0" cap="none" spc="0" normalizeH="0" baseline="0" noProof="0">
                <a:ln>
                  <a:noFill/>
                </a:ln>
                <a:solidFill>
                  <a:srgbClr val="FFFFFF"/>
                </a:solidFill>
                <a:effectLst/>
                <a:uLnTx/>
                <a:uFillTx/>
                <a:latin typeface="Calibri"/>
                <a:sym typeface="Wingdings" panose="05000000000000000000" pitchFamily="2" charset="2"/>
              </a:rPr>
              <a:t> </a:t>
            </a:r>
            <a:r>
              <a:rPr lang="en-US" sz="2000" b="1">
                <a:solidFill>
                  <a:srgbClr val="1C92C1"/>
                </a:solidFill>
                <a:latin typeface="Calibri"/>
              </a:rPr>
              <a:t>avoided cost</a:t>
            </a:r>
          </a:p>
        </p:txBody>
      </p:sp>
    </p:spTree>
    <p:extLst>
      <p:ext uri="{BB962C8B-B14F-4D97-AF65-F5344CB8AC3E}">
        <p14:creationId xmlns:p14="http://schemas.microsoft.com/office/powerpoint/2010/main" val="267401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62"/>
                                        </p:tgtEl>
                                        <p:attrNameLst>
                                          <p:attrName>style.visibility</p:attrName>
                                        </p:attrNameLst>
                                      </p:cBhvr>
                                      <p:to>
                                        <p:strVal val="visible"/>
                                      </p:to>
                                    </p:set>
                                  </p:childTnLst>
                                  <p:subTnLst>
                                    <p:set>
                                      <p:cBhvr override="childStyle">
                                        <p:cTn dur="1" fill="hold" display="0" masterRel="nextClick" afterEffect="1"/>
                                        <p:tgtEl>
                                          <p:spTgt spid="6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56"/>
                                        </p:tgtEl>
                                        <p:attrNameLst>
                                          <p:attrName>style.visibility</p:attrName>
                                        </p:attrNameLst>
                                      </p:cBhvr>
                                      <p:to>
                                        <p:strVal val="hidden"/>
                                      </p:to>
                                    </p:set>
                                  </p:childTnLst>
                                </p:cTn>
                              </p:par>
                            </p:childTnLst>
                          </p:cTn>
                        </p:par>
                        <p:par>
                          <p:cTn id="20" fill="hold">
                            <p:stCondLst>
                              <p:cond delay="0"/>
                            </p:stCondLst>
                            <p:childTnLst>
                              <p:par>
                                <p:cTn id="21" presetID="1" presetClass="exit" presetSubtype="0" fill="hold" nodeType="afterEffect">
                                  <p:stCondLst>
                                    <p:cond delay="500"/>
                                  </p:stCondLst>
                                  <p:childTnLst>
                                    <p:set>
                                      <p:cBhvr>
                                        <p:cTn id="22" dur="1" fill="hold">
                                          <p:stCondLst>
                                            <p:cond delay="0"/>
                                          </p:stCondLst>
                                        </p:cTn>
                                        <p:tgtEl>
                                          <p:spTgt spid="55"/>
                                        </p:tgtEl>
                                        <p:attrNameLst>
                                          <p:attrName>style.visibility</p:attrName>
                                        </p:attrNameLst>
                                      </p:cBhvr>
                                      <p:to>
                                        <p:strVal val="hidden"/>
                                      </p:to>
                                    </p:set>
                                  </p:childTnLst>
                                </p:cTn>
                              </p:par>
                            </p:childTnLst>
                          </p:cTn>
                        </p:par>
                        <p:par>
                          <p:cTn id="23" fill="hold">
                            <p:stCondLst>
                              <p:cond delay="500"/>
                            </p:stCondLst>
                            <p:childTnLst>
                              <p:par>
                                <p:cTn id="24" presetID="1" presetClass="exit" presetSubtype="0" fill="hold" nodeType="afterEffect">
                                  <p:stCondLst>
                                    <p:cond delay="500"/>
                                  </p:stCondLst>
                                  <p:childTnLst>
                                    <p:set>
                                      <p:cBhvr>
                                        <p:cTn id="25" dur="1" fill="hold">
                                          <p:stCondLst>
                                            <p:cond delay="0"/>
                                          </p:stCondLst>
                                        </p:cTn>
                                        <p:tgtEl>
                                          <p:spTgt spid="54"/>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50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4" name="Picture 36">
            <a:extLst>
              <a:ext uri="{FF2B5EF4-FFF2-40B4-BE49-F238E27FC236}">
                <a16:creationId xmlns:a16="http://schemas.microsoft.com/office/drawing/2014/main" id="{097B624D-49FF-A7D0-163F-C5BC5E63133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sp>
        <p:nvSpPr>
          <p:cNvPr id="18" name="Footer_copyright">
            <a:extLst>
              <a:ext uri="{FF2B5EF4-FFF2-40B4-BE49-F238E27FC236}">
                <a16:creationId xmlns:a16="http://schemas.microsoft.com/office/drawing/2014/main" id="{FBA1E8AF-3C91-21BD-614E-0D9860CF6925}"/>
              </a:ext>
            </a:extLst>
          </p:cNvPr>
          <p:cNvSpPr txBox="1">
            <a:spLocks/>
          </p:cNvSpPr>
          <p:nvPr/>
        </p:nvSpPr>
        <p:spPr>
          <a:xfrm>
            <a:off x="9080500" y="66321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pic>
        <p:nvPicPr>
          <p:cNvPr id="20" name="Picture 5">
            <a:extLst>
              <a:ext uri="{FF2B5EF4-FFF2-40B4-BE49-F238E27FC236}">
                <a16:creationId xmlns:a16="http://schemas.microsoft.com/office/drawing/2014/main" id="{AEF1BDDB-B0EE-8775-ECA3-4AAC7557572F}"/>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169471" y="6552096"/>
            <a:ext cx="1054729" cy="228600"/>
          </a:xfrm>
          <a:prstGeom prst="rect">
            <a:avLst/>
          </a:prstGeom>
        </p:spPr>
      </p:pic>
      <p:sp>
        <p:nvSpPr>
          <p:cNvPr id="21" name="Footer_page number">
            <a:extLst>
              <a:ext uri="{FF2B5EF4-FFF2-40B4-BE49-F238E27FC236}">
                <a16:creationId xmlns:a16="http://schemas.microsoft.com/office/drawing/2014/main" id="{9305703C-1152-8053-F191-5A2DF2549390}"/>
              </a:ext>
            </a:extLst>
          </p:cNvPr>
          <p:cNvSpPr txBox="1">
            <a:spLocks/>
          </p:cNvSpPr>
          <p:nvPr/>
        </p:nvSpPr>
        <p:spPr>
          <a:xfrm>
            <a:off x="9897959" y="66488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latin typeface="+mn-lt"/>
                <a:ea typeface="+mn-ea"/>
                <a:cs typeface="+mn-cs"/>
              </a:rPr>
              <a:pPr algn="r" fontAlgn="auto">
                <a:spcBef>
                  <a:spcPts val="0"/>
                </a:spcBef>
                <a:spcAft>
                  <a:spcPts val="0"/>
                </a:spcAft>
                <a:buClrTx/>
                <a:buSzTx/>
                <a:buFontTx/>
                <a:buNone/>
                <a:defRPr/>
              </a:pPr>
              <a:t>11</a:t>
            </a:fld>
            <a:endParaRPr lang="en-US" sz="1100" kern="0">
              <a:latin typeface="+mn-lt"/>
              <a:ea typeface="+mn-ea"/>
              <a:cs typeface="+mn-cs"/>
            </a:endParaRPr>
          </a:p>
        </p:txBody>
      </p:sp>
      <p:grpSp>
        <p:nvGrpSpPr>
          <p:cNvPr id="26" name="Group 25"/>
          <p:cNvGrpSpPr/>
          <p:nvPr/>
        </p:nvGrpSpPr>
        <p:grpSpPr>
          <a:xfrm>
            <a:off x="169471" y="3404096"/>
            <a:ext cx="3263841" cy="678611"/>
            <a:chOff x="169471" y="2354763"/>
            <a:chExt cx="3263841" cy="678611"/>
          </a:xfrm>
          <a:solidFill>
            <a:schemeClr val="bg1">
              <a:lumMod val="85000"/>
            </a:schemeClr>
          </a:solidFill>
        </p:grpSpPr>
        <p:sp>
          <p:nvSpPr>
            <p:cNvPr id="28"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1" name="TextBox 30">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Cloud-Automated</a:t>
              </a:r>
            </a:p>
          </p:txBody>
        </p:sp>
      </p:grpSp>
      <p:grpSp>
        <p:nvGrpSpPr>
          <p:cNvPr id="32" name="Group 31"/>
          <p:cNvGrpSpPr/>
          <p:nvPr/>
        </p:nvGrpSpPr>
        <p:grpSpPr>
          <a:xfrm>
            <a:off x="169471" y="4453429"/>
            <a:ext cx="3263841" cy="678611"/>
            <a:chOff x="169471" y="2354763"/>
            <a:chExt cx="3263841" cy="678611"/>
          </a:xfrm>
          <a:solidFill>
            <a:schemeClr val="bg1">
              <a:lumMod val="85000"/>
            </a:schemeClr>
          </a:solidFill>
        </p:grpSpPr>
        <p:sp>
          <p:nvSpPr>
            <p:cNvPr id="33"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4" name="TextBox 33">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Cloud-Scalable</a:t>
              </a:r>
            </a:p>
          </p:txBody>
        </p:sp>
      </p:grpSp>
      <p:sp>
        <p:nvSpPr>
          <p:cNvPr id="24" name="Title 1">
            <a:extLst>
              <a:ext uri="{FF2B5EF4-FFF2-40B4-BE49-F238E27FC236}">
                <a16:creationId xmlns:a16="http://schemas.microsoft.com/office/drawing/2014/main" id="{63160437-CE57-16CD-7FEB-E1F9032E3E51}"/>
              </a:ext>
            </a:extLst>
          </p:cNvPr>
          <p:cNvSpPr txBox="1">
            <a:spLocks/>
          </p:cNvSpPr>
          <p:nvPr/>
        </p:nvSpPr>
        <p:spPr bwMode="auto">
          <a:xfrm>
            <a:off x="1968157" y="720640"/>
            <a:ext cx="8271698" cy="124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Tx/>
              <a:buNone/>
              <a:tabLst/>
              <a:defRPr/>
            </a:pPr>
            <a:r>
              <a:rPr kumimoji="0" lang="en-US"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rPr>
              <a:t>CHECK POINT IS CLOUD-READY</a:t>
            </a:r>
            <a:endParaRPr kumimoji="0" lang="pl-PL"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endParaRPr>
          </a:p>
        </p:txBody>
      </p:sp>
      <p:sp>
        <p:nvSpPr>
          <p:cNvPr id="38" name="Prostokąt zaokrąglony 16">
            <a:extLst>
              <a:ext uri="{FF2B5EF4-FFF2-40B4-BE49-F238E27FC236}">
                <a16:creationId xmlns:a16="http://schemas.microsoft.com/office/drawing/2014/main" id="{C796E13D-D140-6D5F-0A83-BA86E79D9F4D}"/>
              </a:ext>
            </a:extLst>
          </p:cNvPr>
          <p:cNvSpPr/>
          <p:nvPr/>
        </p:nvSpPr>
        <p:spPr bwMode="auto">
          <a:xfrm>
            <a:off x="3821092" y="2354763"/>
            <a:ext cx="7781643" cy="3826610"/>
          </a:xfrm>
          <a:prstGeom prst="roundRect">
            <a:avLst>
              <a:gd name="adj" fmla="val 9143"/>
            </a:avLst>
          </a:prstGeom>
          <a:solidFill>
            <a:srgbClr val="FFFFFF"/>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pl-PL" sz="2400" err="1">
              <a:solidFill>
                <a:schemeClr val="tx1"/>
              </a:solidFill>
              <a:latin typeface="+mn-lt"/>
            </a:endParaRPr>
          </a:p>
        </p:txBody>
      </p:sp>
      <p:sp>
        <p:nvSpPr>
          <p:cNvPr id="2" name="Footer Placeholder 1" hidden="1"/>
          <p:cNvSpPr>
            <a:spLocks noGrp="1"/>
          </p:cNvSpPr>
          <p:nvPr>
            <p:ph type="ftr" sz="quarter" idx="11"/>
          </p:nvPr>
        </p:nvSpPr>
        <p:spPr/>
        <p:txBody>
          <a:bodyPr/>
          <a:lstStyle/>
          <a:p>
            <a:endParaRPr lang="en-US"/>
          </a:p>
        </p:txBody>
      </p:sp>
      <p:sp>
        <p:nvSpPr>
          <p:cNvPr id="6" name="Date Placeholder 5" hidden="1"/>
          <p:cNvSpPr>
            <a:spLocks noGrp="1"/>
          </p:cNvSpPr>
          <p:nvPr>
            <p:ph type="dt" sz="half" idx="17"/>
          </p:nvPr>
        </p:nvSpPr>
        <p:spPr/>
        <p:txBody>
          <a:bodyPr/>
          <a:lstStyle/>
          <a:p>
            <a:endParaRPr lang="en-US"/>
          </a:p>
        </p:txBody>
      </p:sp>
      <p:grpSp>
        <p:nvGrpSpPr>
          <p:cNvPr id="23" name="Group 22"/>
          <p:cNvGrpSpPr/>
          <p:nvPr/>
        </p:nvGrpSpPr>
        <p:grpSpPr>
          <a:xfrm>
            <a:off x="169471" y="2345424"/>
            <a:ext cx="3263841" cy="678611"/>
            <a:chOff x="169471" y="2354763"/>
            <a:chExt cx="3263841" cy="678611"/>
          </a:xfrm>
          <a:solidFill>
            <a:schemeClr val="bg1">
              <a:lumMod val="85000"/>
            </a:schemeClr>
          </a:solidFill>
        </p:grpSpPr>
        <p:sp>
          <p:nvSpPr>
            <p:cNvPr id="25"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7" name="TextBox 26">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Cloud-Aware</a:t>
              </a:r>
            </a:p>
          </p:txBody>
        </p:sp>
      </p:grpSp>
      <p:grpSp>
        <p:nvGrpSpPr>
          <p:cNvPr id="42" name="Group 41"/>
          <p:cNvGrpSpPr/>
          <p:nvPr/>
        </p:nvGrpSpPr>
        <p:grpSpPr>
          <a:xfrm>
            <a:off x="169471" y="5364663"/>
            <a:ext cx="3263841" cy="678611"/>
            <a:chOff x="169471" y="2354763"/>
            <a:chExt cx="3263841" cy="678611"/>
          </a:xfrm>
          <a:solidFill>
            <a:srgbClr val="CD608F"/>
          </a:solidFill>
        </p:grpSpPr>
        <p:sp>
          <p:nvSpPr>
            <p:cNvPr id="43"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44" name="TextBox 43">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Cloud-Efficient</a:t>
              </a:r>
            </a:p>
          </p:txBody>
        </p:sp>
      </p:grpSp>
      <p:pic>
        <p:nvPicPr>
          <p:cNvPr id="10" name="Picture 9"/>
          <p:cNvPicPr>
            <a:picLocks noChangeAspect="1"/>
          </p:cNvPicPr>
          <p:nvPr/>
        </p:nvPicPr>
        <p:blipFill>
          <a:blip r:embed="rId5"/>
          <a:stretch>
            <a:fillRect/>
          </a:stretch>
        </p:blipFill>
        <p:spPr>
          <a:xfrm>
            <a:off x="7791873" y="3286251"/>
            <a:ext cx="3394710" cy="651510"/>
          </a:xfrm>
          <a:prstGeom prst="rect">
            <a:avLst/>
          </a:prstGeom>
          <a:ln w="15875">
            <a:solidFill>
              <a:srgbClr val="F3C4DD"/>
            </a:solidFill>
          </a:ln>
        </p:spPr>
      </p:pic>
      <p:pic>
        <p:nvPicPr>
          <p:cNvPr id="11" name="Picture 10"/>
          <p:cNvPicPr>
            <a:picLocks noChangeAspect="1"/>
          </p:cNvPicPr>
          <p:nvPr/>
        </p:nvPicPr>
        <p:blipFill>
          <a:blip r:embed="rId6"/>
          <a:stretch>
            <a:fillRect/>
          </a:stretch>
        </p:blipFill>
        <p:spPr>
          <a:xfrm>
            <a:off x="4247960" y="2918771"/>
            <a:ext cx="3140393" cy="830104"/>
          </a:xfrm>
          <a:prstGeom prst="rect">
            <a:avLst/>
          </a:prstGeom>
          <a:ln w="15875">
            <a:solidFill>
              <a:srgbClr val="F3C4DD"/>
            </a:solidFill>
          </a:ln>
        </p:spPr>
      </p:pic>
      <p:pic>
        <p:nvPicPr>
          <p:cNvPr id="12" name="Picture 11"/>
          <p:cNvPicPr>
            <a:picLocks noChangeAspect="1"/>
          </p:cNvPicPr>
          <p:nvPr/>
        </p:nvPicPr>
        <p:blipFill>
          <a:blip r:embed="rId7"/>
          <a:stretch>
            <a:fillRect/>
          </a:stretch>
        </p:blipFill>
        <p:spPr>
          <a:xfrm>
            <a:off x="4423884" y="3920138"/>
            <a:ext cx="3190399" cy="770096"/>
          </a:xfrm>
          <a:prstGeom prst="rect">
            <a:avLst/>
          </a:prstGeom>
          <a:ln w="15875">
            <a:solidFill>
              <a:srgbClr val="F3C4DD"/>
            </a:solidFill>
          </a:ln>
        </p:spPr>
      </p:pic>
      <p:pic>
        <p:nvPicPr>
          <p:cNvPr id="14" name="Picture 13"/>
          <p:cNvPicPr>
            <a:picLocks noChangeAspect="1"/>
          </p:cNvPicPr>
          <p:nvPr/>
        </p:nvPicPr>
        <p:blipFill>
          <a:blip r:embed="rId8"/>
          <a:stretch>
            <a:fillRect/>
          </a:stretch>
        </p:blipFill>
        <p:spPr>
          <a:xfrm>
            <a:off x="7388353" y="4508205"/>
            <a:ext cx="3651409" cy="955358"/>
          </a:xfrm>
          <a:prstGeom prst="rect">
            <a:avLst/>
          </a:prstGeom>
          <a:ln w="15875">
            <a:solidFill>
              <a:srgbClr val="F3C4DD"/>
            </a:solidFill>
          </a:ln>
        </p:spPr>
      </p:pic>
      <p:pic>
        <p:nvPicPr>
          <p:cNvPr id="13" name="Picture 12"/>
          <p:cNvPicPr>
            <a:picLocks noChangeAspect="1"/>
          </p:cNvPicPr>
          <p:nvPr/>
        </p:nvPicPr>
        <p:blipFill>
          <a:blip r:embed="rId9"/>
          <a:stretch>
            <a:fillRect/>
          </a:stretch>
        </p:blipFill>
        <p:spPr>
          <a:xfrm>
            <a:off x="5686968" y="5381728"/>
            <a:ext cx="3538061" cy="704374"/>
          </a:xfrm>
          <a:prstGeom prst="rect">
            <a:avLst/>
          </a:prstGeom>
          <a:ln w="15875">
            <a:solidFill>
              <a:srgbClr val="F3C4DD"/>
            </a:solidFill>
          </a:ln>
        </p:spPr>
      </p:pic>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60582" y="3290411"/>
            <a:ext cx="995416" cy="663610"/>
          </a:xfrm>
          <a:prstGeom prst="rect">
            <a:avLst/>
          </a:prstGeom>
        </p:spPr>
      </p:pic>
      <p:pic>
        <p:nvPicPr>
          <p:cNvPr id="47" name="Picture 2" descr="Image result for aws new logo">
            <a:extLst>
              <a:ext uri="{FF2B5EF4-FFF2-40B4-BE49-F238E27FC236}">
                <a16:creationId xmlns:a16="http://schemas.microsoft.com/office/drawing/2014/main" id="{DA6C25A5-096D-4241-8C2E-CD2806214250}"/>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8849466" y="5923092"/>
            <a:ext cx="375563" cy="226197"/>
          </a:xfrm>
          <a:prstGeom prst="rect">
            <a:avLst/>
          </a:prstGeom>
          <a:extLst>
            <a:ext uri="{909E8E84-426E-40DD-AFC4-6F175D3DCCD1}">
              <a14:hiddenFill xmlns:a14="http://schemas.microsoft.com/office/drawing/2010/main">
                <a:solidFill>
                  <a:srgbClr val="FFFFFF"/>
                </a:solidFill>
              </a14:hiddenFill>
            </a:ext>
          </a:extLst>
        </p:spPr>
      </p:pic>
      <p:pic>
        <p:nvPicPr>
          <p:cNvPr id="48" name="Picture 2" descr="Image result for aws new logo">
            <a:extLst>
              <a:ext uri="{FF2B5EF4-FFF2-40B4-BE49-F238E27FC236}">
                <a16:creationId xmlns:a16="http://schemas.microsoft.com/office/drawing/2014/main" id="{DA6C25A5-096D-4241-8C2E-CD2806214250}"/>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10831314" y="3818284"/>
            <a:ext cx="375563" cy="226197"/>
          </a:xfrm>
          <a:prstGeom prst="rect">
            <a:avLst/>
          </a:prstGeom>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72F3C733-6C20-E340-844F-E000762DC0A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691618" y="4532964"/>
            <a:ext cx="562786" cy="225475"/>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50664" y="5113448"/>
            <a:ext cx="494384" cy="494384"/>
          </a:xfrm>
          <a:prstGeom prst="rect">
            <a:avLst/>
          </a:prstGeom>
        </p:spPr>
      </p:pic>
      <p:sp>
        <p:nvSpPr>
          <p:cNvPr id="15" name="TextBox 14"/>
          <p:cNvSpPr txBox="1"/>
          <p:nvPr/>
        </p:nvSpPr>
        <p:spPr bwMode="auto">
          <a:xfrm>
            <a:off x="3821093" y="2324556"/>
            <a:ext cx="7781642" cy="430887"/>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lgn="ctr"/>
            <a:r>
              <a:rPr lang="en-US" sz="2200" b="1"/>
              <a:t>Design partner of the latest cloud networking services</a:t>
            </a:r>
            <a:endParaRPr lang="en-US" sz="2200" b="1">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951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50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50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50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zaokrąglony 18">
            <a:extLst>
              <a:ext uri="{FF2B5EF4-FFF2-40B4-BE49-F238E27FC236}">
                <a16:creationId xmlns:a16="http://schemas.microsoft.com/office/drawing/2014/main" id="{7C74724F-9B5A-4131-8F47-C5056EF93E72}"/>
              </a:ext>
            </a:extLst>
          </p:cNvPr>
          <p:cNvSpPr/>
          <p:nvPr/>
        </p:nvSpPr>
        <p:spPr bwMode="auto">
          <a:xfrm>
            <a:off x="773179" y="2597081"/>
            <a:ext cx="3143102" cy="3715794"/>
          </a:xfrm>
          <a:prstGeom prst="roundRect">
            <a:avLst>
              <a:gd name="adj" fmla="val 6991"/>
            </a:avLst>
          </a:prstGeom>
          <a:solidFill>
            <a:srgbClr val="EBEBEB"/>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err="1">
              <a:ln>
                <a:noFill/>
              </a:ln>
              <a:solidFill>
                <a:srgbClr val="000000"/>
              </a:solidFill>
              <a:effectLst/>
              <a:uLnTx/>
              <a:uFillTx/>
              <a:latin typeface="Calibri"/>
              <a:cs typeface="Arial"/>
              <a:sym typeface="Arial"/>
            </a:endParaRPr>
          </a:p>
        </p:txBody>
      </p:sp>
      <p:sp>
        <p:nvSpPr>
          <p:cNvPr id="19" name="TextBox 31">
            <a:extLst>
              <a:ext uri="{FF2B5EF4-FFF2-40B4-BE49-F238E27FC236}">
                <a16:creationId xmlns:a16="http://schemas.microsoft.com/office/drawing/2014/main" id="{7EC9444E-FB0A-C667-DA65-724F36BC2FA1}"/>
              </a:ext>
            </a:extLst>
          </p:cNvPr>
          <p:cNvSpPr txBox="1"/>
          <p:nvPr/>
        </p:nvSpPr>
        <p:spPr bwMode="auto">
          <a:xfrm>
            <a:off x="917385" y="3267719"/>
            <a:ext cx="2784458" cy="2521056"/>
          </a:xfrm>
          <a:prstGeom prst="rect">
            <a:avLst/>
          </a:prstGeom>
          <a:noFill/>
          <a:ln>
            <a:noFill/>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rPr>
              <a:t>“To protect Scotland’s health data we need to ensure the data is secure at every point of entry. Having next-generation firewalls that are scalable and give us that protection is exactly what we need built on top of the public cloud.”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rPr>
              <a:t>Deryck </a:t>
            </a:r>
            <a:r>
              <a:rPr kumimoji="0" lang="en-US" sz="1100" b="0" i="0" u="none" strike="noStrike" kern="1200" cap="none" spc="0" normalizeH="0" baseline="0" noProof="0" err="1">
                <a:ln>
                  <a:noFill/>
                </a:ln>
                <a:solidFill>
                  <a:srgbClr val="30242F"/>
                </a:solidFill>
                <a:effectLst/>
                <a:uLnTx/>
                <a:uFillTx/>
                <a:latin typeface="Roboto" pitchFamily="2" charset="0"/>
                <a:ea typeface="Roboto" pitchFamily="2" charset="0"/>
                <a:cs typeface="Arial" panose="020B0604020202020204" pitchFamily="34" charset="0"/>
                <a:sym typeface="Arial"/>
              </a:rPr>
              <a:t>Mitchelson</a:t>
            </a:r>
            <a:r>
              <a:rPr kumimoji="0" lang="en-US" sz="11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rPr>
              <a:t>CISO, NHS Scotland</a:t>
            </a:r>
            <a:endParaRPr kumimoji="0" lang="en-US" sz="14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endParaRPr>
          </a:p>
        </p:txBody>
      </p:sp>
      <p:pic>
        <p:nvPicPr>
          <p:cNvPr id="20" name="Picture 2" descr="NHS Scotland">
            <a:extLst>
              <a:ext uri="{FF2B5EF4-FFF2-40B4-BE49-F238E27FC236}">
                <a16:creationId xmlns:a16="http://schemas.microsoft.com/office/drawing/2014/main" id="{69ADF52B-7238-7994-30F4-E1028FA0FAB2}"/>
              </a:ext>
            </a:extLst>
          </p:cNvPr>
          <p:cNvPicPr>
            <a:picLocks noChangeAspect="1" noChangeArrowheads="1"/>
          </p:cNvPicPr>
          <p:nvPr/>
        </p:nvPicPr>
        <p:blipFill>
          <a:blip r:embed="rId3" cstate="email">
            <a:alphaModFix amt="52000"/>
            <a:extLst>
              <a:ext uri="{28A0092B-C50C-407E-A947-70E740481C1C}">
                <a14:useLocalDpi xmlns:a14="http://schemas.microsoft.com/office/drawing/2010/main" val="0"/>
              </a:ext>
            </a:extLst>
          </a:blip>
          <a:srcRect/>
          <a:stretch>
            <a:fillRect/>
          </a:stretch>
        </p:blipFill>
        <p:spPr bwMode="auto">
          <a:xfrm>
            <a:off x="1337721" y="2136679"/>
            <a:ext cx="1762951" cy="1057771"/>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63160437-CE57-16CD-7FEB-E1F9032E3E51}"/>
              </a:ext>
            </a:extLst>
          </p:cNvPr>
          <p:cNvSpPr txBox="1">
            <a:spLocks/>
          </p:cNvSpPr>
          <p:nvPr/>
        </p:nvSpPr>
        <p:spPr bwMode="auto">
          <a:xfrm>
            <a:off x="1968157" y="228807"/>
            <a:ext cx="8271698" cy="124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Tx/>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anose="020B0604020202020204" pitchFamily="34" charset="0"/>
                <a:sym typeface="Arial"/>
              </a:rPr>
              <a:t>ENHANCING CLOUD SECURITY </a:t>
            </a:r>
            <a:b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anose="020B0604020202020204" pitchFamily="34" charset="0"/>
                <a:sym typeface="Arial"/>
              </a:rPr>
            </a:b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anose="020B0604020202020204" pitchFamily="34" charset="0"/>
                <a:sym typeface="Arial"/>
              </a:rPr>
              <a:t>FOR </a:t>
            </a:r>
            <a:r>
              <a:rPr kumimoji="0" lang="he-I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anose="020B0604020202020204" pitchFamily="34" charset="0"/>
                <a:sym typeface="Arial"/>
              </a:rPr>
              <a:t>4000</a:t>
            </a: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anose="020B0604020202020204" pitchFamily="34" charset="0"/>
                <a:sym typeface="Arial"/>
              </a:rPr>
              <a:t>+ CUSTOMERS</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anose="020B0604020202020204" pitchFamily="34" charset="0"/>
              <a:sym typeface="Arial"/>
            </a:endParaRPr>
          </a:p>
        </p:txBody>
      </p:sp>
      <p:sp>
        <p:nvSpPr>
          <p:cNvPr id="2" name="Footer Placeholder 1" hidden="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3" name="Date Placeholder 2" hidden="1"/>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 b="0" i="0" u="none" strike="noStrike" kern="0" cap="none" spc="0" normalizeH="0" baseline="0" noProof="0">
              <a:ln>
                <a:noFill/>
              </a:ln>
              <a:solidFill>
                <a:srgbClr val="30242F">
                  <a:tint val="75000"/>
                </a:srgbClr>
              </a:solidFill>
              <a:effectLst/>
              <a:uLnTx/>
              <a:uFillTx/>
              <a:latin typeface="Arial"/>
              <a:cs typeface="Arial"/>
              <a:sym typeface="Arial"/>
            </a:endParaRPr>
          </a:p>
        </p:txBody>
      </p:sp>
      <p:sp>
        <p:nvSpPr>
          <p:cNvPr id="32" name="Prostokąt zaokrąglony 18">
            <a:extLst>
              <a:ext uri="{FF2B5EF4-FFF2-40B4-BE49-F238E27FC236}">
                <a16:creationId xmlns:a16="http://schemas.microsoft.com/office/drawing/2014/main" id="{7C74724F-9B5A-4131-8F47-C5056EF93E72}"/>
              </a:ext>
            </a:extLst>
          </p:cNvPr>
          <p:cNvSpPr/>
          <p:nvPr/>
        </p:nvSpPr>
        <p:spPr bwMode="auto">
          <a:xfrm>
            <a:off x="8417563" y="2597081"/>
            <a:ext cx="3143102" cy="3715794"/>
          </a:xfrm>
          <a:prstGeom prst="roundRect">
            <a:avLst>
              <a:gd name="adj" fmla="val 6991"/>
            </a:avLst>
          </a:prstGeom>
          <a:solidFill>
            <a:srgbClr val="EBEBEB"/>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err="1">
              <a:ln>
                <a:noFill/>
              </a:ln>
              <a:solidFill>
                <a:srgbClr val="000000"/>
              </a:solidFill>
              <a:effectLst/>
              <a:uLnTx/>
              <a:uFillTx/>
              <a:latin typeface="Calibri"/>
              <a:cs typeface="Arial"/>
              <a:sym typeface="Arial"/>
            </a:endParaRPr>
          </a:p>
        </p:txBody>
      </p:sp>
      <p:sp>
        <p:nvSpPr>
          <p:cNvPr id="33" name="TextBox 31">
            <a:extLst>
              <a:ext uri="{FF2B5EF4-FFF2-40B4-BE49-F238E27FC236}">
                <a16:creationId xmlns:a16="http://schemas.microsoft.com/office/drawing/2014/main" id="{7EC9444E-FB0A-C667-DA65-724F36BC2FA1}"/>
              </a:ext>
            </a:extLst>
          </p:cNvPr>
          <p:cNvSpPr txBox="1"/>
          <p:nvPr/>
        </p:nvSpPr>
        <p:spPr bwMode="auto">
          <a:xfrm>
            <a:off x="8587398" y="3194450"/>
            <a:ext cx="2803431" cy="2521056"/>
          </a:xfrm>
          <a:prstGeom prst="rect">
            <a:avLst/>
          </a:prstGeom>
          <a:noFill/>
          <a:ln>
            <a:noFill/>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rPr>
              <a:t>“As we work to create new features and functionalities the R&amp;D team is able to work with third party or us directly to help find quick solves. Having that immediate contact with Check Point really is a life saver.”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rPr>
              <a:t>Greg Smith, Director of Cyber Security, Hallmark</a:t>
            </a:r>
          </a:p>
        </p:txBody>
      </p:sp>
      <p:pic>
        <p:nvPicPr>
          <p:cNvPr id="34" name="Picture 33" descr="Hallmark">
            <a:extLst>
              <a:ext uri="{FF2B5EF4-FFF2-40B4-BE49-F238E27FC236}">
                <a16:creationId xmlns:a16="http://schemas.microsoft.com/office/drawing/2014/main" id="{D509AA90-8B6E-0D44-4DA4-80900DA79063}"/>
              </a:ext>
            </a:extLst>
          </p:cNvPr>
          <p:cNvPicPr>
            <a:picLocks noChangeAspect="1" noChangeArrowheads="1"/>
          </p:cNvPicPr>
          <p:nvPr/>
        </p:nvPicPr>
        <p:blipFill>
          <a:blip r:embed="rId4">
            <a:alphaModFix amt="48000"/>
            <a:extLst>
              <a:ext uri="{28A0092B-C50C-407E-A947-70E740481C1C}">
                <a14:useLocalDpi xmlns:a14="http://schemas.microsoft.com/office/drawing/2010/main" val="0"/>
              </a:ext>
            </a:extLst>
          </a:blip>
          <a:srcRect/>
          <a:stretch>
            <a:fillRect/>
          </a:stretch>
        </p:blipFill>
        <p:spPr bwMode="auto">
          <a:xfrm>
            <a:off x="8527710" y="1710643"/>
            <a:ext cx="2857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38" name="Prostokąt zaokrąglony 18">
            <a:extLst>
              <a:ext uri="{FF2B5EF4-FFF2-40B4-BE49-F238E27FC236}">
                <a16:creationId xmlns:a16="http://schemas.microsoft.com/office/drawing/2014/main" id="{7C74724F-9B5A-4131-8F47-C5056EF93E72}"/>
              </a:ext>
            </a:extLst>
          </p:cNvPr>
          <p:cNvSpPr/>
          <p:nvPr/>
        </p:nvSpPr>
        <p:spPr bwMode="auto">
          <a:xfrm>
            <a:off x="4595371" y="2597081"/>
            <a:ext cx="3143102" cy="3715794"/>
          </a:xfrm>
          <a:prstGeom prst="roundRect">
            <a:avLst>
              <a:gd name="adj" fmla="val 6991"/>
            </a:avLst>
          </a:prstGeom>
          <a:solidFill>
            <a:srgbClr val="EBEBEB"/>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err="1">
              <a:ln>
                <a:noFill/>
              </a:ln>
              <a:solidFill>
                <a:srgbClr val="000000"/>
              </a:solidFill>
              <a:effectLst/>
              <a:uLnTx/>
              <a:uFillTx/>
              <a:latin typeface="Calibri"/>
              <a:cs typeface="Arial"/>
              <a:sym typeface="Arial"/>
            </a:endParaRPr>
          </a:p>
        </p:txBody>
      </p:sp>
      <p:sp>
        <p:nvSpPr>
          <p:cNvPr id="47" name="TextBox 31">
            <a:extLst>
              <a:ext uri="{FF2B5EF4-FFF2-40B4-BE49-F238E27FC236}">
                <a16:creationId xmlns:a16="http://schemas.microsoft.com/office/drawing/2014/main" id="{7EC9444E-FB0A-C667-DA65-724F36BC2FA1}"/>
              </a:ext>
            </a:extLst>
          </p:cNvPr>
          <p:cNvSpPr txBox="1"/>
          <p:nvPr/>
        </p:nvSpPr>
        <p:spPr bwMode="auto">
          <a:xfrm>
            <a:off x="4706112" y="3036385"/>
            <a:ext cx="2900628" cy="2791871"/>
          </a:xfrm>
          <a:prstGeom prst="rect">
            <a:avLst/>
          </a:prstGeom>
          <a:noFill/>
          <a:ln>
            <a:noFill/>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rPr>
              <a:t>“We gained the highest level of security across our premises and cloud infrastructures. Check Point delivered the threat prevention, scalability, and manageability we needed. At the same time, we’re well positioned to begin adopting a zero-trust framework as we move into the future.”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1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1200" cap="none" spc="0" normalizeH="0" baseline="0" noProof="0" err="1">
                <a:ln>
                  <a:noFill/>
                </a:ln>
                <a:solidFill>
                  <a:srgbClr val="30242F"/>
                </a:solidFill>
                <a:effectLst/>
                <a:uLnTx/>
                <a:uFillTx/>
                <a:latin typeface="Roboto" pitchFamily="2" charset="0"/>
                <a:ea typeface="Roboto" pitchFamily="2" charset="0"/>
                <a:cs typeface="Arial" panose="020B0604020202020204" pitchFamily="34" charset="0"/>
                <a:sym typeface="Arial"/>
              </a:rPr>
              <a:t>Binoo</a:t>
            </a:r>
            <a:r>
              <a:rPr kumimoji="0" lang="en-US" sz="11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rPr>
              <a:t> Joseph,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rPr>
              <a:t>Group CTO/CIO, Emaar</a:t>
            </a:r>
            <a:endParaRPr kumimoji="0" lang="en-US" sz="1400" b="0" i="0" u="none" strike="noStrike" kern="1200" cap="none" spc="0" normalizeH="0" baseline="0" noProof="0">
              <a:ln>
                <a:noFill/>
              </a:ln>
              <a:solidFill>
                <a:srgbClr val="30242F"/>
              </a:solidFill>
              <a:effectLst/>
              <a:uLnTx/>
              <a:uFillTx/>
              <a:latin typeface="Roboto" pitchFamily="2" charset="0"/>
              <a:ea typeface="Roboto" pitchFamily="2" charset="0"/>
              <a:cs typeface="Arial" panose="020B0604020202020204" pitchFamily="34" charset="0"/>
              <a:sym typeface="Arial"/>
            </a:endParaRPr>
          </a:p>
        </p:txBody>
      </p:sp>
      <p:pic>
        <p:nvPicPr>
          <p:cNvPr id="50" name="Picture 2" descr="Image result for aws new logo">
            <a:extLst>
              <a:ext uri="{FF2B5EF4-FFF2-40B4-BE49-F238E27FC236}">
                <a16:creationId xmlns:a16="http://schemas.microsoft.com/office/drawing/2014/main" id="{DA6C25A5-096D-4241-8C2E-CD2806214250}"/>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825634" y="6051372"/>
            <a:ext cx="375563" cy="226197"/>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3516" y="6051372"/>
            <a:ext cx="1004032" cy="153014"/>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4595" y="1663840"/>
            <a:ext cx="2348871" cy="1761303"/>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67968" y="5779401"/>
            <a:ext cx="995416" cy="663610"/>
          </a:xfrm>
          <a:prstGeom prst="rect">
            <a:avLst/>
          </a:prstGeom>
        </p:spPr>
      </p:pic>
      <p:pic>
        <p:nvPicPr>
          <p:cNvPr id="26" name="Picture 2" descr="Image result for aws new logo">
            <a:extLst>
              <a:ext uri="{FF2B5EF4-FFF2-40B4-BE49-F238E27FC236}">
                <a16:creationId xmlns:a16="http://schemas.microsoft.com/office/drawing/2014/main" id="{DA6C25A5-096D-4241-8C2E-CD2806214250}"/>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603761" y="6051372"/>
            <a:ext cx="375563" cy="226197"/>
          </a:xfrm>
          <a:prstGeom prst="rect">
            <a:avLst/>
          </a:prstGeom>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46349" y="5779401"/>
            <a:ext cx="995416" cy="663610"/>
          </a:xfrm>
          <a:prstGeom prst="rect">
            <a:avLst/>
          </a:prstGeom>
        </p:spPr>
      </p:pic>
    </p:spTree>
    <p:extLst>
      <p:ext uri="{BB962C8B-B14F-4D97-AF65-F5344CB8AC3E}">
        <p14:creationId xmlns:p14="http://schemas.microsoft.com/office/powerpoint/2010/main" val="2074884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8" grpId="0"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rójkąt prostokątny 36">
            <a:extLst>
              <a:ext uri="{FF2B5EF4-FFF2-40B4-BE49-F238E27FC236}">
                <a16:creationId xmlns:a16="http://schemas.microsoft.com/office/drawing/2014/main" id="{84DB8943-37FE-CE97-B9DD-EBA6F904F07F}"/>
              </a:ext>
            </a:extLst>
          </p:cNvPr>
          <p:cNvSpPr/>
          <p:nvPr/>
        </p:nvSpPr>
        <p:spPr bwMode="auto">
          <a:xfrm flipH="1">
            <a:off x="4034790" y="0"/>
            <a:ext cx="8154034" cy="6858000"/>
          </a:xfrm>
          <a:prstGeom prst="rtTriangle">
            <a:avLst/>
          </a:prstGeom>
          <a:gradFill>
            <a:gsLst>
              <a:gs pos="2000">
                <a:schemeClr val="accent1"/>
              </a:gs>
              <a:gs pos="100000">
                <a:schemeClr val="accent6"/>
              </a:gs>
            </a:gsLst>
            <a:path path="circle">
              <a:fillToRect l="100000" t="100000"/>
            </a:path>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pl-PL" sz="2400" err="1">
              <a:latin typeface="+mn-lt"/>
            </a:endParaRPr>
          </a:p>
        </p:txBody>
      </p:sp>
      <p:sp>
        <p:nvSpPr>
          <p:cNvPr id="3" name="Date Placeholder 2" hidden="1"/>
          <p:cNvSpPr>
            <a:spLocks noGrp="1"/>
          </p:cNvSpPr>
          <p:nvPr>
            <p:ph type="dt" sz="half" idx="10"/>
          </p:nvPr>
        </p:nvSpPr>
        <p:spPr/>
        <p:txBody>
          <a:bodyPr/>
          <a:lstStyle/>
          <a:p>
            <a:pPr marL="0" marR="0" lvl="0" indent="0" algn="l"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endParaRPr kumimoji="0" lang="en-US" sz="1200" b="0" i="0" u="none" strike="noStrike" kern="1200" cap="none" spc="0" normalizeH="0" baseline="0" noProof="0">
              <a:ln>
                <a:noFill/>
              </a:ln>
              <a:solidFill>
                <a:srgbClr val="30242F">
                  <a:tint val="75000"/>
                </a:srgbClr>
              </a:solidFill>
              <a:effectLst/>
              <a:uLnTx/>
              <a:uFillTx/>
              <a:latin typeface="Helvetica" pitchFamily="34" charset="0"/>
              <a:ea typeface="+mn-ea"/>
              <a:cs typeface="+mn-cs"/>
            </a:endParaRPr>
          </a:p>
        </p:txBody>
      </p:sp>
      <p:sp>
        <p:nvSpPr>
          <p:cNvPr id="10" name="Footer Placeholder 2" hidden="1"/>
          <p:cNvSpPr>
            <a:spLocks noGrp="1"/>
          </p:cNvSpPr>
          <p:nvPr>
            <p:ph type="ftr" sz="quarter" idx="11"/>
          </p:nvPr>
        </p:nvSpPr>
        <p:spPr>
          <a:xfrm>
            <a:off x="2459111" y="6473918"/>
            <a:ext cx="4113728" cy="365125"/>
          </a:xfrm>
        </p:spPr>
        <p:txBody>
          <a:bodyPr/>
          <a:lstStyle/>
          <a:p>
            <a:pPr marL="0" marR="0" lvl="0" indent="0" algn="ctr" defTabSz="914126" rtl="0" eaLnBrk="1" fontAlgn="auto" latinLnBrk="0" hangingPunct="1">
              <a:lnSpc>
                <a:spcPct val="100000"/>
              </a:lnSpc>
              <a:spcBef>
                <a:spcPts val="0"/>
              </a:spcBef>
              <a:spcAft>
                <a:spcPts val="0"/>
              </a:spcAft>
              <a:buClrTx/>
              <a:buSzTx/>
              <a:buFont typeface="Wingdings" pitchFamily="2" charset="2"/>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[Internal Use] for Check Point employees​</a:t>
            </a:r>
          </a:p>
        </p:txBody>
      </p:sp>
      <p:sp>
        <p:nvSpPr>
          <p:cNvPr id="9" name="Footer_copyright">
            <a:extLst>
              <a:ext uri="{FF2B5EF4-FFF2-40B4-BE49-F238E27FC236}">
                <a16:creationId xmlns:a16="http://schemas.microsoft.com/office/drawing/2014/main" id="{B407C9D3-7E0F-D7F1-E541-50DDDD9A9C30}"/>
              </a:ext>
            </a:extLst>
          </p:cNvPr>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cxnSp>
        <p:nvCxnSpPr>
          <p:cNvPr id="11" name="Footer line">
            <a:extLst>
              <a:ext uri="{FF2B5EF4-FFF2-40B4-BE49-F238E27FC236}">
                <a16:creationId xmlns:a16="http://schemas.microsoft.com/office/drawing/2014/main" id="{0568F379-CCF0-6251-0E6F-07B36E8D4941}"/>
              </a:ext>
            </a:extLst>
          </p:cNvPr>
          <p:cNvCxnSpPr/>
          <p:nvPr/>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itle 1">
            <a:extLst>
              <a:ext uri="{FF2B5EF4-FFF2-40B4-BE49-F238E27FC236}">
                <a16:creationId xmlns:a16="http://schemas.microsoft.com/office/drawing/2014/main" id="{DCCB0E90-1C12-CAA0-3283-195AD498ED3B}"/>
              </a:ext>
            </a:extLst>
          </p:cNvPr>
          <p:cNvSpPr txBox="1">
            <a:spLocks/>
          </p:cNvSpPr>
          <p:nvPr/>
        </p:nvSpPr>
        <p:spPr>
          <a:xfrm>
            <a:off x="479378" y="1560644"/>
            <a:ext cx="4297144" cy="2601145"/>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indent="0">
              <a:buNone/>
            </a:pPr>
            <a:r>
              <a:rPr lang="en-US" sz="4000" b="1">
                <a:gradFill>
                  <a:gsLst>
                    <a:gs pos="79000">
                      <a:schemeClr val="bg2"/>
                    </a:gs>
                    <a:gs pos="0">
                      <a:schemeClr val="accent6"/>
                    </a:gs>
                  </a:gsLst>
                  <a:path path="circle">
                    <a:fillToRect l="100000" t="100000"/>
                  </a:path>
                </a:gradFill>
                <a:latin typeface="Roboto" pitchFamily="2" charset="0"/>
                <a:ea typeface="Roboto" pitchFamily="2" charset="0"/>
              </a:rPr>
              <a:t>BEST-IN-CLASS CLOUD NETWORK SECURITY FOR MIGRATION</a:t>
            </a:r>
          </a:p>
        </p:txBody>
      </p:sp>
      <p:grpSp>
        <p:nvGrpSpPr>
          <p:cNvPr id="42" name="Grupa 41">
            <a:extLst>
              <a:ext uri="{FF2B5EF4-FFF2-40B4-BE49-F238E27FC236}">
                <a16:creationId xmlns:a16="http://schemas.microsoft.com/office/drawing/2014/main" id="{F5FB689D-D4C3-5B3E-F96E-4C2E2A4D4983}"/>
              </a:ext>
            </a:extLst>
          </p:cNvPr>
          <p:cNvGrpSpPr/>
          <p:nvPr/>
        </p:nvGrpSpPr>
        <p:grpSpPr>
          <a:xfrm>
            <a:off x="5366414" y="469008"/>
            <a:ext cx="2498384" cy="2354580"/>
            <a:chOff x="5366414" y="822960"/>
            <a:chExt cx="2498384" cy="2354580"/>
          </a:xfrm>
        </p:grpSpPr>
        <p:grpSp>
          <p:nvGrpSpPr>
            <p:cNvPr id="16" name="Grupa 15">
              <a:extLst>
                <a:ext uri="{FF2B5EF4-FFF2-40B4-BE49-F238E27FC236}">
                  <a16:creationId xmlns:a16="http://schemas.microsoft.com/office/drawing/2014/main" id="{4BA05468-262B-7BE7-7F7D-C899ABACAEE3}"/>
                </a:ext>
              </a:extLst>
            </p:cNvPr>
            <p:cNvGrpSpPr/>
            <p:nvPr/>
          </p:nvGrpSpPr>
          <p:grpSpPr>
            <a:xfrm>
              <a:off x="5366414" y="822960"/>
              <a:ext cx="2498384" cy="2354580"/>
              <a:chOff x="5136856" y="834390"/>
              <a:chExt cx="2498384" cy="2354580"/>
            </a:xfrm>
          </p:grpSpPr>
          <p:sp>
            <p:nvSpPr>
              <p:cNvPr id="14" name="Prostokąt zaokrąglony 13">
                <a:extLst>
                  <a:ext uri="{FF2B5EF4-FFF2-40B4-BE49-F238E27FC236}">
                    <a16:creationId xmlns:a16="http://schemas.microsoft.com/office/drawing/2014/main" id="{D406D98E-8DF3-405C-AA62-3A329E18EC56}"/>
                  </a:ext>
                </a:extLst>
              </p:cNvPr>
              <p:cNvSpPr/>
              <p:nvPr/>
            </p:nvSpPr>
            <p:spPr bwMode="auto">
              <a:xfrm>
                <a:off x="5136856" y="834390"/>
                <a:ext cx="2498384" cy="2354580"/>
              </a:xfrm>
              <a:prstGeom prst="roundRect">
                <a:avLst>
                  <a:gd name="adj" fmla="val 6958"/>
                </a:avLst>
              </a:prstGeom>
              <a:solidFill>
                <a:srgbClr val="D9D9D9"/>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sz="1800" err="1">
                  <a:latin typeface="Roboto" panose="02000000000000000000" pitchFamily="2" charset="0"/>
                  <a:ea typeface="Roboto" panose="02000000000000000000" pitchFamily="2" charset="0"/>
                  <a:cs typeface="Roboto" panose="02000000000000000000" pitchFamily="2" charset="0"/>
                </a:endParaRPr>
              </a:p>
            </p:txBody>
          </p:sp>
          <p:sp>
            <p:nvSpPr>
              <p:cNvPr id="6" name="TextBox 17">
                <a:extLst>
                  <a:ext uri="{FF2B5EF4-FFF2-40B4-BE49-F238E27FC236}">
                    <a16:creationId xmlns:a16="http://schemas.microsoft.com/office/drawing/2014/main" id="{78CBD77D-D7BE-2D9C-7F3A-D15B33E271C3}"/>
                  </a:ext>
                </a:extLst>
              </p:cNvPr>
              <p:cNvSpPr txBox="1"/>
              <p:nvPr/>
            </p:nvSpPr>
            <p:spPr bwMode="auto">
              <a:xfrm>
                <a:off x="5632925" y="2108748"/>
                <a:ext cx="1519085" cy="954107"/>
              </a:xfrm>
              <a:prstGeom prst="rect">
                <a:avLst/>
              </a:prstGeom>
            </p:spPr>
            <p:txBody>
              <a:bodyPr wrap="square">
                <a:spAutoFit/>
              </a:bodyPr>
              <a:lstStyle>
                <a:defPPr>
                  <a:defRPr lang="en-US"/>
                </a:defPPr>
                <a:lvl1pPr marL="285750" indent="-285750">
                  <a:spcBef>
                    <a:spcPct val="0"/>
                  </a:spcBef>
                  <a:buClr>
                    <a:schemeClr val="bg2"/>
                  </a:buClr>
                  <a:buSzPct val="100000"/>
                  <a:buFont typeface="Arial" panose="020B0604020202020204" pitchFamily="34" charset="0"/>
                  <a:buChar char="•"/>
                </a:lvl1pPr>
              </a:lstStyle>
              <a:p>
                <a:pPr marL="0" indent="0" algn="ctr">
                  <a:lnSpc>
                    <a:spcPct val="100000"/>
                  </a:lnSpc>
                  <a:spcBef>
                    <a:spcPts val="600"/>
                  </a:spcBef>
                  <a:spcAft>
                    <a:spcPts val="600"/>
                  </a:spcAft>
                  <a:buNone/>
                </a:pPr>
                <a:r>
                  <a:rPr lang="en-US" sz="2800">
                    <a:latin typeface="Roboto" panose="02000000000000000000" pitchFamily="2" charset="0"/>
                    <a:ea typeface="Roboto" panose="02000000000000000000" pitchFamily="2" charset="0"/>
                    <a:cs typeface="Roboto" panose="02000000000000000000" pitchFamily="2" charset="0"/>
                  </a:rPr>
                  <a:t>Most Secure</a:t>
                </a:r>
              </a:p>
            </p:txBody>
          </p:sp>
          <p:sp>
            <p:nvSpPr>
              <p:cNvPr id="15" name="Owal 14">
                <a:extLst>
                  <a:ext uri="{FF2B5EF4-FFF2-40B4-BE49-F238E27FC236}">
                    <a16:creationId xmlns:a16="http://schemas.microsoft.com/office/drawing/2014/main" id="{E2BBB14D-AB1E-AD98-8133-AA005DADBCEF}"/>
                  </a:ext>
                </a:extLst>
              </p:cNvPr>
              <p:cNvSpPr/>
              <p:nvPr/>
            </p:nvSpPr>
            <p:spPr bwMode="auto">
              <a:xfrm>
                <a:off x="6013696" y="1236741"/>
                <a:ext cx="744703" cy="744703"/>
              </a:xfrm>
              <a:prstGeom prst="ellipse">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pl-PL" sz="2800" err="1">
                  <a:latin typeface="+mn-lt"/>
                </a:endParaRPr>
              </a:p>
            </p:txBody>
          </p:sp>
        </p:grpSp>
        <p:pic>
          <p:nvPicPr>
            <p:cNvPr id="4098" name="Picture 2" descr="centralized Icon 1975125">
              <a:extLst>
                <a:ext uri="{FF2B5EF4-FFF2-40B4-BE49-F238E27FC236}">
                  <a16:creationId xmlns:a16="http://schemas.microsoft.com/office/drawing/2014/main" id="{00F76BA1-C163-6464-DBCF-CDEE72321B1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256438" y="1245590"/>
              <a:ext cx="731520"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upa 42">
            <a:extLst>
              <a:ext uri="{FF2B5EF4-FFF2-40B4-BE49-F238E27FC236}">
                <a16:creationId xmlns:a16="http://schemas.microsoft.com/office/drawing/2014/main" id="{9B2F2BBC-C6DE-215A-5650-BBE57993F136}"/>
              </a:ext>
            </a:extLst>
          </p:cNvPr>
          <p:cNvGrpSpPr/>
          <p:nvPr/>
        </p:nvGrpSpPr>
        <p:grpSpPr>
          <a:xfrm>
            <a:off x="8315001" y="467014"/>
            <a:ext cx="2503183" cy="2354580"/>
            <a:chOff x="8315001" y="820966"/>
            <a:chExt cx="2503183" cy="2354580"/>
          </a:xfrm>
        </p:grpSpPr>
        <p:grpSp>
          <p:nvGrpSpPr>
            <p:cNvPr id="17" name="Grupa 16">
              <a:extLst>
                <a:ext uri="{FF2B5EF4-FFF2-40B4-BE49-F238E27FC236}">
                  <a16:creationId xmlns:a16="http://schemas.microsoft.com/office/drawing/2014/main" id="{9862D40F-2C01-2594-D2F0-60595DA65E9A}"/>
                </a:ext>
              </a:extLst>
            </p:cNvPr>
            <p:cNvGrpSpPr/>
            <p:nvPr/>
          </p:nvGrpSpPr>
          <p:grpSpPr>
            <a:xfrm>
              <a:off x="8315001" y="820966"/>
              <a:ext cx="2503183" cy="2354580"/>
              <a:chOff x="5132057" y="834390"/>
              <a:chExt cx="2503183" cy="2354580"/>
            </a:xfrm>
          </p:grpSpPr>
          <p:sp>
            <p:nvSpPr>
              <p:cNvPr id="18" name="Prostokąt zaokrąglony 17">
                <a:extLst>
                  <a:ext uri="{FF2B5EF4-FFF2-40B4-BE49-F238E27FC236}">
                    <a16:creationId xmlns:a16="http://schemas.microsoft.com/office/drawing/2014/main" id="{57A70D5F-8924-8E93-6CF1-0D25C8FDD257}"/>
                  </a:ext>
                </a:extLst>
              </p:cNvPr>
              <p:cNvSpPr/>
              <p:nvPr/>
            </p:nvSpPr>
            <p:spPr bwMode="auto">
              <a:xfrm>
                <a:off x="5136856" y="834390"/>
                <a:ext cx="2498384" cy="2354580"/>
              </a:xfrm>
              <a:prstGeom prst="roundRect">
                <a:avLst>
                  <a:gd name="adj" fmla="val 6958"/>
                </a:avLst>
              </a:prstGeom>
              <a:solidFill>
                <a:srgbClr val="D9D9D9"/>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sz="1800" err="1">
                  <a:latin typeface="Roboto" panose="02000000000000000000" pitchFamily="2" charset="0"/>
                  <a:ea typeface="Roboto" panose="02000000000000000000" pitchFamily="2" charset="0"/>
                  <a:cs typeface="Roboto" panose="02000000000000000000" pitchFamily="2" charset="0"/>
                </a:endParaRPr>
              </a:p>
            </p:txBody>
          </p:sp>
          <p:sp>
            <p:nvSpPr>
              <p:cNvPr id="19" name="TextBox 17">
                <a:extLst>
                  <a:ext uri="{FF2B5EF4-FFF2-40B4-BE49-F238E27FC236}">
                    <a16:creationId xmlns:a16="http://schemas.microsoft.com/office/drawing/2014/main" id="{0ED4E54C-8D94-306E-3230-9B66EA042946}"/>
                  </a:ext>
                </a:extLst>
              </p:cNvPr>
              <p:cNvSpPr txBox="1"/>
              <p:nvPr/>
            </p:nvSpPr>
            <p:spPr bwMode="auto">
              <a:xfrm>
                <a:off x="5132057" y="2110742"/>
                <a:ext cx="2486249" cy="954107"/>
              </a:xfrm>
              <a:prstGeom prst="rect">
                <a:avLst/>
              </a:prstGeom>
            </p:spPr>
            <p:txBody>
              <a:bodyPr wrap="square">
                <a:spAutoFit/>
              </a:bodyPr>
              <a:lstStyle>
                <a:defPPr>
                  <a:defRPr lang="en-US"/>
                </a:defPPr>
                <a:lvl1pPr marL="285750" indent="-285750">
                  <a:spcBef>
                    <a:spcPct val="0"/>
                  </a:spcBef>
                  <a:buClr>
                    <a:schemeClr val="bg2"/>
                  </a:buClr>
                  <a:buSzPct val="100000"/>
                  <a:buFont typeface="Arial" panose="020B0604020202020204" pitchFamily="34" charset="0"/>
                  <a:buChar char="•"/>
                </a:lvl1pPr>
              </a:lstStyle>
              <a:p>
                <a:pPr marL="0" indent="0" algn="ctr">
                  <a:lnSpc>
                    <a:spcPct val="100000"/>
                  </a:lnSpc>
                  <a:spcBef>
                    <a:spcPts val="600"/>
                  </a:spcBef>
                  <a:spcAft>
                    <a:spcPts val="600"/>
                  </a:spcAft>
                  <a:buNone/>
                </a:pPr>
                <a:r>
                  <a:rPr lang="en-US" sz="2800">
                    <a:latin typeface="Roboto" panose="02000000000000000000" pitchFamily="2" charset="0"/>
                    <a:ea typeface="Roboto" panose="02000000000000000000" pitchFamily="2" charset="0"/>
                    <a:cs typeface="Roboto" panose="02000000000000000000" pitchFamily="2" charset="0"/>
                  </a:rPr>
                  <a:t>Quickest and Easiest</a:t>
                </a:r>
              </a:p>
            </p:txBody>
          </p:sp>
          <p:sp>
            <p:nvSpPr>
              <p:cNvPr id="20" name="Owal 19">
                <a:extLst>
                  <a:ext uri="{FF2B5EF4-FFF2-40B4-BE49-F238E27FC236}">
                    <a16:creationId xmlns:a16="http://schemas.microsoft.com/office/drawing/2014/main" id="{602CDCB3-990A-16BD-3FC6-F306FE7CDA19}"/>
                  </a:ext>
                </a:extLst>
              </p:cNvPr>
              <p:cNvSpPr/>
              <p:nvPr/>
            </p:nvSpPr>
            <p:spPr bwMode="auto">
              <a:xfrm>
                <a:off x="6013696" y="1236741"/>
                <a:ext cx="744703" cy="744703"/>
              </a:xfrm>
              <a:prstGeom prst="ellipse">
                <a:avLst/>
              </a:prstGeom>
              <a:solidFill>
                <a:schemeClr val="accent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pl-PL" sz="2800" err="1">
                  <a:latin typeface="+mn-lt"/>
                </a:endParaRPr>
              </a:p>
            </p:txBody>
          </p:sp>
        </p:grpSp>
        <p:pic>
          <p:nvPicPr>
            <p:cNvPr id="4100" name="Picture 4" descr="easy Icon 5507695">
              <a:extLst>
                <a:ext uri="{FF2B5EF4-FFF2-40B4-BE49-F238E27FC236}">
                  <a16:creationId xmlns:a16="http://schemas.microsoft.com/office/drawing/2014/main" id="{FC59D0BD-5CC0-B872-E257-BAB88D5BFCF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250062" y="1276739"/>
              <a:ext cx="637857" cy="6378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upa 43">
            <a:extLst>
              <a:ext uri="{FF2B5EF4-FFF2-40B4-BE49-F238E27FC236}">
                <a16:creationId xmlns:a16="http://schemas.microsoft.com/office/drawing/2014/main" id="{4E49F49E-FEE0-647F-D4BC-BB15E3C28926}"/>
              </a:ext>
            </a:extLst>
          </p:cNvPr>
          <p:cNvGrpSpPr/>
          <p:nvPr/>
        </p:nvGrpSpPr>
        <p:grpSpPr>
          <a:xfrm>
            <a:off x="5366414" y="3088350"/>
            <a:ext cx="2498384" cy="2354580"/>
            <a:chOff x="5366414" y="3442302"/>
            <a:chExt cx="2498384" cy="2354580"/>
          </a:xfrm>
        </p:grpSpPr>
        <p:grpSp>
          <p:nvGrpSpPr>
            <p:cNvPr id="23" name="Grupa 22">
              <a:extLst>
                <a:ext uri="{FF2B5EF4-FFF2-40B4-BE49-F238E27FC236}">
                  <a16:creationId xmlns:a16="http://schemas.microsoft.com/office/drawing/2014/main" id="{6E534403-7221-38D2-048A-6DC08D3EFFE5}"/>
                </a:ext>
              </a:extLst>
            </p:cNvPr>
            <p:cNvGrpSpPr/>
            <p:nvPr/>
          </p:nvGrpSpPr>
          <p:grpSpPr>
            <a:xfrm>
              <a:off x="5366414" y="3442302"/>
              <a:ext cx="2498384" cy="2354580"/>
              <a:chOff x="5136856" y="834390"/>
              <a:chExt cx="2498384" cy="2354580"/>
            </a:xfrm>
          </p:grpSpPr>
          <p:sp>
            <p:nvSpPr>
              <p:cNvPr id="33" name="Prostokąt zaokrąglony 32">
                <a:extLst>
                  <a:ext uri="{FF2B5EF4-FFF2-40B4-BE49-F238E27FC236}">
                    <a16:creationId xmlns:a16="http://schemas.microsoft.com/office/drawing/2014/main" id="{5B4FC04C-C637-6913-9A40-959A654C1659}"/>
                  </a:ext>
                </a:extLst>
              </p:cNvPr>
              <p:cNvSpPr/>
              <p:nvPr/>
            </p:nvSpPr>
            <p:spPr bwMode="auto">
              <a:xfrm>
                <a:off x="5136856" y="834390"/>
                <a:ext cx="2498384" cy="2354580"/>
              </a:xfrm>
              <a:prstGeom prst="roundRect">
                <a:avLst>
                  <a:gd name="adj" fmla="val 6958"/>
                </a:avLst>
              </a:prstGeom>
              <a:solidFill>
                <a:srgbClr val="D9D9D9"/>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sz="1800" err="1">
                  <a:latin typeface="Roboto" panose="02000000000000000000" pitchFamily="2" charset="0"/>
                  <a:ea typeface="Roboto" panose="02000000000000000000" pitchFamily="2" charset="0"/>
                  <a:cs typeface="Roboto" panose="02000000000000000000" pitchFamily="2" charset="0"/>
                </a:endParaRPr>
              </a:p>
            </p:txBody>
          </p:sp>
          <p:sp>
            <p:nvSpPr>
              <p:cNvPr id="34" name="TextBox 17">
                <a:extLst>
                  <a:ext uri="{FF2B5EF4-FFF2-40B4-BE49-F238E27FC236}">
                    <a16:creationId xmlns:a16="http://schemas.microsoft.com/office/drawing/2014/main" id="{5A7D49E7-31BC-3300-82A3-F3CF0272C116}"/>
                  </a:ext>
                </a:extLst>
              </p:cNvPr>
              <p:cNvSpPr txBox="1"/>
              <p:nvPr/>
            </p:nvSpPr>
            <p:spPr bwMode="auto">
              <a:xfrm>
                <a:off x="5315836" y="2108748"/>
                <a:ext cx="2153264" cy="954107"/>
              </a:xfrm>
              <a:prstGeom prst="rect">
                <a:avLst/>
              </a:prstGeom>
            </p:spPr>
            <p:txBody>
              <a:bodyPr wrap="square">
                <a:spAutoFit/>
              </a:bodyPr>
              <a:lstStyle>
                <a:defPPr>
                  <a:defRPr lang="en-US"/>
                </a:defPPr>
                <a:lvl1pPr marL="285750" indent="-285750">
                  <a:spcBef>
                    <a:spcPct val="0"/>
                  </a:spcBef>
                  <a:buClr>
                    <a:schemeClr val="bg2"/>
                  </a:buClr>
                  <a:buSzPct val="100000"/>
                  <a:buFont typeface="Arial" panose="020B0604020202020204" pitchFamily="34" charset="0"/>
                  <a:buChar char="•"/>
                </a:lvl1pPr>
              </a:lstStyle>
              <a:p>
                <a:pPr marL="0" indent="0" algn="ctr">
                  <a:lnSpc>
                    <a:spcPct val="100000"/>
                  </a:lnSpc>
                  <a:spcBef>
                    <a:spcPts val="600"/>
                  </a:spcBef>
                  <a:spcAft>
                    <a:spcPts val="600"/>
                  </a:spcAft>
                  <a:buNone/>
                </a:pPr>
                <a:r>
                  <a:rPr lang="en-US" sz="2800">
                    <a:latin typeface="Roboto" panose="02000000000000000000" pitchFamily="2" charset="0"/>
                    <a:ea typeface="Roboto" panose="02000000000000000000" pitchFamily="2" charset="0"/>
                    <a:cs typeface="Roboto" panose="02000000000000000000" pitchFamily="2" charset="0"/>
                  </a:rPr>
                  <a:t>Minimizes Risk</a:t>
                </a:r>
              </a:p>
            </p:txBody>
          </p:sp>
          <p:sp>
            <p:nvSpPr>
              <p:cNvPr id="35" name="Owal 34">
                <a:extLst>
                  <a:ext uri="{FF2B5EF4-FFF2-40B4-BE49-F238E27FC236}">
                    <a16:creationId xmlns:a16="http://schemas.microsoft.com/office/drawing/2014/main" id="{B3D51CCD-69BE-85F9-8DC8-EBF7B267B54A}"/>
                  </a:ext>
                </a:extLst>
              </p:cNvPr>
              <p:cNvSpPr/>
              <p:nvPr/>
            </p:nvSpPr>
            <p:spPr bwMode="auto">
              <a:xfrm>
                <a:off x="6013696" y="1236741"/>
                <a:ext cx="744703" cy="744703"/>
              </a:xfrm>
              <a:prstGeom prst="ellipse">
                <a:avLst/>
              </a:prstGeom>
              <a:solidFill>
                <a:schemeClr val="accent6"/>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pl-PL" sz="2800" err="1">
                  <a:latin typeface="+mn-lt"/>
                </a:endParaRPr>
              </a:p>
            </p:txBody>
          </p:sp>
        </p:grpSp>
        <p:pic>
          <p:nvPicPr>
            <p:cNvPr id="4102" name="Picture 6" descr="Security Icon 5167489">
              <a:extLst>
                <a:ext uri="{FF2B5EF4-FFF2-40B4-BE49-F238E27FC236}">
                  <a16:creationId xmlns:a16="http://schemas.microsoft.com/office/drawing/2014/main" id="{B3F72658-973A-7585-12AA-BC9BE2CF364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319303" y="3912115"/>
              <a:ext cx="605790" cy="605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upa 44">
            <a:extLst>
              <a:ext uri="{FF2B5EF4-FFF2-40B4-BE49-F238E27FC236}">
                <a16:creationId xmlns:a16="http://schemas.microsoft.com/office/drawing/2014/main" id="{08D4E60D-2AC2-029D-F0FD-DF70A6E04B1D}"/>
              </a:ext>
            </a:extLst>
          </p:cNvPr>
          <p:cNvGrpSpPr/>
          <p:nvPr/>
        </p:nvGrpSpPr>
        <p:grpSpPr>
          <a:xfrm>
            <a:off x="8319800" y="3095794"/>
            <a:ext cx="2498384" cy="2354580"/>
            <a:chOff x="8319800" y="3449746"/>
            <a:chExt cx="2498384" cy="2354580"/>
          </a:xfrm>
        </p:grpSpPr>
        <p:grpSp>
          <p:nvGrpSpPr>
            <p:cNvPr id="24" name="Grupa 23">
              <a:extLst>
                <a:ext uri="{FF2B5EF4-FFF2-40B4-BE49-F238E27FC236}">
                  <a16:creationId xmlns:a16="http://schemas.microsoft.com/office/drawing/2014/main" id="{C434276E-93BF-0DCD-C64A-35ADFF1E04E0}"/>
                </a:ext>
              </a:extLst>
            </p:cNvPr>
            <p:cNvGrpSpPr/>
            <p:nvPr/>
          </p:nvGrpSpPr>
          <p:grpSpPr>
            <a:xfrm>
              <a:off x="8319800" y="3449746"/>
              <a:ext cx="2498384" cy="2354580"/>
              <a:chOff x="5136856" y="843828"/>
              <a:chExt cx="2498384" cy="2354580"/>
            </a:xfrm>
          </p:grpSpPr>
          <p:sp>
            <p:nvSpPr>
              <p:cNvPr id="25" name="Prostokąt zaokrąglony 24">
                <a:extLst>
                  <a:ext uri="{FF2B5EF4-FFF2-40B4-BE49-F238E27FC236}">
                    <a16:creationId xmlns:a16="http://schemas.microsoft.com/office/drawing/2014/main" id="{CC2A5D98-0C7B-CD2D-600B-F49306500126}"/>
                  </a:ext>
                </a:extLst>
              </p:cNvPr>
              <p:cNvSpPr/>
              <p:nvPr/>
            </p:nvSpPr>
            <p:spPr bwMode="auto">
              <a:xfrm>
                <a:off x="5136856" y="843828"/>
                <a:ext cx="2498384" cy="2354580"/>
              </a:xfrm>
              <a:prstGeom prst="roundRect">
                <a:avLst>
                  <a:gd name="adj" fmla="val 6958"/>
                </a:avLst>
              </a:prstGeom>
              <a:solidFill>
                <a:srgbClr val="D9D9D9"/>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sz="1800" err="1">
                  <a:latin typeface="Roboto" panose="02000000000000000000" pitchFamily="2" charset="0"/>
                  <a:ea typeface="Roboto" panose="02000000000000000000" pitchFamily="2" charset="0"/>
                  <a:cs typeface="Roboto" panose="02000000000000000000" pitchFamily="2" charset="0"/>
                </a:endParaRPr>
              </a:p>
            </p:txBody>
          </p:sp>
          <p:sp>
            <p:nvSpPr>
              <p:cNvPr id="26" name="TextBox 17">
                <a:extLst>
                  <a:ext uri="{FF2B5EF4-FFF2-40B4-BE49-F238E27FC236}">
                    <a16:creationId xmlns:a16="http://schemas.microsoft.com/office/drawing/2014/main" id="{CC1A156F-6B1E-0D06-1CA0-CD9303D461B7}"/>
                  </a:ext>
                </a:extLst>
              </p:cNvPr>
              <p:cNvSpPr txBox="1"/>
              <p:nvPr/>
            </p:nvSpPr>
            <p:spPr bwMode="auto">
              <a:xfrm>
                <a:off x="5572436" y="2123654"/>
                <a:ext cx="1701226" cy="954107"/>
              </a:xfrm>
              <a:prstGeom prst="rect">
                <a:avLst/>
              </a:prstGeom>
            </p:spPr>
            <p:txBody>
              <a:bodyPr wrap="square">
                <a:spAutoFit/>
              </a:bodyPr>
              <a:lstStyle>
                <a:defPPr>
                  <a:defRPr lang="en-US"/>
                </a:defPPr>
                <a:lvl1pPr marL="285750" indent="-285750">
                  <a:spcBef>
                    <a:spcPct val="0"/>
                  </a:spcBef>
                  <a:buClr>
                    <a:schemeClr val="bg2"/>
                  </a:buClr>
                  <a:buSzPct val="100000"/>
                  <a:buFont typeface="Arial" panose="020B0604020202020204" pitchFamily="34" charset="0"/>
                  <a:buChar char="•"/>
                </a:lvl1pPr>
              </a:lstStyle>
              <a:p>
                <a:pPr marL="0" indent="0" algn="ctr">
                  <a:lnSpc>
                    <a:spcPct val="100000"/>
                  </a:lnSpc>
                  <a:spcBef>
                    <a:spcPts val="600"/>
                  </a:spcBef>
                  <a:spcAft>
                    <a:spcPts val="600"/>
                  </a:spcAft>
                  <a:buNone/>
                </a:pPr>
                <a:r>
                  <a:rPr lang="en-US" sz="2800">
                    <a:latin typeface="Roboto" panose="02000000000000000000" pitchFamily="2" charset="0"/>
                    <a:ea typeface="Roboto" panose="02000000000000000000" pitchFamily="2" charset="0"/>
                    <a:cs typeface="Roboto" panose="02000000000000000000" pitchFamily="2" charset="0"/>
                  </a:rPr>
                  <a:t>Lowest TCO</a:t>
                </a:r>
              </a:p>
            </p:txBody>
          </p:sp>
          <p:sp>
            <p:nvSpPr>
              <p:cNvPr id="32" name="Owal 31">
                <a:extLst>
                  <a:ext uri="{FF2B5EF4-FFF2-40B4-BE49-F238E27FC236}">
                    <a16:creationId xmlns:a16="http://schemas.microsoft.com/office/drawing/2014/main" id="{ED39AD00-981D-2212-0AA2-FAF28780E3F3}"/>
                  </a:ext>
                </a:extLst>
              </p:cNvPr>
              <p:cNvSpPr/>
              <p:nvPr/>
            </p:nvSpPr>
            <p:spPr bwMode="auto">
              <a:xfrm>
                <a:off x="6013696" y="1236741"/>
                <a:ext cx="744703" cy="744703"/>
              </a:xfrm>
              <a:prstGeom prst="ellipse">
                <a:avLst/>
              </a:prstGeom>
              <a:solidFill>
                <a:schemeClr val="accent5"/>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pl-PL" sz="2800" err="1">
                  <a:latin typeface="+mn-lt"/>
                </a:endParaRPr>
              </a:p>
            </p:txBody>
          </p:sp>
        </p:grpSp>
        <p:pic>
          <p:nvPicPr>
            <p:cNvPr id="4104" name="Picture 8" descr="friendly Icon 2348331">
              <a:extLst>
                <a:ext uri="{FF2B5EF4-FFF2-40B4-BE49-F238E27FC236}">
                  <a16:creationId xmlns:a16="http://schemas.microsoft.com/office/drawing/2014/main" id="{64B00055-263E-6F13-AD8C-711E1C5FB247}"/>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255742" y="3912115"/>
              <a:ext cx="620747" cy="620747"/>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Footer_page number">
            <a:extLst>
              <a:ext uri="{FF2B5EF4-FFF2-40B4-BE49-F238E27FC236}">
                <a16:creationId xmlns:a16="http://schemas.microsoft.com/office/drawing/2014/main" id="{A2574063-DF53-462A-DA72-C387E128C435}"/>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latin typeface="+mn-lt"/>
                <a:ea typeface="+mn-ea"/>
                <a:cs typeface="+mn-cs"/>
              </a:rPr>
              <a:pPr algn="r" fontAlgn="auto">
                <a:spcBef>
                  <a:spcPts val="0"/>
                </a:spcBef>
                <a:spcAft>
                  <a:spcPts val="0"/>
                </a:spcAft>
                <a:buClrTx/>
                <a:buSzTx/>
                <a:buFontTx/>
                <a:buNone/>
                <a:defRPr/>
              </a:pPr>
              <a:t>13</a:t>
            </a:fld>
            <a:endParaRPr lang="en-US" sz="1100" kern="0">
              <a:latin typeface="+mn-lt"/>
              <a:ea typeface="+mn-ea"/>
              <a:cs typeface="+mn-cs"/>
            </a:endParaRPr>
          </a:p>
        </p:txBody>
      </p:sp>
    </p:spTree>
    <p:extLst>
      <p:ext uri="{BB962C8B-B14F-4D97-AF65-F5344CB8AC3E}">
        <p14:creationId xmlns:p14="http://schemas.microsoft.com/office/powerpoint/2010/main" val="194240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1" accel="50000" decel="5000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
            <a:extLst>
              <a:ext uri="{FF2B5EF4-FFF2-40B4-BE49-F238E27FC236}">
                <a16:creationId xmlns:a16="http://schemas.microsoft.com/office/drawing/2014/main" id="{073672EE-9ED7-5561-113D-034C1028ED9A}"/>
              </a:ext>
            </a:extLst>
          </p:cNvPr>
          <p:cNvSpPr txBox="1"/>
          <p:nvPr/>
        </p:nvSpPr>
        <p:spPr bwMode="auto">
          <a:xfrm>
            <a:off x="593995" y="455936"/>
            <a:ext cx="11049000" cy="707886"/>
          </a:xfrm>
          <a:prstGeom prst="rect">
            <a:avLst/>
          </a:prstGeom>
          <a:no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Roboto" pitchFamily="2" charset="0"/>
                <a:ea typeface="Roboto" pitchFamily="2" charset="0"/>
                <a:cs typeface="Arial"/>
                <a:sym typeface="Arial"/>
              </a:rPr>
              <a:t>INDUSTRY-LEADING SECURITY</a:t>
            </a:r>
            <a:endParaRPr kumimoji="0" lang="en-US" sz="4000" b="1" i="0" u="none" strike="noStrike" kern="0" cap="none" spc="0" normalizeH="0" baseline="0" noProof="0" dirty="0">
              <a:ln>
                <a:noFill/>
              </a:ln>
              <a:solidFill>
                <a:srgbClr val="FFFFFF"/>
              </a:solidFill>
              <a:effectLst/>
              <a:uLnTx/>
              <a:uFillTx/>
              <a:latin typeface="Roboto" pitchFamily="2" charset="0"/>
              <a:ea typeface="Roboto" pitchFamily="2" charset="0"/>
              <a:cs typeface="Arial" panose="020B0604020202020204" pitchFamily="34" charset="0"/>
              <a:sym typeface="Arial"/>
            </a:endParaRPr>
          </a:p>
        </p:txBody>
      </p:sp>
      <p:sp>
        <p:nvSpPr>
          <p:cNvPr id="82" name="Footer_page number">
            <a:extLst>
              <a:ext uri="{FF2B5EF4-FFF2-40B4-BE49-F238E27FC236}">
                <a16:creationId xmlns:a16="http://schemas.microsoft.com/office/drawing/2014/main" id="{4218F298-DDF9-E21E-9484-68E64A3748A0}"/>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3042-9933-4C71-BBE3-FA9237566B45}" type="slidenum">
              <a:rPr kumimoji="0" lang="en-US" sz="1000" b="0" i="0" u="none" strike="noStrike" kern="0" cap="none" spc="0" normalizeH="0" baseline="0" noProof="0" smtClean="0">
                <a:ln>
                  <a:noFill/>
                </a:ln>
                <a:solidFill>
                  <a:srgbClr val="FFFFFF"/>
                </a:solidFill>
                <a:effectLst/>
                <a:uLnTx/>
                <a:uFillTx/>
                <a:latin typeface="Calibri"/>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 name="Footer Placeholder 2" hidden="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4" name="Date Placeholder 3" hidden="1"/>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4D4D4F">
                  <a:tint val="75000"/>
                </a:srgbClr>
              </a:solidFill>
              <a:effectLst/>
              <a:uLnTx/>
              <a:uFillTx/>
              <a:latin typeface="Arial"/>
              <a:cs typeface="Arial"/>
              <a:sym typeface="Arial"/>
            </a:endParaRPr>
          </a:p>
        </p:txBody>
      </p:sp>
      <p:sp>
        <p:nvSpPr>
          <p:cNvPr id="32" name="Freeform 5">
            <a:extLst>
              <a:ext uri="{FF2B5EF4-FFF2-40B4-BE49-F238E27FC236}">
                <a16:creationId xmlns:a16="http://schemas.microsoft.com/office/drawing/2014/main" id="{ECA5FB72-A703-E8D7-96F8-F8A32A96C073}"/>
              </a:ext>
            </a:extLst>
          </p:cNvPr>
          <p:cNvSpPr>
            <a:spLocks/>
          </p:cNvSpPr>
          <p:nvPr/>
        </p:nvSpPr>
        <p:spPr bwMode="auto">
          <a:xfrm>
            <a:off x="2390224" y="24460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6">
            <a:extLst>
              <a:ext uri="{FF2B5EF4-FFF2-40B4-BE49-F238E27FC236}">
                <a16:creationId xmlns:a16="http://schemas.microsoft.com/office/drawing/2014/main" id="{81966BBD-F327-AF99-313C-6453DD5D0909}"/>
              </a:ext>
            </a:extLst>
          </p:cNvPr>
          <p:cNvSpPr>
            <a:spLocks noChangeArrowheads="1"/>
          </p:cNvSpPr>
          <p:nvPr/>
        </p:nvSpPr>
        <p:spPr bwMode="auto">
          <a:xfrm>
            <a:off x="3006174" y="3335058"/>
            <a:ext cx="1588" cy="15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ounded Rectangle 34"/>
          <p:cNvSpPr/>
          <p:nvPr/>
        </p:nvSpPr>
        <p:spPr bwMode="auto">
          <a:xfrm>
            <a:off x="966971" y="1464147"/>
            <a:ext cx="10210620" cy="4422199"/>
          </a:xfrm>
          <a:prstGeom prst="roundRect">
            <a:avLst>
              <a:gd name="adj" fmla="val 3050"/>
            </a:avLst>
          </a:prstGeom>
          <a:solidFill>
            <a:srgbClr val="DA1572"/>
          </a:solidFill>
          <a:ln w="12700" algn="ctr">
            <a:noFill/>
            <a:miter lim="800000"/>
            <a:headEnd/>
            <a:tailEnd/>
          </a:ln>
          <a:effectLst>
            <a:outerShdw blurRad="368300" sx="102000" sy="102000" algn="ctr" rotWithShape="0">
              <a:prstClr val="black">
                <a:alpha val="25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1200"/>
              </a:spcBef>
              <a:spcAft>
                <a:spcPts val="0"/>
              </a:spcAft>
              <a:buClrTx/>
              <a:buSzPct val="115000"/>
              <a:buFontTx/>
              <a:buNone/>
              <a:tabLst/>
              <a:defRPr/>
            </a:pPr>
            <a:endParaRPr kumimoji="0" lang="he-IL" sz="2400" b="0" i="0" u="none" strike="noStrike" kern="0" cap="none" spc="0" normalizeH="0" baseline="0" noProof="0" dirty="0">
              <a:ln>
                <a:noFill/>
              </a:ln>
              <a:solidFill>
                <a:srgbClr val="4D4D4F"/>
              </a:solidFill>
              <a:effectLst/>
              <a:uLnTx/>
              <a:uFillTx/>
              <a:latin typeface="Calibri"/>
            </a:endParaRPr>
          </a:p>
        </p:txBody>
      </p:sp>
      <p:sp>
        <p:nvSpPr>
          <p:cNvPr id="36" name="Round Same Side Corner Rectangle 35"/>
          <p:cNvSpPr/>
          <p:nvPr/>
        </p:nvSpPr>
        <p:spPr bwMode="auto">
          <a:xfrm flipV="1">
            <a:off x="966971" y="2160169"/>
            <a:ext cx="10210620" cy="4005671"/>
          </a:xfrm>
          <a:prstGeom prst="round2SameRect">
            <a:avLst>
              <a:gd name="adj1" fmla="val 3224"/>
              <a:gd name="adj2" fmla="val 0"/>
            </a:avLst>
          </a:prstGeom>
          <a:solidFill>
            <a:srgbClr val="FFFFFF"/>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1200"/>
              </a:spcBef>
              <a:spcAft>
                <a:spcPts val="0"/>
              </a:spcAft>
              <a:buClrTx/>
              <a:buSzPct val="115000"/>
              <a:buFontTx/>
              <a:buNone/>
              <a:tabLst/>
              <a:defRPr/>
            </a:pPr>
            <a:endParaRPr kumimoji="0" lang="he-IL" sz="2400" b="0" i="0" u="none" strike="noStrike" kern="0" cap="none" spc="0" normalizeH="0" baseline="0" noProof="0" dirty="0">
              <a:ln>
                <a:noFill/>
              </a:ln>
              <a:solidFill>
                <a:srgbClr val="4D4D4F"/>
              </a:solidFill>
              <a:effectLst/>
              <a:uLnTx/>
              <a:uFillTx/>
              <a:latin typeface="Calibri"/>
            </a:endParaRPr>
          </a:p>
        </p:txBody>
      </p:sp>
      <p:sp>
        <p:nvSpPr>
          <p:cNvPr id="37" name="TextBox 36"/>
          <p:cNvSpPr txBox="1"/>
          <p:nvPr/>
        </p:nvSpPr>
        <p:spPr bwMode="auto">
          <a:xfrm>
            <a:off x="1132851" y="2201705"/>
            <a:ext cx="10209574" cy="2893100"/>
          </a:xfrm>
          <a:prstGeom prst="rect">
            <a:avLst/>
          </a:prstGeom>
          <a:noFill/>
          <a:ln>
            <a:noFill/>
          </a:ln>
          <a:effectLst/>
        </p:spPr>
        <p:txBody>
          <a:bodyPr vert="horz" wrap="square" lIns="91440" tIns="45720" rIns="91440" bIns="45720" numCol="1" rtlCol="1" anchor="t" anchorCtr="0" compatLnSpc="1">
            <a:prstTxWarp prst="textNoShape">
              <a:avLst/>
            </a:prstTxWarp>
            <a:spAutoFit/>
          </a:bodyPr>
          <a:lstStyle/>
          <a:p>
            <a:pPr>
              <a:buClrTx/>
              <a:defRPr/>
            </a:pPr>
            <a:r>
              <a:rPr lang="en-US" sz="2000" b="1" dirty="0">
                <a:solidFill>
                  <a:srgbClr val="DA1572"/>
                </a:solidFill>
              </a:rPr>
              <a:t>Next-Generation Firewall:</a:t>
            </a:r>
            <a:br>
              <a:rPr lang="en-US" sz="1800" dirty="0">
                <a:latin typeface="Arial" panose="020B0604020202020204" pitchFamily="34" charset="0"/>
                <a:cs typeface="Arial" panose="020B0604020202020204" pitchFamily="34" charset="0"/>
              </a:rPr>
            </a:br>
            <a:r>
              <a:rPr lang="en-US" sz="1800" dirty="0"/>
              <a:t>Named a Leader in Gartner</a:t>
            </a:r>
            <a:r>
              <a:rPr lang="en-US" sz="1800" baseline="30000" dirty="0"/>
              <a:t>®</a:t>
            </a:r>
            <a:r>
              <a:rPr lang="en-US" sz="1800" dirty="0"/>
              <a:t> Magic Quadrant™ Network Firewalls (23 times)</a:t>
            </a:r>
            <a:endParaRPr lang="en-US" sz="1800" b="1" dirty="0">
              <a:solidFill>
                <a:srgbClr val="4D4D4F"/>
              </a:solidFill>
            </a:endParaRPr>
          </a:p>
          <a:p>
            <a:pPr>
              <a:buClrTx/>
              <a:defRPr/>
            </a:pPr>
            <a:r>
              <a:rPr lang="en-US" sz="1800" b="1" dirty="0">
                <a:solidFill>
                  <a:srgbClr val="4D4D4F"/>
                </a:solidFill>
              </a:rPr>
              <a:t>Ranked 1</a:t>
            </a:r>
            <a:r>
              <a:rPr lang="en-US" sz="1800" b="1" baseline="30000" dirty="0">
                <a:solidFill>
                  <a:srgbClr val="4D4D4F"/>
                </a:solidFill>
              </a:rPr>
              <a:t>st</a:t>
            </a:r>
            <a:r>
              <a:rPr lang="en-US" sz="1800" b="1" dirty="0">
                <a:solidFill>
                  <a:srgbClr val="4D4D4F"/>
                </a:solidFill>
              </a:rPr>
              <a:t> </a:t>
            </a:r>
            <a:r>
              <a:rPr lang="en-US" sz="1800" dirty="0">
                <a:solidFill>
                  <a:srgbClr val="4D4D4F"/>
                </a:solidFill>
              </a:rPr>
              <a:t>in Public Cloud Use Case in Gartner</a:t>
            </a:r>
            <a:r>
              <a:rPr lang="en-US" sz="1800" baseline="30000" dirty="0">
                <a:solidFill>
                  <a:srgbClr val="4D4D4F"/>
                </a:solidFill>
              </a:rPr>
              <a:t>®</a:t>
            </a:r>
            <a:r>
              <a:rPr lang="en-US" sz="1800" dirty="0">
                <a:solidFill>
                  <a:srgbClr val="4D4D4F"/>
                </a:solidFill>
              </a:rPr>
              <a:t> 2023 Critical Capabilities for Network Firewalls</a:t>
            </a:r>
            <a:endParaRPr lang="en-US" sz="1800" b="1" dirty="0">
              <a:solidFill>
                <a:srgbClr val="4D4D4F"/>
              </a:solidFill>
            </a:endParaRPr>
          </a:p>
          <a:p>
            <a:pPr>
              <a:buClrTx/>
              <a:defRPr/>
            </a:pPr>
            <a:r>
              <a:rPr lang="en-US" sz="1800" b="1" dirty="0">
                <a:solidFill>
                  <a:srgbClr val="4D4D4F"/>
                </a:solidFill>
              </a:rPr>
              <a:t>AAA</a:t>
            </a:r>
            <a:r>
              <a:rPr lang="en-US" sz="1800" dirty="0">
                <a:solidFill>
                  <a:srgbClr val="4D4D4F"/>
                </a:solidFill>
              </a:rPr>
              <a:t> in </a:t>
            </a:r>
            <a:r>
              <a:rPr lang="en-US" sz="1800" dirty="0" err="1">
                <a:solidFill>
                  <a:srgbClr val="4D4D4F"/>
                </a:solidFill>
              </a:rPr>
              <a:t>CyberRatings</a:t>
            </a:r>
            <a:r>
              <a:rPr lang="en-US" sz="1800" dirty="0">
                <a:solidFill>
                  <a:srgbClr val="4D4D4F"/>
                </a:solidFill>
              </a:rPr>
              <a:t> Cloud Network Firewall</a:t>
            </a:r>
            <a:endParaRPr lang="aa-ET" sz="1800" dirty="0">
              <a:solidFill>
                <a:srgbClr val="4D4D4F"/>
              </a:solidFill>
            </a:endParaRPr>
          </a:p>
          <a:p>
            <a:pPr>
              <a:buClrTx/>
              <a:defRPr/>
            </a:pPr>
            <a:r>
              <a:rPr lang="en-US" sz="1800" b="1" dirty="0">
                <a:solidFill>
                  <a:srgbClr val="4D4D4F"/>
                </a:solidFill>
              </a:rPr>
              <a:t>Leader</a:t>
            </a:r>
            <a:r>
              <a:rPr lang="en-US" sz="1800" dirty="0">
                <a:solidFill>
                  <a:srgbClr val="4D4D4F"/>
                </a:solidFill>
              </a:rPr>
              <a:t> in Forrester Wave</a:t>
            </a:r>
            <a:r>
              <a:rPr lang="en-US" sz="1200" dirty="0"/>
              <a:t>™:</a:t>
            </a:r>
            <a:r>
              <a:rPr lang="en-US" sz="1800" dirty="0">
                <a:solidFill>
                  <a:srgbClr val="4D4D4F"/>
                </a:solidFill>
              </a:rPr>
              <a:t> Enterprise Firewall</a:t>
            </a:r>
          </a:p>
          <a:p>
            <a:pPr fontAlgn="auto">
              <a:spcBef>
                <a:spcPts val="0"/>
              </a:spcBef>
              <a:spcAft>
                <a:spcPts val="0"/>
              </a:spcAft>
              <a:buClrTx/>
              <a:buSzTx/>
              <a:buFontTx/>
              <a:buNone/>
              <a:defRPr/>
            </a:pPr>
            <a:r>
              <a:rPr lang="en-US" sz="1800" b="1" dirty="0">
                <a:solidFill>
                  <a:srgbClr val="4D4D4F"/>
                </a:solidFill>
              </a:rPr>
              <a:t>Recommended AAA </a:t>
            </a:r>
            <a:r>
              <a:rPr lang="en-US" sz="1800" dirty="0" err="1">
                <a:solidFill>
                  <a:srgbClr val="4D4D4F"/>
                </a:solidFill>
              </a:rPr>
              <a:t>CyberRatings</a:t>
            </a:r>
            <a:r>
              <a:rPr lang="en-US" sz="1800" dirty="0">
                <a:solidFill>
                  <a:srgbClr val="4D4D4F"/>
                </a:solidFill>
              </a:rPr>
              <a:t> Enterprise Firewall</a:t>
            </a:r>
          </a:p>
          <a:p>
            <a:pPr fontAlgn="auto">
              <a:spcBef>
                <a:spcPts val="0"/>
              </a:spcBef>
              <a:spcAft>
                <a:spcPts val="0"/>
              </a:spcAft>
              <a:buClrTx/>
              <a:buSzTx/>
              <a:buFontTx/>
              <a:buNone/>
              <a:defRPr/>
            </a:pPr>
            <a:r>
              <a:rPr lang="en-US" sz="1800" b="1" dirty="0">
                <a:solidFill>
                  <a:srgbClr val="4D4D4F"/>
                </a:solidFill>
                <a:latin typeface="Arial" panose="020B0604020202020204" pitchFamily="34" charset="0"/>
                <a:cs typeface="Arial" panose="020B0604020202020204" pitchFamily="34" charset="0"/>
              </a:rPr>
              <a:t>Leader</a:t>
            </a:r>
            <a:r>
              <a:rPr lang="en-US" sz="1800" dirty="0">
                <a:solidFill>
                  <a:srgbClr val="4D4D4F"/>
                </a:solidFill>
                <a:latin typeface="Arial" panose="020B0604020202020204" pitchFamily="34" charset="0"/>
                <a:cs typeface="Arial" panose="020B0604020202020204" pitchFamily="34" charset="0"/>
              </a:rPr>
              <a:t> in </a:t>
            </a:r>
            <a:r>
              <a:rPr lang="en-US" sz="1800" dirty="0" err="1">
                <a:solidFill>
                  <a:srgbClr val="4D4D4F"/>
                </a:solidFill>
                <a:latin typeface="Arial" panose="020B0604020202020204" pitchFamily="34" charset="0"/>
                <a:cs typeface="Arial" panose="020B0604020202020204" pitchFamily="34" charset="0"/>
              </a:rPr>
              <a:t>Miercom</a:t>
            </a:r>
            <a:r>
              <a:rPr lang="en-US" sz="1800" dirty="0">
                <a:solidFill>
                  <a:srgbClr val="4D4D4F"/>
                </a:solidFill>
                <a:latin typeface="Arial" panose="020B0604020202020204" pitchFamily="34" charset="0"/>
                <a:cs typeface="Arial" panose="020B0604020202020204" pitchFamily="34" charset="0"/>
              </a:rPr>
              <a:t> NGFW Security Efficacy</a:t>
            </a:r>
          </a:p>
          <a:p>
            <a:pPr fontAlgn="auto">
              <a:spcBef>
                <a:spcPts val="0"/>
              </a:spcBef>
              <a:spcAft>
                <a:spcPts val="0"/>
              </a:spcAft>
              <a:buClrTx/>
              <a:buSzTx/>
              <a:buFontTx/>
              <a:buNone/>
              <a:defRPr/>
            </a:pPr>
            <a:r>
              <a:rPr lang="en-US" sz="1800" b="1" dirty="0">
                <a:solidFill>
                  <a:srgbClr val="4D4D4F"/>
                </a:solidFill>
                <a:latin typeface="Arial" panose="020B0604020202020204" pitchFamily="34" charset="0"/>
                <a:cs typeface="Arial" panose="020B0604020202020204" pitchFamily="34" charset="0"/>
              </a:rPr>
              <a:t>Leader</a:t>
            </a:r>
            <a:r>
              <a:rPr lang="en-US" sz="1800" dirty="0">
                <a:solidFill>
                  <a:srgbClr val="4D4D4F"/>
                </a:solidFill>
                <a:latin typeface="Arial" panose="020B0604020202020204" pitchFamily="34" charset="0"/>
                <a:cs typeface="Arial" panose="020B0604020202020204" pitchFamily="34" charset="0"/>
              </a:rPr>
              <a:t> in </a:t>
            </a:r>
            <a:r>
              <a:rPr lang="en-US" sz="1800" dirty="0" err="1">
                <a:solidFill>
                  <a:srgbClr val="4D4D4F"/>
                </a:solidFill>
                <a:latin typeface="Arial" panose="020B0604020202020204" pitchFamily="34" charset="0"/>
                <a:cs typeface="Arial" panose="020B0604020202020204" pitchFamily="34" charset="0"/>
              </a:rPr>
              <a:t>GigaOm</a:t>
            </a:r>
            <a:r>
              <a:rPr lang="en-US" sz="1800" dirty="0">
                <a:solidFill>
                  <a:srgbClr val="4D4D4F"/>
                </a:solidFill>
                <a:latin typeface="Arial" panose="020B0604020202020204" pitchFamily="34" charset="0"/>
                <a:cs typeface="Arial" panose="020B0604020202020204" pitchFamily="34" charset="0"/>
              </a:rPr>
              <a:t> Radar for NGFW</a:t>
            </a:r>
            <a:br>
              <a:rPr lang="en-US" sz="1800" dirty="0">
                <a:solidFill>
                  <a:srgbClr val="4D4D4F"/>
                </a:solidFill>
                <a:latin typeface="Arial" panose="020B0604020202020204" pitchFamily="34" charset="0"/>
                <a:cs typeface="Arial" panose="020B0604020202020204" pitchFamily="34" charset="0"/>
              </a:rPr>
            </a:br>
            <a:r>
              <a:rPr lang="en-US" sz="1800" b="1" dirty="0">
                <a:solidFill>
                  <a:srgbClr val="4D4D4F"/>
                </a:solidFill>
                <a:latin typeface="Arial" panose="020B0604020202020204" pitchFamily="34" charset="0"/>
                <a:cs typeface="Arial" panose="020B0604020202020204" pitchFamily="34" charset="0"/>
              </a:rPr>
              <a:t>Leader</a:t>
            </a:r>
            <a:r>
              <a:rPr lang="en-US" sz="1800" dirty="0">
                <a:solidFill>
                  <a:srgbClr val="4D4D4F"/>
                </a:solidFill>
                <a:latin typeface="Arial" panose="020B0604020202020204" pitchFamily="34" charset="0"/>
                <a:cs typeface="Arial" panose="020B0604020202020204" pitchFamily="34" charset="0"/>
              </a:rPr>
              <a:t> in </a:t>
            </a:r>
            <a:r>
              <a:rPr lang="en-US" sz="1800" dirty="0" err="1">
                <a:solidFill>
                  <a:srgbClr val="4D4D4F"/>
                </a:solidFill>
                <a:latin typeface="Arial" panose="020B0604020202020204" pitchFamily="34" charset="0"/>
                <a:cs typeface="Arial" panose="020B0604020202020204" pitchFamily="34" charset="0"/>
              </a:rPr>
              <a:t>GigaOm</a:t>
            </a:r>
            <a:r>
              <a:rPr lang="en-US" sz="1800" dirty="0">
                <a:solidFill>
                  <a:srgbClr val="4D4D4F"/>
                </a:solidFill>
                <a:latin typeface="Arial" panose="020B0604020202020204" pitchFamily="34" charset="0"/>
                <a:cs typeface="Arial" panose="020B0604020202020204" pitchFamily="34" charset="0"/>
              </a:rPr>
              <a:t> Radar for Cloud </a:t>
            </a:r>
            <a:r>
              <a:rPr lang="en-US" sz="1800">
                <a:solidFill>
                  <a:srgbClr val="4D4D4F"/>
                </a:solidFill>
                <a:latin typeface="Arial" panose="020B0604020202020204" pitchFamily="34" charset="0"/>
                <a:cs typeface="Arial" panose="020B0604020202020204" pitchFamily="34" charset="0"/>
              </a:rPr>
              <a:t>Network Security</a:t>
            </a:r>
            <a:endParaRPr lang="en-US" sz="1800" dirty="0">
              <a:solidFill>
                <a:srgbClr val="4D4D4F"/>
              </a:solidFill>
              <a:latin typeface="Arial" panose="020B0604020202020204" pitchFamily="34" charset="0"/>
              <a:cs typeface="Arial" panose="020B0604020202020204" pitchFamily="34" charset="0"/>
            </a:endParaRPr>
          </a:p>
          <a:p>
            <a:pPr>
              <a:buClrTx/>
              <a:defRPr/>
            </a:pPr>
            <a:r>
              <a:rPr lang="en-US" sz="1800" b="1" dirty="0">
                <a:solidFill>
                  <a:srgbClr val="4D4D4F"/>
                </a:solidFill>
                <a:latin typeface="Arial" panose="020B0604020202020204" pitchFamily="34" charset="0"/>
                <a:cs typeface="Arial" panose="020B0604020202020204" pitchFamily="34" charset="0"/>
              </a:rPr>
              <a:t>Best-in-Class </a:t>
            </a:r>
            <a:r>
              <a:rPr lang="en-US" sz="1800" dirty="0">
                <a:solidFill>
                  <a:srgbClr val="4D4D4F"/>
                </a:solidFill>
                <a:latin typeface="Arial" panose="020B0604020202020204" pitchFamily="34" charset="0"/>
                <a:cs typeface="Arial" panose="020B0604020202020204" pitchFamily="34" charset="0"/>
              </a:rPr>
              <a:t>by Frost &amp; Sullivan for NGFW</a:t>
            </a:r>
          </a:p>
        </p:txBody>
      </p:sp>
      <p:pic>
        <p:nvPicPr>
          <p:cNvPr id="38" name="Picture 3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02073" y="1424941"/>
            <a:ext cx="2307636" cy="813687"/>
          </a:xfrm>
          <a:prstGeom prst="rect">
            <a:avLst/>
          </a:prstGeom>
        </p:spPr>
      </p:pic>
      <p:pic>
        <p:nvPicPr>
          <p:cNvPr id="44" name="Picture 4" descr="Logo - Forrester">
            <a:extLst>
              <a:ext uri="{FF2B5EF4-FFF2-40B4-BE49-F238E27FC236}">
                <a16:creationId xmlns:a16="http://schemas.microsoft.com/office/drawing/2014/main" id="{6C1069FC-F4CF-6CC3-0126-EC1527370B1F}"/>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5010544" y="5310354"/>
            <a:ext cx="1456191" cy="33523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yberRatings.org 2021 Product Test Report for Enterprise Firewalls">
            <a:extLst>
              <a:ext uri="{FF2B5EF4-FFF2-40B4-BE49-F238E27FC236}">
                <a16:creationId xmlns:a16="http://schemas.microsoft.com/office/drawing/2014/main" id="{1ADB87B8-CD3C-9DE9-AF78-F67164D72D0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89601" y="5691292"/>
            <a:ext cx="581425" cy="37121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1593B99C-439F-5DEA-217A-2440CABBC25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175627" y="5765463"/>
            <a:ext cx="1045896" cy="200145"/>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72615" y="4587780"/>
            <a:ext cx="1780387" cy="1780387"/>
          </a:xfrm>
          <a:prstGeom prst="rect">
            <a:avLst/>
          </a:prstGeom>
        </p:spPr>
      </p:pic>
      <p:pic>
        <p:nvPicPr>
          <p:cNvPr id="53" name="Picture 52"/>
          <p:cNvPicPr>
            <a:picLocks noChangeAspect="1"/>
          </p:cNvPicPr>
          <p:nvPr/>
        </p:nvPicPr>
        <p:blipFill>
          <a:blip r:embed="rId8"/>
          <a:stretch>
            <a:fillRect/>
          </a:stretch>
        </p:blipFill>
        <p:spPr>
          <a:xfrm>
            <a:off x="1459992" y="5335289"/>
            <a:ext cx="1250823" cy="285369"/>
          </a:xfrm>
          <a:prstGeom prst="rect">
            <a:avLst/>
          </a:prstGeom>
        </p:spPr>
      </p:pic>
      <p:pic>
        <p:nvPicPr>
          <p:cNvPr id="54" name="Picture 10" descr="Gigaom - Wikipedia">
            <a:extLst>
              <a:ext uri="{FF2B5EF4-FFF2-40B4-BE49-F238E27FC236}">
                <a16:creationId xmlns:a16="http://schemas.microsoft.com/office/drawing/2014/main" id="{A241393F-1D63-4B88-BFFB-CB6C47B33655}"/>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9028759" y="5719271"/>
            <a:ext cx="1019619" cy="343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1BA01D-3FAD-7BFB-CFEF-516C13627D14}"/>
              </a:ext>
            </a:extLst>
          </p:cNvPr>
          <p:cNvSpPr txBox="1"/>
          <p:nvPr/>
        </p:nvSpPr>
        <p:spPr bwMode="auto">
          <a:xfrm>
            <a:off x="200291" y="6193428"/>
            <a:ext cx="6193607" cy="461665"/>
          </a:xfrm>
          <a:prstGeom prst="rect">
            <a:avLst/>
          </a:prstGeom>
          <a:no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400" dirty="0">
              <a:solidFill>
                <a:schemeClr val="bg2">
                  <a:lumMod val="50000"/>
                </a:schemeClr>
              </a:solidFill>
              <a:latin typeface="Arial" panose="020B0604020202020204" pitchFamily="34" charset="0"/>
              <a:cs typeface="Arial" panose="020B0604020202020204" pitchFamily="34" charset="0"/>
            </a:endParaRPr>
          </a:p>
        </p:txBody>
      </p:sp>
      <p:sp>
        <p:nvSpPr>
          <p:cNvPr id="7" name="Content Placeholder 3">
            <a:extLst>
              <a:ext uri="{FF2B5EF4-FFF2-40B4-BE49-F238E27FC236}">
                <a16:creationId xmlns:a16="http://schemas.microsoft.com/office/drawing/2014/main" id="{E3B956D1-2C9C-EB09-4D32-69D1C18BD145}"/>
              </a:ext>
            </a:extLst>
          </p:cNvPr>
          <p:cNvSpPr txBox="1">
            <a:spLocks/>
          </p:cNvSpPr>
          <p:nvPr/>
        </p:nvSpPr>
        <p:spPr bwMode="auto">
          <a:xfrm>
            <a:off x="1305249" y="6230608"/>
            <a:ext cx="9537550" cy="51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indent="0">
              <a:buNone/>
              <a:defRPr/>
            </a:pPr>
            <a:r>
              <a:rPr lang="pl-PL" sz="700" dirty="0">
                <a:solidFill>
                  <a:srgbClr val="FFFFFF"/>
                </a:solidFill>
                <a:latin typeface="Arial"/>
                <a:ea typeface="Roboto"/>
                <a:cs typeface="Arial"/>
              </a:rPr>
              <a:t>Report names:  2019-2022- Magic Quadrant for Network Firewalls,  2006-2018- Magic Quadrant for Enterprise Network Firewalls,  2002- Firewall 2H02 Magic Quadrant; 2004- Magic Quadrant for Enterprise Firewalls, 2H03,  2000-2001- Firewall Market Magic Quadrant Update, 1999- Firewall Positioning for 2H99: The High Security Specialists, 1998- Magic Quadrant for Firewall and Virtual Private Network Products, 1997- Cisco Systems - The Align and Conquer Strategy.</a:t>
            </a:r>
            <a:endParaRPr lang="en-US" sz="700" dirty="0">
              <a:ea typeface="Roboto"/>
            </a:endParaRPr>
          </a:p>
          <a:p>
            <a:pPr marL="0" marR="0" lvl="0" indent="0" defTabSz="914400">
              <a:lnSpc>
                <a:spcPct val="95000"/>
              </a:lnSpc>
              <a:spcBef>
                <a:spcPts val="0"/>
              </a:spcBef>
              <a:spcAft>
                <a:spcPct val="0"/>
              </a:spcAft>
              <a:buFont typeface="Arial" panose="020B0604020202020204" pitchFamily="34" charset="0"/>
              <a:buNone/>
              <a:tabLst/>
              <a:defRPr/>
            </a:pPr>
            <a:endParaRPr lang="pl-PL" sz="700" b="0"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75473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78838-3707-CBF1-7402-8ABF008FAC4F}"/>
            </a:ext>
          </a:extLst>
        </p:cNvPr>
        <p:cNvGrpSpPr/>
        <p:nvPr/>
      </p:nvGrpSpPr>
      <p:grpSpPr>
        <a:xfrm>
          <a:off x="0" y="0"/>
          <a:ext cx="0" cy="0"/>
          <a:chOff x="0" y="0"/>
          <a:chExt cx="0" cy="0"/>
        </a:xfrm>
      </p:grpSpPr>
      <p:sp>
        <p:nvSpPr>
          <p:cNvPr id="30" name="TextBox 2">
            <a:extLst>
              <a:ext uri="{FF2B5EF4-FFF2-40B4-BE49-F238E27FC236}">
                <a16:creationId xmlns:a16="http://schemas.microsoft.com/office/drawing/2014/main" id="{0BF15C61-0A6A-984E-CFD2-B345DFFB9C37}"/>
              </a:ext>
            </a:extLst>
          </p:cNvPr>
          <p:cNvSpPr txBox="1"/>
          <p:nvPr/>
        </p:nvSpPr>
        <p:spPr bwMode="auto">
          <a:xfrm>
            <a:off x="593995" y="455936"/>
            <a:ext cx="11049000" cy="707886"/>
          </a:xfrm>
          <a:prstGeom prst="rect">
            <a:avLst/>
          </a:prstGeom>
          <a:no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Roboto" pitchFamily="2" charset="0"/>
                <a:ea typeface="Roboto" pitchFamily="2" charset="0"/>
                <a:cs typeface="Arial"/>
                <a:sym typeface="Arial"/>
              </a:rPr>
              <a:t>INDUSTRY-LEADING SECURITY</a:t>
            </a:r>
            <a:endParaRPr kumimoji="0" lang="en-US" sz="4000" b="1" i="0" u="none" strike="noStrike" kern="0" cap="none" spc="0" normalizeH="0" baseline="0" noProof="0" dirty="0">
              <a:ln>
                <a:noFill/>
              </a:ln>
              <a:solidFill>
                <a:srgbClr val="FFFFFF"/>
              </a:solidFill>
              <a:effectLst/>
              <a:uLnTx/>
              <a:uFillTx/>
              <a:latin typeface="Roboto" pitchFamily="2" charset="0"/>
              <a:ea typeface="Roboto" pitchFamily="2" charset="0"/>
              <a:cs typeface="Arial" panose="020B0604020202020204" pitchFamily="34" charset="0"/>
              <a:sym typeface="Arial"/>
            </a:endParaRPr>
          </a:p>
        </p:txBody>
      </p:sp>
      <p:sp>
        <p:nvSpPr>
          <p:cNvPr id="82" name="Footer_page number">
            <a:extLst>
              <a:ext uri="{FF2B5EF4-FFF2-40B4-BE49-F238E27FC236}">
                <a16:creationId xmlns:a16="http://schemas.microsoft.com/office/drawing/2014/main" id="{45AC4263-D737-F13A-1A06-E26F2733FDA6}"/>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3042-9933-4C71-BBE3-FA9237566B45}" type="slidenum">
              <a:rPr kumimoji="0" lang="en-US" sz="1000" b="0" i="0" u="none" strike="noStrike" kern="0" cap="none" spc="0" normalizeH="0" baseline="0" noProof="0" smtClean="0">
                <a:ln>
                  <a:noFill/>
                </a:ln>
                <a:solidFill>
                  <a:srgbClr val="FFFFFF"/>
                </a:solidFill>
                <a:effectLst/>
                <a:uLnTx/>
                <a:uFillTx/>
                <a:latin typeface="Calibri"/>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 name="Footer Placeholder 2" hidden="1">
            <a:extLst>
              <a:ext uri="{FF2B5EF4-FFF2-40B4-BE49-F238E27FC236}">
                <a16:creationId xmlns:a16="http://schemas.microsoft.com/office/drawing/2014/main" id="{2B28E4B8-035F-7A73-A4A0-F24B7A1694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4" name="Date Placeholder 3" hidden="1">
            <a:extLst>
              <a:ext uri="{FF2B5EF4-FFF2-40B4-BE49-F238E27FC236}">
                <a16:creationId xmlns:a16="http://schemas.microsoft.com/office/drawing/2014/main" id="{085A1365-1336-40AB-5F91-39474DCAB38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4D4D4F">
                  <a:tint val="75000"/>
                </a:srgbClr>
              </a:solidFill>
              <a:effectLst/>
              <a:uLnTx/>
              <a:uFillTx/>
              <a:latin typeface="Arial"/>
              <a:cs typeface="Arial"/>
              <a:sym typeface="Arial"/>
            </a:endParaRPr>
          </a:p>
        </p:txBody>
      </p:sp>
      <p:grpSp>
        <p:nvGrpSpPr>
          <p:cNvPr id="13" name="Group 12">
            <a:extLst>
              <a:ext uri="{FF2B5EF4-FFF2-40B4-BE49-F238E27FC236}">
                <a16:creationId xmlns:a16="http://schemas.microsoft.com/office/drawing/2014/main" id="{95339FA6-1B45-1DA9-0D9D-F2119883C036}"/>
              </a:ext>
            </a:extLst>
          </p:cNvPr>
          <p:cNvGrpSpPr/>
          <p:nvPr/>
        </p:nvGrpSpPr>
        <p:grpSpPr>
          <a:xfrm>
            <a:off x="1716244" y="1441438"/>
            <a:ext cx="8803352" cy="5107137"/>
            <a:chOff x="5836451" y="1503141"/>
            <a:chExt cx="7621728" cy="4551799"/>
          </a:xfrm>
        </p:grpSpPr>
        <p:sp>
          <p:nvSpPr>
            <p:cNvPr id="25" name="Content Placeholder 3">
              <a:extLst>
                <a:ext uri="{FF2B5EF4-FFF2-40B4-BE49-F238E27FC236}">
                  <a16:creationId xmlns:a16="http://schemas.microsoft.com/office/drawing/2014/main" id="{0D257B0A-E0C4-08D9-47E7-300B6BD3BB63}"/>
                </a:ext>
              </a:extLst>
            </p:cNvPr>
            <p:cNvSpPr txBox="1">
              <a:spLocks/>
            </p:cNvSpPr>
            <p:nvPr/>
          </p:nvSpPr>
          <p:spPr bwMode="auto">
            <a:xfrm>
              <a:off x="5836451" y="1503141"/>
              <a:ext cx="76217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300"/>
                </a:spcBef>
                <a:spcAft>
                  <a:spcPct val="0"/>
                </a:spcAft>
                <a:buClr>
                  <a:srgbClr val="920053"/>
                </a:buClr>
                <a:buSzPct val="85000"/>
                <a:buFont typeface="Arial" panose="020B0604020202020204" pitchFamily="34" charset="0"/>
                <a:buNone/>
                <a:tabLst/>
                <a:defRPr/>
              </a:pPr>
              <a:r>
                <a:rPr kumimoji="0" lang="pl-PL" sz="18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HIGHEST CATCH RATE FOR ZERO-DAY THREAT PREVENTION</a:t>
              </a:r>
              <a:r>
                <a:rPr kumimoji="0" lang="en-US" sz="18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 BY MIERCOM</a:t>
              </a:r>
              <a:r>
                <a:rPr kumimoji="0" lang="en-US" sz="1800" b="1" i="0" u="none" strike="noStrike" kern="0" cap="none" spc="0" normalizeH="0" baseline="3000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pl-PL" sz="18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p>
          </p:txBody>
        </p:sp>
        <p:grpSp>
          <p:nvGrpSpPr>
            <p:cNvPr id="41" name="Grupa 40">
              <a:extLst>
                <a:ext uri="{FF2B5EF4-FFF2-40B4-BE49-F238E27FC236}">
                  <a16:creationId xmlns:a16="http://schemas.microsoft.com/office/drawing/2014/main" id="{BB72E854-7F70-C565-CA09-DAB51EF0E006}"/>
                </a:ext>
              </a:extLst>
            </p:cNvPr>
            <p:cNvGrpSpPr/>
            <p:nvPr/>
          </p:nvGrpSpPr>
          <p:grpSpPr>
            <a:xfrm>
              <a:off x="7458270" y="2799072"/>
              <a:ext cx="4175160" cy="2722280"/>
              <a:chOff x="6536384" y="3019872"/>
              <a:chExt cx="4175160" cy="2722280"/>
            </a:xfrm>
          </p:grpSpPr>
          <p:sp>
            <p:nvSpPr>
              <p:cNvPr id="28" name="Prostokąt z rogami zaokrąglonymi z jednej strony 27">
                <a:extLst>
                  <a:ext uri="{FF2B5EF4-FFF2-40B4-BE49-F238E27FC236}">
                    <a16:creationId xmlns:a16="http://schemas.microsoft.com/office/drawing/2014/main" id="{6860922B-B66A-1D51-37CF-CABCBF49C111}"/>
                  </a:ext>
                </a:extLst>
              </p:cNvPr>
              <p:cNvSpPr/>
              <p:nvPr/>
            </p:nvSpPr>
            <p:spPr bwMode="auto">
              <a:xfrm>
                <a:off x="6536384" y="3019872"/>
                <a:ext cx="502713" cy="2722280"/>
              </a:xfrm>
              <a:prstGeom prst="round2SameRect">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dirty="0" err="1">
                  <a:ln>
                    <a:noFill/>
                  </a:ln>
                  <a:solidFill>
                    <a:srgbClr val="000000"/>
                  </a:solidFill>
                  <a:effectLst/>
                  <a:uLnTx/>
                  <a:uFillTx/>
                  <a:latin typeface="Calibri"/>
                  <a:cs typeface="Arial"/>
                  <a:sym typeface="Arial"/>
                </a:endParaRPr>
              </a:p>
            </p:txBody>
          </p:sp>
          <p:sp>
            <p:nvSpPr>
              <p:cNvPr id="29" name="Prostokąt z rogami zaokrąglonymi z jednej strony 28">
                <a:extLst>
                  <a:ext uri="{FF2B5EF4-FFF2-40B4-BE49-F238E27FC236}">
                    <a16:creationId xmlns:a16="http://schemas.microsoft.com/office/drawing/2014/main" id="{85F5DB6D-C595-AB55-73AC-64F985C3F8F9}"/>
                  </a:ext>
                </a:extLst>
              </p:cNvPr>
              <p:cNvSpPr/>
              <p:nvPr/>
            </p:nvSpPr>
            <p:spPr bwMode="auto">
              <a:xfrm>
                <a:off x="7760533" y="4312361"/>
                <a:ext cx="502713" cy="1429789"/>
              </a:xfrm>
              <a:prstGeom prst="round2SameRect">
                <a:avLst/>
              </a:prstGeom>
              <a:solidFill>
                <a:schemeClr val="bg1">
                  <a:alpha val="27543"/>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dirty="0" err="1">
                  <a:ln>
                    <a:noFill/>
                  </a:ln>
                  <a:solidFill>
                    <a:srgbClr val="000000"/>
                  </a:solidFill>
                  <a:effectLst/>
                  <a:uLnTx/>
                  <a:uFillTx/>
                  <a:latin typeface="Calibri"/>
                  <a:cs typeface="Arial"/>
                  <a:sym typeface="Arial"/>
                </a:endParaRPr>
              </a:p>
            </p:txBody>
          </p:sp>
          <p:sp>
            <p:nvSpPr>
              <p:cNvPr id="39" name="Prostokąt z rogami zaokrąglonymi z jednej strony 38">
                <a:extLst>
                  <a:ext uri="{FF2B5EF4-FFF2-40B4-BE49-F238E27FC236}">
                    <a16:creationId xmlns:a16="http://schemas.microsoft.com/office/drawing/2014/main" id="{E0F94740-76DC-FC6D-DE67-71DF2D374445}"/>
                  </a:ext>
                </a:extLst>
              </p:cNvPr>
              <p:cNvSpPr/>
              <p:nvPr/>
            </p:nvSpPr>
            <p:spPr bwMode="auto">
              <a:xfrm>
                <a:off x="8984682" y="3706579"/>
                <a:ext cx="502713" cy="2035572"/>
              </a:xfrm>
              <a:prstGeom prst="round2SameRect">
                <a:avLst/>
              </a:prstGeom>
              <a:solidFill>
                <a:schemeClr val="bg1">
                  <a:alpha val="27543"/>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dirty="0" err="1">
                  <a:ln>
                    <a:noFill/>
                  </a:ln>
                  <a:solidFill>
                    <a:srgbClr val="000000"/>
                  </a:solidFill>
                  <a:effectLst/>
                  <a:uLnTx/>
                  <a:uFillTx/>
                  <a:latin typeface="Calibri"/>
                  <a:cs typeface="Arial"/>
                  <a:sym typeface="Arial"/>
                </a:endParaRPr>
              </a:p>
            </p:txBody>
          </p:sp>
          <p:sp>
            <p:nvSpPr>
              <p:cNvPr id="40" name="Prostokąt z rogami zaokrąglonymi z jednej strony 39">
                <a:extLst>
                  <a:ext uri="{FF2B5EF4-FFF2-40B4-BE49-F238E27FC236}">
                    <a16:creationId xmlns:a16="http://schemas.microsoft.com/office/drawing/2014/main" id="{4ACBAEA8-78A5-19D1-19C6-18DC8CAA01AC}"/>
                  </a:ext>
                </a:extLst>
              </p:cNvPr>
              <p:cNvSpPr/>
              <p:nvPr/>
            </p:nvSpPr>
            <p:spPr bwMode="auto">
              <a:xfrm>
                <a:off x="10208831" y="4221297"/>
                <a:ext cx="502713" cy="1520854"/>
              </a:xfrm>
              <a:prstGeom prst="round2SameRect">
                <a:avLst/>
              </a:prstGeom>
              <a:solidFill>
                <a:schemeClr val="bg1">
                  <a:alpha val="27543"/>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dirty="0" err="1">
                  <a:ln>
                    <a:noFill/>
                  </a:ln>
                  <a:solidFill>
                    <a:srgbClr val="000000"/>
                  </a:solidFill>
                  <a:effectLst/>
                  <a:uLnTx/>
                  <a:uFillTx/>
                  <a:latin typeface="Calibri"/>
                  <a:cs typeface="Arial"/>
                  <a:sym typeface="Arial"/>
                </a:endParaRPr>
              </a:p>
            </p:txBody>
          </p:sp>
        </p:grpSp>
        <p:sp>
          <p:nvSpPr>
            <p:cNvPr id="47" name="Content Placeholder 3">
              <a:extLst>
                <a:ext uri="{FF2B5EF4-FFF2-40B4-BE49-F238E27FC236}">
                  <a16:creationId xmlns:a16="http://schemas.microsoft.com/office/drawing/2014/main" id="{D6D95160-E5BF-9A8C-2351-0801CF64C513}"/>
                </a:ext>
              </a:extLst>
            </p:cNvPr>
            <p:cNvSpPr txBox="1">
              <a:spLocks/>
            </p:cNvSpPr>
            <p:nvPr/>
          </p:nvSpPr>
          <p:spPr bwMode="auto">
            <a:xfrm>
              <a:off x="7224376" y="2259673"/>
              <a:ext cx="46953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indent="0" algn="ctr">
                <a:spcBef>
                  <a:spcPts val="0"/>
                </a:spcBef>
                <a:buClr>
                  <a:srgbClr val="920053"/>
                </a:buClr>
                <a:buNone/>
                <a:defRPr/>
              </a:pPr>
              <a:r>
                <a:rPr lang="pl-PL" sz="1300" dirty="0">
                  <a:solidFill>
                    <a:srgbClr val="FFFFFF"/>
                  </a:solidFill>
                  <a:latin typeface="Roboto"/>
                  <a:ea typeface="Roboto"/>
                  <a:cs typeface="Roboto"/>
                </a:rPr>
                <a:t>MALWARE </a:t>
              </a:r>
              <a:r>
                <a:rPr kumimoji="0" lang="pl-PL" sz="1300" b="0" i="0" u="none" strike="noStrike" kern="0" cap="none" spc="0" normalizeH="0" baseline="0" noProof="0" dirty="0">
                  <a:ln>
                    <a:noFill/>
                  </a:ln>
                  <a:solidFill>
                    <a:srgbClr val="FFFFFF"/>
                  </a:solidFill>
                  <a:effectLst/>
                  <a:uLnTx/>
                  <a:uFillTx/>
                  <a:latin typeface="Roboto"/>
                  <a:ea typeface="Roboto"/>
                  <a:cs typeface="Roboto"/>
                  <a:sym typeface="Arial"/>
                </a:rPr>
                <a:t>PREVENTION EFFICACY</a:t>
              </a:r>
              <a:r>
                <a:rPr lang="pl-PL" sz="1300" dirty="0">
                  <a:solidFill>
                    <a:srgbClr val="FFFFFF"/>
                  </a:solidFill>
                  <a:latin typeface="Roboto"/>
                  <a:ea typeface="Roboto"/>
                  <a:cs typeface="Roboto"/>
                </a:rPr>
                <a:t> </a:t>
              </a:r>
              <a:endParaRPr lang="en-US" sz="13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endParaRPr>
            </a:p>
            <a:p>
              <a:pPr marL="0" indent="0" algn="ctr">
                <a:spcBef>
                  <a:spcPts val="0"/>
                </a:spcBef>
                <a:buClr>
                  <a:srgbClr val="920053"/>
                </a:buClr>
                <a:buNone/>
                <a:defRPr/>
              </a:pPr>
              <a:r>
                <a:rPr kumimoji="0" lang="pl-PL" sz="1300" b="0" i="0" u="none" strike="noStrike" kern="0" cap="none" spc="0" normalizeH="0" baseline="0" noProof="0" dirty="0">
                  <a:ln>
                    <a:noFill/>
                  </a:ln>
                  <a:solidFill>
                    <a:srgbClr val="FFFFFF"/>
                  </a:solidFill>
                  <a:effectLst/>
                  <a:uLnTx/>
                  <a:uFillTx/>
                  <a:latin typeface="Roboto"/>
                  <a:ea typeface="Roboto"/>
                  <a:cs typeface="Roboto"/>
                  <a:sym typeface="Arial"/>
                </a:rPr>
                <a:t>ZERO+1 DAY MALWARE </a:t>
              </a:r>
              <a:r>
                <a:rPr lang="pl-PL" sz="1300" dirty="0">
                  <a:solidFill>
                    <a:srgbClr val="FFFFFF"/>
                  </a:solidFill>
                  <a:latin typeface="Roboto"/>
                  <a:ea typeface="Roboto"/>
                  <a:cs typeface="Roboto"/>
                </a:rPr>
                <a:t>, </a:t>
              </a:r>
              <a:r>
                <a:rPr kumimoji="0" lang="pl-PL" sz="1300" b="0" i="0" u="none" strike="noStrike" kern="0" cap="none" spc="0" normalizeH="0" baseline="0" noProof="0" dirty="0">
                  <a:ln>
                    <a:noFill/>
                  </a:ln>
                  <a:solidFill>
                    <a:srgbClr val="FFFFFF"/>
                  </a:solidFill>
                  <a:effectLst/>
                  <a:uLnTx/>
                  <a:uFillTx/>
                  <a:latin typeface="Roboto"/>
                  <a:ea typeface="Roboto"/>
                  <a:cs typeface="Roboto"/>
                  <a:sym typeface="Arial"/>
                </a:rPr>
                <a:t>NGFW COMPARISION</a:t>
              </a:r>
              <a:endParaRPr lang="en-US" sz="1300" b="0" i="0" u="none" strike="noStrike" kern="0" cap="none" spc="0" normalizeH="0" baseline="0" noProof="0" dirty="0">
                <a:ln>
                  <a:noFill/>
                </a:ln>
                <a:solidFill>
                  <a:srgbClr val="FFFFFF"/>
                </a:solidFill>
                <a:effectLst/>
                <a:uLnTx/>
                <a:uFillTx/>
                <a:latin typeface="Roboto"/>
                <a:ea typeface="Roboto"/>
                <a:cs typeface="Roboto"/>
              </a:endParaRPr>
            </a:p>
          </p:txBody>
        </p:sp>
        <p:sp>
          <p:nvSpPr>
            <p:cNvPr id="55" name="Content Placeholder 3">
              <a:extLst>
                <a:ext uri="{FF2B5EF4-FFF2-40B4-BE49-F238E27FC236}">
                  <a16:creationId xmlns:a16="http://schemas.microsoft.com/office/drawing/2014/main" id="{02364427-F11D-53E8-E9EC-3C0F34C0BF28}"/>
                </a:ext>
              </a:extLst>
            </p:cNvPr>
            <p:cNvSpPr txBox="1">
              <a:spLocks/>
            </p:cNvSpPr>
            <p:nvPr/>
          </p:nvSpPr>
          <p:spPr bwMode="auto">
            <a:xfrm rot="16200000">
              <a:off x="6980512" y="4066075"/>
              <a:ext cx="1344323" cy="27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920053"/>
                </a:buClr>
                <a:buSzPct val="85000"/>
                <a:buFont typeface="Arial" panose="020B0604020202020204" pitchFamily="34" charset="0"/>
                <a:buNone/>
                <a:tabLst/>
                <a:defRPr/>
              </a:pPr>
              <a:r>
                <a:rPr kumimoji="0" lang="pl-PL" sz="16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99.7%</a:t>
              </a:r>
            </a:p>
          </p:txBody>
        </p:sp>
        <p:sp>
          <p:nvSpPr>
            <p:cNvPr id="56" name="Content Placeholder 3">
              <a:extLst>
                <a:ext uri="{FF2B5EF4-FFF2-40B4-BE49-F238E27FC236}">
                  <a16:creationId xmlns:a16="http://schemas.microsoft.com/office/drawing/2014/main" id="{A17DF09A-5426-1D09-E667-7C53E2EB71FB}"/>
                </a:ext>
              </a:extLst>
            </p:cNvPr>
            <p:cNvSpPr txBox="1">
              <a:spLocks/>
            </p:cNvSpPr>
            <p:nvPr/>
          </p:nvSpPr>
          <p:spPr bwMode="auto">
            <a:xfrm rot="16200000">
              <a:off x="8217161" y="4973927"/>
              <a:ext cx="1344323" cy="27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920053"/>
                </a:buClr>
                <a:buSzPct val="85000"/>
                <a:buFont typeface="Arial" panose="020B0604020202020204" pitchFamily="34" charset="0"/>
                <a:buNone/>
                <a:tabLst/>
                <a:defRPr/>
              </a:pPr>
              <a:r>
                <a:rPr kumimoji="0" lang="pl-PL" sz="16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43.6%</a:t>
              </a:r>
            </a:p>
          </p:txBody>
        </p:sp>
        <p:sp>
          <p:nvSpPr>
            <p:cNvPr id="57" name="Content Placeholder 3">
              <a:extLst>
                <a:ext uri="{FF2B5EF4-FFF2-40B4-BE49-F238E27FC236}">
                  <a16:creationId xmlns:a16="http://schemas.microsoft.com/office/drawing/2014/main" id="{9D6DCF10-582A-D3B7-0062-09C1AAB4D746}"/>
                </a:ext>
              </a:extLst>
            </p:cNvPr>
            <p:cNvSpPr txBox="1">
              <a:spLocks/>
            </p:cNvSpPr>
            <p:nvPr/>
          </p:nvSpPr>
          <p:spPr bwMode="auto">
            <a:xfrm rot="16200000">
              <a:off x="9453880" y="4544499"/>
              <a:ext cx="1344323" cy="27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920053"/>
                </a:buClr>
                <a:buSzPct val="85000"/>
                <a:buFont typeface="Arial" panose="020B0604020202020204" pitchFamily="34" charset="0"/>
                <a:buNone/>
                <a:tabLst/>
                <a:defRPr/>
              </a:pPr>
              <a:r>
                <a:rPr kumimoji="0" lang="pl-PL" sz="16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72.7%</a:t>
              </a:r>
            </a:p>
          </p:txBody>
        </p:sp>
        <p:sp>
          <p:nvSpPr>
            <p:cNvPr id="58" name="Content Placeholder 3">
              <a:extLst>
                <a:ext uri="{FF2B5EF4-FFF2-40B4-BE49-F238E27FC236}">
                  <a16:creationId xmlns:a16="http://schemas.microsoft.com/office/drawing/2014/main" id="{9D768222-B4B6-BF44-68BE-5AA681046F43}"/>
                </a:ext>
              </a:extLst>
            </p:cNvPr>
            <p:cNvSpPr txBox="1">
              <a:spLocks/>
            </p:cNvSpPr>
            <p:nvPr/>
          </p:nvSpPr>
          <p:spPr bwMode="auto">
            <a:xfrm rot="16200000">
              <a:off x="10709912" y="4840520"/>
              <a:ext cx="1344323" cy="27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920053"/>
                </a:buClr>
                <a:buSzPct val="85000"/>
                <a:buFont typeface="Arial" panose="020B0604020202020204" pitchFamily="34" charset="0"/>
                <a:buNone/>
                <a:tabLst/>
                <a:defRPr/>
              </a:pPr>
              <a:r>
                <a:rPr kumimoji="0" lang="pl-PL" sz="16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46.1%</a:t>
              </a:r>
            </a:p>
          </p:txBody>
        </p:sp>
        <p:pic>
          <p:nvPicPr>
            <p:cNvPr id="59" name="Picture 5">
              <a:extLst>
                <a:ext uri="{FF2B5EF4-FFF2-40B4-BE49-F238E27FC236}">
                  <a16:creationId xmlns:a16="http://schemas.microsoft.com/office/drawing/2014/main" id="{8F974A59-A55A-F17D-F1EE-83C2E0E2EC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4527" y="5676532"/>
              <a:ext cx="1106439" cy="246795"/>
            </a:xfrm>
            <a:prstGeom prst="rect">
              <a:avLst/>
            </a:prstGeom>
          </p:spPr>
        </p:pic>
        <p:pic>
          <p:nvPicPr>
            <p:cNvPr id="2050" name="Picture 2" descr="Cisco - Wikipedia">
              <a:extLst>
                <a:ext uri="{FF2B5EF4-FFF2-40B4-BE49-F238E27FC236}">
                  <a16:creationId xmlns:a16="http://schemas.microsoft.com/office/drawing/2014/main" id="{C1F74027-C0EB-9D7E-5786-C44EAF69D11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1171550" y="5679694"/>
              <a:ext cx="461880" cy="2436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tinet">
              <a:extLst>
                <a:ext uri="{FF2B5EF4-FFF2-40B4-BE49-F238E27FC236}">
                  <a16:creationId xmlns:a16="http://schemas.microsoft.com/office/drawing/2014/main" id="{AE9694A4-E57C-D4B3-F0DB-510AF79C193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728001" y="5589162"/>
              <a:ext cx="931555" cy="4657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lo Alto Networks — CLICO PL">
              <a:extLst>
                <a:ext uri="{FF2B5EF4-FFF2-40B4-BE49-F238E27FC236}">
                  <a16:creationId xmlns:a16="http://schemas.microsoft.com/office/drawing/2014/main" id="{4C87CAAE-8A81-D958-D578-865E6988F7AB}"/>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96656" y="5743955"/>
              <a:ext cx="980925" cy="179372"/>
            </a:xfrm>
            <a:prstGeom prst="rect">
              <a:avLst/>
            </a:prstGeom>
            <a:noFill/>
            <a:extLst>
              <a:ext uri="{909E8E84-426E-40DD-AFC4-6F175D3DCCD1}">
                <a14:hiddenFill xmlns:a14="http://schemas.microsoft.com/office/drawing/2010/main">
                  <a:solidFill>
                    <a:srgbClr val="FFFFFF"/>
                  </a:solidFill>
                </a14:hiddenFill>
              </a:ext>
            </a:extLst>
          </p:spPr>
        </p:pic>
        <p:sp>
          <p:nvSpPr>
            <p:cNvPr id="46" name="Prostokąt zaokrąglony 73">
              <a:extLst>
                <a:ext uri="{FF2B5EF4-FFF2-40B4-BE49-F238E27FC236}">
                  <a16:creationId xmlns:a16="http://schemas.microsoft.com/office/drawing/2014/main" id="{A5350EF8-8216-896C-09CE-A7656FF3BC8F}"/>
                </a:ext>
              </a:extLst>
            </p:cNvPr>
            <p:cNvSpPr/>
            <p:nvPr/>
          </p:nvSpPr>
          <p:spPr bwMode="auto">
            <a:xfrm rot="16200000">
              <a:off x="6015181" y="4656546"/>
              <a:ext cx="1914204" cy="224793"/>
            </a:xfrm>
            <a:prstGeom prst="round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1400" b="0" i="0" u="none" strike="noStrike" kern="0" cap="none" spc="0" normalizeH="0" baseline="0" noProof="0" dirty="0">
                  <a:ln>
                    <a:noFill/>
                  </a:ln>
                  <a:solidFill>
                    <a:srgbClr val="FFFFFF"/>
                  </a:solidFill>
                  <a:effectLst/>
                  <a:uLnTx/>
                  <a:uFillTx/>
                  <a:latin typeface="Calibri"/>
                  <a:cs typeface="Arial"/>
                  <a:sym typeface="Arial"/>
                </a:rPr>
                <a:t>Percent prevented</a:t>
              </a:r>
              <a:endParaRPr kumimoji="0" lang="pl-PL" sz="1400" b="0" i="0" u="none" strike="noStrike" kern="0" cap="none" spc="0" normalizeH="0" baseline="0" noProof="0" dirty="0" err="1">
                <a:ln>
                  <a:noFill/>
                </a:ln>
                <a:solidFill>
                  <a:srgbClr val="FFFFFF"/>
                </a:solidFill>
                <a:effectLst/>
                <a:uLnTx/>
                <a:uFillTx/>
                <a:latin typeface="Calibri"/>
                <a:cs typeface="Arial"/>
                <a:sym typeface="Arial"/>
              </a:endParaRPr>
            </a:p>
          </p:txBody>
        </p:sp>
      </p:grpSp>
    </p:spTree>
    <p:extLst>
      <p:ext uri="{BB962C8B-B14F-4D97-AF65-F5344CB8AC3E}">
        <p14:creationId xmlns:p14="http://schemas.microsoft.com/office/powerpoint/2010/main" val="3400393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5826E-F277-B901-6BE3-8FB048BF91B7}"/>
            </a:ext>
          </a:extLst>
        </p:cNvPr>
        <p:cNvGrpSpPr/>
        <p:nvPr/>
      </p:nvGrpSpPr>
      <p:grpSpPr>
        <a:xfrm>
          <a:off x="0" y="0"/>
          <a:ext cx="0" cy="0"/>
          <a:chOff x="0" y="0"/>
          <a:chExt cx="0" cy="0"/>
        </a:xfrm>
      </p:grpSpPr>
      <p:sp>
        <p:nvSpPr>
          <p:cNvPr id="30" name="TextBox 2">
            <a:extLst>
              <a:ext uri="{FF2B5EF4-FFF2-40B4-BE49-F238E27FC236}">
                <a16:creationId xmlns:a16="http://schemas.microsoft.com/office/drawing/2014/main" id="{E38381BB-58A9-E99F-1AF9-33B25F1E8031}"/>
              </a:ext>
            </a:extLst>
          </p:cNvPr>
          <p:cNvSpPr txBox="1"/>
          <p:nvPr/>
        </p:nvSpPr>
        <p:spPr bwMode="auto">
          <a:xfrm>
            <a:off x="593995" y="455936"/>
            <a:ext cx="11049000" cy="707886"/>
          </a:xfrm>
          <a:prstGeom prst="rect">
            <a:avLst/>
          </a:prstGeom>
          <a:no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Roboto" pitchFamily="2" charset="0"/>
                <a:ea typeface="Roboto" pitchFamily="2" charset="0"/>
                <a:cs typeface="Arial"/>
                <a:sym typeface="Arial"/>
              </a:rPr>
              <a:t>INDUSTRY-LEADING SECURITY</a:t>
            </a:r>
            <a:endParaRPr kumimoji="0" lang="en-US" sz="4000" b="1" i="0" u="none" strike="noStrike" kern="0" cap="none" spc="0" normalizeH="0" baseline="0" noProof="0" dirty="0">
              <a:ln>
                <a:noFill/>
              </a:ln>
              <a:solidFill>
                <a:srgbClr val="FFFFFF"/>
              </a:solidFill>
              <a:effectLst/>
              <a:uLnTx/>
              <a:uFillTx/>
              <a:latin typeface="Roboto" pitchFamily="2" charset="0"/>
              <a:ea typeface="Roboto" pitchFamily="2" charset="0"/>
              <a:cs typeface="Arial" panose="020B0604020202020204" pitchFamily="34" charset="0"/>
              <a:sym typeface="Arial"/>
            </a:endParaRPr>
          </a:p>
        </p:txBody>
      </p:sp>
      <p:sp>
        <p:nvSpPr>
          <p:cNvPr id="82" name="Footer_page number">
            <a:extLst>
              <a:ext uri="{FF2B5EF4-FFF2-40B4-BE49-F238E27FC236}">
                <a16:creationId xmlns:a16="http://schemas.microsoft.com/office/drawing/2014/main" id="{38A5738A-E1A4-2790-331E-E8518FCD4B44}"/>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3042-9933-4C71-BBE3-FA9237566B45}" type="slidenum">
              <a:rPr kumimoji="0" lang="en-US" sz="1000" b="0" i="0" u="none" strike="noStrike" kern="0" cap="none" spc="0" normalizeH="0" baseline="0" noProof="0" smtClean="0">
                <a:ln>
                  <a:noFill/>
                </a:ln>
                <a:solidFill>
                  <a:srgbClr val="FFFFFF"/>
                </a:solidFill>
                <a:effectLst/>
                <a:uLnTx/>
                <a:uFillTx/>
                <a:latin typeface="Calibri"/>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 name="Footer Placeholder 2" hidden="1">
            <a:extLst>
              <a:ext uri="{FF2B5EF4-FFF2-40B4-BE49-F238E27FC236}">
                <a16:creationId xmlns:a16="http://schemas.microsoft.com/office/drawing/2014/main" id="{478DD97C-8AAC-77AD-6D99-8AEB779A347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4" name="Date Placeholder 3" hidden="1">
            <a:extLst>
              <a:ext uri="{FF2B5EF4-FFF2-40B4-BE49-F238E27FC236}">
                <a16:creationId xmlns:a16="http://schemas.microsoft.com/office/drawing/2014/main" id="{54863550-E480-BE8B-7312-9F11C720A2A7}"/>
              </a:ext>
            </a:extLst>
          </p:cNvPr>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4D4D4F">
                  <a:tint val="75000"/>
                </a:srgbClr>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E18824CA-36D8-927D-3B4A-50B2F87F9F9F}"/>
              </a:ext>
            </a:extLst>
          </p:cNvPr>
          <p:cNvPicPr>
            <a:picLocks noChangeAspect="1"/>
          </p:cNvPicPr>
          <p:nvPr/>
        </p:nvPicPr>
        <p:blipFill>
          <a:blip r:embed="rId3"/>
          <a:stretch>
            <a:fillRect/>
          </a:stretch>
        </p:blipFill>
        <p:spPr>
          <a:xfrm>
            <a:off x="2986993" y="1215970"/>
            <a:ext cx="6220923" cy="5234687"/>
          </a:xfrm>
          <a:prstGeom prst="rect">
            <a:avLst/>
          </a:prstGeom>
        </p:spPr>
      </p:pic>
    </p:spTree>
    <p:extLst>
      <p:ext uri="{BB962C8B-B14F-4D97-AF65-F5344CB8AC3E}">
        <p14:creationId xmlns:p14="http://schemas.microsoft.com/office/powerpoint/2010/main" val="177008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A9EB93C-99F6-931D-4E50-9B0FDC9D99ED}"/>
              </a:ext>
            </a:extLst>
          </p:cNvPr>
          <p:cNvPicPr>
            <a:picLocks noChangeAspect="1"/>
          </p:cNvPicPr>
          <p:nvPr/>
        </p:nvPicPr>
        <p:blipFill>
          <a:blip r:embed="rId3"/>
          <a:stretch>
            <a:fillRect/>
          </a:stretch>
        </p:blipFill>
        <p:spPr>
          <a:xfrm>
            <a:off x="0" y="0"/>
            <a:ext cx="12188825" cy="6858000"/>
          </a:xfrm>
          <a:prstGeom prst="rect">
            <a:avLst/>
          </a:prstGeom>
        </p:spPr>
      </p:pic>
      <p:sp>
        <p:nvSpPr>
          <p:cNvPr id="3" name="Date Placeholder 2" hidden="1"/>
          <p:cNvSpPr>
            <a:spLocks noGrp="1"/>
          </p:cNvSpPr>
          <p:nvPr>
            <p:ph type="dt" sz="half" idx="10"/>
          </p:nvPr>
        </p:nvSpPr>
        <p:spPr/>
        <p:txBody>
          <a:bodyPr/>
          <a:lstStyle/>
          <a:p>
            <a:pPr marL="0" marR="0" lvl="0" indent="0" algn="l"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endParaRPr kumimoji="0" lang="en-US" sz="1200" b="0" i="0" u="none" strike="noStrike" kern="1200" cap="none" spc="0" normalizeH="0" baseline="0" noProof="0">
              <a:ln>
                <a:noFill/>
              </a:ln>
              <a:solidFill>
                <a:srgbClr val="30242F">
                  <a:tint val="75000"/>
                </a:srgbClr>
              </a:solidFill>
              <a:effectLst/>
              <a:uLnTx/>
              <a:uFillTx/>
              <a:latin typeface="Helvetica" pitchFamily="34" charset="0"/>
              <a:ea typeface="+mn-ea"/>
              <a:cs typeface="+mn-cs"/>
            </a:endParaRPr>
          </a:p>
        </p:txBody>
      </p:sp>
      <p:sp>
        <p:nvSpPr>
          <p:cNvPr id="10" name="Footer Placeholder 2" hidden="1"/>
          <p:cNvSpPr>
            <a:spLocks noGrp="1"/>
          </p:cNvSpPr>
          <p:nvPr>
            <p:ph type="ftr" sz="quarter" idx="11"/>
          </p:nvPr>
        </p:nvSpPr>
        <p:spPr>
          <a:xfrm>
            <a:off x="2459111" y="6473918"/>
            <a:ext cx="4113728" cy="365125"/>
          </a:xfrm>
        </p:spPr>
        <p:txBody>
          <a:bodyPr/>
          <a:lstStyle/>
          <a:p>
            <a:pPr marL="0" marR="0" lvl="0" indent="0" algn="ctr" defTabSz="914126" rtl="0" eaLnBrk="1" fontAlgn="auto" latinLnBrk="0" hangingPunct="1">
              <a:lnSpc>
                <a:spcPct val="100000"/>
              </a:lnSpc>
              <a:spcBef>
                <a:spcPts val="0"/>
              </a:spcBef>
              <a:spcAft>
                <a:spcPts val="0"/>
              </a:spcAft>
              <a:buClrTx/>
              <a:buSzTx/>
              <a:buFont typeface="Wingdings" pitchFamily="2" charset="2"/>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[Internal Use] for Check Point employees​</a:t>
            </a:r>
          </a:p>
        </p:txBody>
      </p:sp>
      <p:sp>
        <p:nvSpPr>
          <p:cNvPr id="8" name="Footer_page number">
            <a:extLst>
              <a:ext uri="{FF2B5EF4-FFF2-40B4-BE49-F238E27FC236}">
                <a16:creationId xmlns:a16="http://schemas.microsoft.com/office/drawing/2014/main" id="{D56CA20B-F890-4D2F-6DFF-19335C8548D6}"/>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17</a:t>
            </a:fld>
            <a:endParaRPr lang="en-US" sz="1100" kern="0">
              <a:solidFill>
                <a:schemeClr val="tx1"/>
              </a:solidFill>
              <a:latin typeface="+mn-lt"/>
              <a:ea typeface="+mn-ea"/>
              <a:cs typeface="+mn-cs"/>
            </a:endParaRPr>
          </a:p>
        </p:txBody>
      </p:sp>
      <p:sp>
        <p:nvSpPr>
          <p:cNvPr id="9" name="Footer_copyright">
            <a:extLst>
              <a:ext uri="{FF2B5EF4-FFF2-40B4-BE49-F238E27FC236}">
                <a16:creationId xmlns:a16="http://schemas.microsoft.com/office/drawing/2014/main" id="{B407C9D3-7E0F-D7F1-E541-50DDDD9A9C30}"/>
              </a:ext>
            </a:extLst>
          </p:cNvPr>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cxnSp>
        <p:nvCxnSpPr>
          <p:cNvPr id="11" name="Footer line">
            <a:extLst>
              <a:ext uri="{FF2B5EF4-FFF2-40B4-BE49-F238E27FC236}">
                <a16:creationId xmlns:a16="http://schemas.microsoft.com/office/drawing/2014/main" id="{0568F379-CCF0-6251-0E6F-07B36E8D4941}"/>
              </a:ext>
            </a:extLst>
          </p:cNvPr>
          <p:cNvCxnSpPr/>
          <p:nvPr/>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Prostokąt zaokrąglony 26">
            <a:extLst>
              <a:ext uri="{FF2B5EF4-FFF2-40B4-BE49-F238E27FC236}">
                <a16:creationId xmlns:a16="http://schemas.microsoft.com/office/drawing/2014/main" id="{C3505961-65BD-B90C-C72E-7AB0F44879F6}"/>
              </a:ext>
            </a:extLst>
          </p:cNvPr>
          <p:cNvSpPr/>
          <p:nvPr/>
        </p:nvSpPr>
        <p:spPr bwMode="auto">
          <a:xfrm>
            <a:off x="142031" y="3438272"/>
            <a:ext cx="5608124" cy="594000"/>
          </a:xfrm>
          <a:prstGeom prst="roundRect">
            <a:avLst>
              <a:gd name="adj" fmla="val 50000"/>
            </a:avLst>
          </a:prstGeom>
          <a:gradFill flip="none" rotWithShape="1">
            <a:gsLst>
              <a:gs pos="0">
                <a:schemeClr val="accent3">
                  <a:lumMod val="50000"/>
                </a:schemeClr>
              </a:gs>
              <a:gs pos="100000">
                <a:schemeClr val="accent1"/>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2000">
                <a:solidFill>
                  <a:schemeClr val="bg1"/>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No new integrations required</a:t>
            </a:r>
          </a:p>
        </p:txBody>
      </p:sp>
      <p:sp>
        <p:nvSpPr>
          <p:cNvPr id="28" name="Prostokąt zaokrąglony 27">
            <a:extLst>
              <a:ext uri="{FF2B5EF4-FFF2-40B4-BE49-F238E27FC236}">
                <a16:creationId xmlns:a16="http://schemas.microsoft.com/office/drawing/2014/main" id="{7EF68445-9292-E54C-F872-1AE60F3CFFB2}"/>
              </a:ext>
            </a:extLst>
          </p:cNvPr>
          <p:cNvSpPr/>
          <p:nvPr/>
        </p:nvSpPr>
        <p:spPr bwMode="auto">
          <a:xfrm>
            <a:off x="142031" y="4476213"/>
            <a:ext cx="5608124" cy="594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2000">
                <a:solidFill>
                  <a:schemeClr val="bg1"/>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No need to manage multiple security solutions</a:t>
            </a:r>
          </a:p>
        </p:txBody>
      </p:sp>
      <p:sp>
        <p:nvSpPr>
          <p:cNvPr id="29" name="Prostokąt zaokrąglony 28">
            <a:extLst>
              <a:ext uri="{FF2B5EF4-FFF2-40B4-BE49-F238E27FC236}">
                <a16:creationId xmlns:a16="http://schemas.microsoft.com/office/drawing/2014/main" id="{D1C1A5A9-46AF-E67A-3D95-F6A38B301B73}"/>
              </a:ext>
            </a:extLst>
          </p:cNvPr>
          <p:cNvSpPr/>
          <p:nvPr/>
        </p:nvSpPr>
        <p:spPr bwMode="auto">
          <a:xfrm>
            <a:off x="142031" y="5514154"/>
            <a:ext cx="5608124" cy="594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2000">
                <a:solidFill>
                  <a:schemeClr val="bg1"/>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Automation-ready for </a:t>
            </a:r>
            <a:r>
              <a:rPr lang="en-US" sz="2000" err="1">
                <a:solidFill>
                  <a:schemeClr val="bg1"/>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CloudOps</a:t>
            </a:r>
            <a:endParaRPr lang="en-US" sz="2000">
              <a:solidFill>
                <a:schemeClr val="bg1"/>
              </a:soli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endParaRPr>
          </a:p>
        </p:txBody>
      </p:sp>
      <p:sp>
        <p:nvSpPr>
          <p:cNvPr id="38" name="Prostokąt zaokrąglony 27">
            <a:extLst>
              <a:ext uri="{FF2B5EF4-FFF2-40B4-BE49-F238E27FC236}">
                <a16:creationId xmlns:a16="http://schemas.microsoft.com/office/drawing/2014/main" id="{7EF68445-9292-E54C-F872-1AE60F3CFFB2}"/>
              </a:ext>
            </a:extLst>
          </p:cNvPr>
          <p:cNvSpPr/>
          <p:nvPr/>
        </p:nvSpPr>
        <p:spPr bwMode="auto">
          <a:xfrm>
            <a:off x="142031" y="2400331"/>
            <a:ext cx="5608124" cy="594000"/>
          </a:xfrm>
          <a:prstGeom prst="roundRect">
            <a:avLst>
              <a:gd name="adj" fmla="val 50000"/>
            </a:avLst>
          </a:prstGeom>
          <a:gradFill flip="none" rotWithShape="1">
            <a:gsLst>
              <a:gs pos="0">
                <a:schemeClr val="accent3">
                  <a:lumMod val="50000"/>
                </a:schemeClr>
              </a:gs>
              <a:gs pos="96000">
                <a:schemeClr val="accent1"/>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2000">
                <a:solidFill>
                  <a:schemeClr val="bg1"/>
                </a:solidFill>
                <a:latin typeface="Roboto" panose="02000000000000000000" pitchFamily="2" charset="0"/>
                <a:ea typeface="Roboto" panose="02000000000000000000" pitchFamily="2" charset="0"/>
                <a:cs typeface="Roboto" panose="02000000000000000000" pitchFamily="2" charset="0"/>
              </a:rPr>
              <a:t>Extend your security policies to the cloud</a:t>
            </a:r>
          </a:p>
        </p:txBody>
      </p:sp>
      <p:grpSp>
        <p:nvGrpSpPr>
          <p:cNvPr id="39" name="Group 38"/>
          <p:cNvGrpSpPr/>
          <p:nvPr/>
        </p:nvGrpSpPr>
        <p:grpSpPr>
          <a:xfrm>
            <a:off x="5921564" y="3221784"/>
            <a:ext cx="6063524" cy="2005166"/>
            <a:chOff x="-86554" y="1197528"/>
            <a:chExt cx="12314396" cy="5125947"/>
          </a:xfrm>
        </p:grpSpPr>
        <p:sp>
          <p:nvSpPr>
            <p:cNvPr id="40" name="Oval 39"/>
            <p:cNvSpPr/>
            <p:nvPr/>
          </p:nvSpPr>
          <p:spPr bwMode="auto">
            <a:xfrm>
              <a:off x="7319738" y="5528692"/>
              <a:ext cx="733192" cy="733192"/>
            </a:xfrm>
            <a:prstGeom prst="ellipse">
              <a:avLst/>
            </a:prstGeom>
            <a:solidFill>
              <a:schemeClr val="bg2">
                <a:lumMod val="20000"/>
                <a:lumOff val="80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1600" b="0" i="0" u="none" strike="noStrike" kern="1200" cap="none" spc="0" normalizeH="0" baseline="0" noProof="0" err="1">
                <a:ln>
                  <a:noFill/>
                </a:ln>
                <a:solidFill>
                  <a:srgbClr val="4D4D4F"/>
                </a:solidFill>
                <a:effectLst/>
                <a:uLnTx/>
                <a:uFillTx/>
                <a:latin typeface="Calibri"/>
                <a:ea typeface="+mn-ea"/>
                <a:cs typeface="+mn-cs"/>
              </a:endParaRPr>
            </a:p>
          </p:txBody>
        </p:sp>
        <p:sp>
          <p:nvSpPr>
            <p:cNvPr id="41" name="Oval 40"/>
            <p:cNvSpPr/>
            <p:nvPr/>
          </p:nvSpPr>
          <p:spPr bwMode="auto">
            <a:xfrm>
              <a:off x="4031635" y="5535026"/>
              <a:ext cx="733192" cy="733192"/>
            </a:xfrm>
            <a:prstGeom prst="ellipse">
              <a:avLst/>
            </a:prstGeom>
            <a:solidFill>
              <a:schemeClr val="bg2">
                <a:lumMod val="20000"/>
                <a:lumOff val="80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1600" b="0" i="0" u="none" strike="noStrike" kern="1200" cap="none" spc="0" normalizeH="0" baseline="0" noProof="0" err="1">
                <a:ln>
                  <a:noFill/>
                </a:ln>
                <a:solidFill>
                  <a:srgbClr val="4D4D4F"/>
                </a:solidFill>
                <a:effectLst/>
                <a:uLnTx/>
                <a:uFillTx/>
                <a:latin typeface="Calibri"/>
                <a:ea typeface="+mn-ea"/>
                <a:cs typeface="+mn-cs"/>
              </a:endParaRPr>
            </a:p>
          </p:txBody>
        </p:sp>
        <p:pic>
          <p:nvPicPr>
            <p:cNvPr id="42" name="Picture 41">
              <a:extLst>
                <a:ext uri="{FF2B5EF4-FFF2-40B4-BE49-F238E27FC236}">
                  <a16:creationId xmlns:a16="http://schemas.microsoft.com/office/drawing/2014/main" id="{23DB19FA-998D-064A-802D-174FC58A3DE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51190" y="1197528"/>
              <a:ext cx="11872145" cy="2952283"/>
            </a:xfrm>
            <a:prstGeom prst="rect">
              <a:avLst/>
            </a:prstGeom>
            <a:ln>
              <a:noFill/>
            </a:ln>
            <a:effectLst>
              <a:outerShdw blurRad="292100" dist="139700" dir="2700000" algn="tl" rotWithShape="0">
                <a:srgbClr val="333333">
                  <a:alpha val="65000"/>
                </a:srgbClr>
              </a:outerShdw>
            </a:effectLst>
          </p:spPr>
        </p:pic>
        <p:sp>
          <p:nvSpPr>
            <p:cNvPr id="43" name="Rounded Rectangle 42">
              <a:extLst>
                <a:ext uri="{FF2B5EF4-FFF2-40B4-BE49-F238E27FC236}">
                  <a16:creationId xmlns:a16="http://schemas.microsoft.com/office/drawing/2014/main" id="{CFB5D454-EC49-AA44-BFFB-BA6D044A72EA}"/>
                </a:ext>
              </a:extLst>
            </p:cNvPr>
            <p:cNvSpPr/>
            <p:nvPr/>
          </p:nvSpPr>
          <p:spPr bwMode="auto">
            <a:xfrm>
              <a:off x="2077361" y="2031660"/>
              <a:ext cx="1371243" cy="304480"/>
            </a:xfrm>
            <a:prstGeom prst="roundRect">
              <a:avLst/>
            </a:prstGeom>
            <a:noFill/>
            <a:ln w="12700">
              <a:headEnd/>
              <a:tailEn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1600" b="0" i="0" u="none" strike="noStrike" kern="1200" cap="none" spc="0" normalizeH="0" baseline="0" noProof="0" err="1">
                <a:ln>
                  <a:noFill/>
                </a:ln>
                <a:solidFill>
                  <a:srgbClr val="4D4D4F"/>
                </a:solidFill>
                <a:effectLst/>
                <a:uLnTx/>
                <a:uFillTx/>
                <a:latin typeface="Calibri"/>
                <a:ea typeface="+mn-ea"/>
                <a:cs typeface="+mn-cs"/>
              </a:endParaRPr>
            </a:p>
          </p:txBody>
        </p:sp>
        <p:sp>
          <p:nvSpPr>
            <p:cNvPr id="44" name="Rounded Rectangle 43">
              <a:extLst>
                <a:ext uri="{FF2B5EF4-FFF2-40B4-BE49-F238E27FC236}">
                  <a16:creationId xmlns:a16="http://schemas.microsoft.com/office/drawing/2014/main" id="{01AD7E2F-8EB8-434B-AC2F-6130FBD8C599}"/>
                </a:ext>
              </a:extLst>
            </p:cNvPr>
            <p:cNvSpPr/>
            <p:nvPr/>
          </p:nvSpPr>
          <p:spPr bwMode="auto">
            <a:xfrm>
              <a:off x="3643641" y="3660991"/>
              <a:ext cx="1215309" cy="304480"/>
            </a:xfrm>
            <a:prstGeom prst="roundRect">
              <a:avLst/>
            </a:prstGeom>
            <a:noFill/>
            <a:ln w="12700" cap="rnd" algn="ctr">
              <a:solidFill>
                <a:schemeClr val="bg2"/>
              </a:solidFill>
              <a:prstDash val="solid"/>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1600" b="0" i="0" u="none" strike="noStrike" kern="1200" cap="none" spc="0" normalizeH="0" baseline="0" noProof="0" err="1">
                <a:ln>
                  <a:noFill/>
                </a:ln>
                <a:solidFill>
                  <a:srgbClr val="4D4D4F"/>
                </a:solidFill>
                <a:effectLst/>
                <a:uLnTx/>
                <a:uFillTx/>
                <a:latin typeface="Calibri"/>
                <a:ea typeface="+mn-ea"/>
                <a:cs typeface="+mn-cs"/>
              </a:endParaRPr>
            </a:p>
          </p:txBody>
        </p:sp>
        <p:sp>
          <p:nvSpPr>
            <p:cNvPr id="45" name="Rounded Rectangle 44">
              <a:extLst>
                <a:ext uri="{FF2B5EF4-FFF2-40B4-BE49-F238E27FC236}">
                  <a16:creationId xmlns:a16="http://schemas.microsoft.com/office/drawing/2014/main" id="{996C11B8-D6DB-D74F-91B6-F5329D3E1900}"/>
                </a:ext>
              </a:extLst>
            </p:cNvPr>
            <p:cNvSpPr/>
            <p:nvPr/>
          </p:nvSpPr>
          <p:spPr bwMode="auto">
            <a:xfrm>
              <a:off x="4945292" y="1839332"/>
              <a:ext cx="1730486" cy="689817"/>
            </a:xfrm>
            <a:prstGeom prst="roundRect">
              <a:avLst/>
            </a:prstGeom>
            <a:noFill/>
            <a:ln w="12700" cap="rnd" algn="ctr">
              <a:solidFill>
                <a:schemeClr val="bg2"/>
              </a:solidFill>
              <a:prstDash val="solid"/>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1600" b="0" i="0" u="none" strike="noStrike" kern="1200" cap="none" spc="0" normalizeH="0" baseline="0" noProof="0" err="1">
                <a:ln>
                  <a:noFill/>
                </a:ln>
                <a:solidFill>
                  <a:srgbClr val="4D4D4F"/>
                </a:solidFill>
                <a:effectLst/>
                <a:uLnTx/>
                <a:uFillTx/>
                <a:latin typeface="Calibri"/>
                <a:ea typeface="+mn-ea"/>
                <a:cs typeface="+mn-cs"/>
              </a:endParaRPr>
            </a:p>
          </p:txBody>
        </p:sp>
        <p:sp>
          <p:nvSpPr>
            <p:cNvPr id="46" name="Rounded Rectangle 45">
              <a:extLst>
                <a:ext uri="{FF2B5EF4-FFF2-40B4-BE49-F238E27FC236}">
                  <a16:creationId xmlns:a16="http://schemas.microsoft.com/office/drawing/2014/main" id="{8BBBFADC-5A11-5C47-AC38-B569B92B195F}"/>
                </a:ext>
              </a:extLst>
            </p:cNvPr>
            <p:cNvSpPr/>
            <p:nvPr/>
          </p:nvSpPr>
          <p:spPr bwMode="auto">
            <a:xfrm>
              <a:off x="6753432" y="2533552"/>
              <a:ext cx="1920827" cy="476794"/>
            </a:xfrm>
            <a:prstGeom prst="roundRect">
              <a:avLst/>
            </a:prstGeom>
            <a:noFill/>
            <a:ln w="3175" cap="rnd" algn="ctr">
              <a:solidFill>
                <a:schemeClr val="bg2"/>
              </a:solidFill>
              <a:prstDash val="solid"/>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1600" b="0" i="0" u="none" strike="noStrike" kern="1200" cap="none" spc="0" normalizeH="0" baseline="0" noProof="0" err="1">
                <a:ln>
                  <a:noFill/>
                </a:ln>
                <a:solidFill>
                  <a:srgbClr val="4D4D4F"/>
                </a:solidFill>
                <a:effectLst/>
                <a:uLnTx/>
                <a:uFillTx/>
                <a:latin typeface="Calibri"/>
                <a:ea typeface="+mn-ea"/>
                <a:cs typeface="+mn-cs"/>
              </a:endParaRPr>
            </a:p>
          </p:txBody>
        </p:sp>
        <p:sp>
          <p:nvSpPr>
            <p:cNvPr id="47" name="Rounded Rectangle 46">
              <a:extLst>
                <a:ext uri="{FF2B5EF4-FFF2-40B4-BE49-F238E27FC236}">
                  <a16:creationId xmlns:a16="http://schemas.microsoft.com/office/drawing/2014/main" id="{4DC8D2AC-E566-874B-8645-8BB47DC4929F}"/>
                </a:ext>
              </a:extLst>
            </p:cNvPr>
            <p:cNvSpPr/>
            <p:nvPr/>
          </p:nvSpPr>
          <p:spPr bwMode="auto">
            <a:xfrm>
              <a:off x="10570269" y="1834564"/>
              <a:ext cx="1371243" cy="304480"/>
            </a:xfrm>
            <a:prstGeom prst="roundRect">
              <a:avLst/>
            </a:prstGeom>
            <a:noFill/>
            <a:ln w="12700" cap="rnd" algn="ctr">
              <a:solidFill>
                <a:schemeClr val="bg2"/>
              </a:solidFill>
              <a:prstDash val="solid"/>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1600" b="0" i="0" u="none" strike="noStrike" kern="1200" cap="none" spc="0" normalizeH="0" baseline="0" noProof="0" err="1">
                <a:ln>
                  <a:noFill/>
                </a:ln>
                <a:solidFill>
                  <a:srgbClr val="4D4D4F"/>
                </a:solidFill>
                <a:effectLst/>
                <a:uLnTx/>
                <a:uFillTx/>
                <a:latin typeface="Calibri"/>
                <a:ea typeface="+mn-ea"/>
                <a:cs typeface="+mn-cs"/>
              </a:endParaRPr>
            </a:p>
          </p:txBody>
        </p:sp>
        <p:sp>
          <p:nvSpPr>
            <p:cNvPr id="48" name="Rounded Rectangle 47">
              <a:extLst>
                <a:ext uri="{FF2B5EF4-FFF2-40B4-BE49-F238E27FC236}">
                  <a16:creationId xmlns:a16="http://schemas.microsoft.com/office/drawing/2014/main" id="{D90DB4B8-CF0E-5547-9181-A5A572F526CE}"/>
                </a:ext>
              </a:extLst>
            </p:cNvPr>
            <p:cNvSpPr/>
            <p:nvPr/>
          </p:nvSpPr>
          <p:spPr bwMode="auto">
            <a:xfrm>
              <a:off x="10570269" y="3681196"/>
              <a:ext cx="1371243" cy="228760"/>
            </a:xfrm>
            <a:prstGeom prst="roundRect">
              <a:avLst/>
            </a:prstGeom>
            <a:noFill/>
            <a:ln w="12700" cap="rnd" algn="ctr">
              <a:solidFill>
                <a:schemeClr val="bg2"/>
              </a:solidFill>
              <a:prstDash val="solid"/>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1600" b="0" i="0" u="none" strike="noStrike" kern="1200" cap="none" spc="0" normalizeH="0" baseline="0" noProof="0" err="1">
                <a:ln>
                  <a:noFill/>
                </a:ln>
                <a:solidFill>
                  <a:srgbClr val="4D4D4F"/>
                </a:solidFill>
                <a:effectLst/>
                <a:uLnTx/>
                <a:uFillTx/>
                <a:latin typeface="Calibri"/>
                <a:ea typeface="+mn-ea"/>
                <a:cs typeface="+mn-cs"/>
              </a:endParaRPr>
            </a:p>
          </p:txBody>
        </p:sp>
        <p:sp>
          <p:nvSpPr>
            <p:cNvPr id="49" name="Rounded Rectangle 48">
              <a:extLst>
                <a:ext uri="{FF2B5EF4-FFF2-40B4-BE49-F238E27FC236}">
                  <a16:creationId xmlns:a16="http://schemas.microsoft.com/office/drawing/2014/main" id="{8E88DA28-C390-0140-8C45-413F2F17F141}"/>
                </a:ext>
              </a:extLst>
            </p:cNvPr>
            <p:cNvSpPr/>
            <p:nvPr/>
          </p:nvSpPr>
          <p:spPr bwMode="auto">
            <a:xfrm>
              <a:off x="10570269" y="3902788"/>
              <a:ext cx="1371243" cy="228760"/>
            </a:xfrm>
            <a:prstGeom prst="roundRect">
              <a:avLst/>
            </a:prstGeom>
            <a:noFill/>
            <a:ln w="12700" cap="rnd" algn="ctr">
              <a:solidFill>
                <a:schemeClr val="bg2"/>
              </a:solidFill>
              <a:prstDash val="solid"/>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1600" b="0" i="0" u="none" strike="noStrike" kern="1200" cap="none" spc="0" normalizeH="0" baseline="0" noProof="0" err="1">
                <a:ln>
                  <a:noFill/>
                </a:ln>
                <a:solidFill>
                  <a:srgbClr val="4D4D4F"/>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8F098DEF-0D52-A546-A6F4-31D55D7024AB}"/>
                </a:ext>
              </a:extLst>
            </p:cNvPr>
            <p:cNvGrpSpPr/>
            <p:nvPr/>
          </p:nvGrpSpPr>
          <p:grpSpPr>
            <a:xfrm>
              <a:off x="8380696" y="3681196"/>
              <a:ext cx="2188630" cy="1756237"/>
              <a:chOff x="8727525" y="3138796"/>
              <a:chExt cx="2189201" cy="1772234"/>
            </a:xfrm>
          </p:grpSpPr>
          <p:sp>
            <p:nvSpPr>
              <p:cNvPr id="81" name="Rectangle 80">
                <a:extLst>
                  <a:ext uri="{FF2B5EF4-FFF2-40B4-BE49-F238E27FC236}">
                    <a16:creationId xmlns:a16="http://schemas.microsoft.com/office/drawing/2014/main" id="{4C7FCFA5-2A17-5D49-9861-4F27A044FB21}"/>
                  </a:ext>
                </a:extLst>
              </p:cNvPr>
              <p:cNvSpPr/>
              <p:nvPr/>
            </p:nvSpPr>
            <p:spPr bwMode="auto">
              <a:xfrm>
                <a:off x="8727525" y="4568889"/>
                <a:ext cx="2112107" cy="342141"/>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1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rPr>
                  <a:t>Public Cloud</a:t>
                </a:r>
                <a:endParaRPr kumimoji="0" lang="en-US" sz="10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endParaRPr>
              </a:p>
            </p:txBody>
          </p:sp>
          <p:cxnSp>
            <p:nvCxnSpPr>
              <p:cNvPr id="82" name="Elbow Connector 81">
                <a:extLst>
                  <a:ext uri="{FF2B5EF4-FFF2-40B4-BE49-F238E27FC236}">
                    <a16:creationId xmlns:a16="http://schemas.microsoft.com/office/drawing/2014/main" id="{FCDEC70B-90EE-0C47-A6F2-23F4BCF323A7}"/>
                  </a:ext>
                </a:extLst>
              </p:cNvPr>
              <p:cNvCxnSpPr>
                <a:endCxn id="48" idx="1"/>
              </p:cNvCxnSpPr>
              <p:nvPr/>
            </p:nvCxnSpPr>
            <p:spPr bwMode="auto">
              <a:xfrm rot="5400000" flipH="1" flipV="1">
                <a:off x="9641938" y="3259550"/>
                <a:ext cx="1395541" cy="1154034"/>
              </a:xfrm>
              <a:prstGeom prst="bentConnector2">
                <a:avLst/>
              </a:pr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1" name="Group 50">
              <a:extLst>
                <a:ext uri="{FF2B5EF4-FFF2-40B4-BE49-F238E27FC236}">
                  <a16:creationId xmlns:a16="http://schemas.microsoft.com/office/drawing/2014/main" id="{0B04C4E5-B55C-4C46-B061-5294A08F4757}"/>
                </a:ext>
              </a:extLst>
            </p:cNvPr>
            <p:cNvGrpSpPr/>
            <p:nvPr/>
          </p:nvGrpSpPr>
          <p:grpSpPr>
            <a:xfrm>
              <a:off x="10116285" y="4140016"/>
              <a:ext cx="2111557" cy="1951473"/>
              <a:chOff x="10107818" y="4131549"/>
              <a:chExt cx="2111557" cy="1951473"/>
            </a:xfrm>
          </p:grpSpPr>
          <p:grpSp>
            <p:nvGrpSpPr>
              <p:cNvPr id="77" name="Group 76">
                <a:extLst>
                  <a:ext uri="{FF2B5EF4-FFF2-40B4-BE49-F238E27FC236}">
                    <a16:creationId xmlns:a16="http://schemas.microsoft.com/office/drawing/2014/main" id="{F49897E3-9957-CF4E-AE4B-9329A88DCA16}"/>
                  </a:ext>
                </a:extLst>
              </p:cNvPr>
              <p:cNvGrpSpPr/>
              <p:nvPr/>
            </p:nvGrpSpPr>
            <p:grpSpPr>
              <a:xfrm>
                <a:off x="10107818" y="4131549"/>
                <a:ext cx="2111557" cy="1312096"/>
                <a:chOff x="10201182" y="3613844"/>
                <a:chExt cx="2112107" cy="1313212"/>
              </a:xfrm>
            </p:grpSpPr>
            <p:sp>
              <p:nvSpPr>
                <p:cNvPr id="79" name="Rectangle 78">
                  <a:extLst>
                    <a:ext uri="{FF2B5EF4-FFF2-40B4-BE49-F238E27FC236}">
                      <a16:creationId xmlns:a16="http://schemas.microsoft.com/office/drawing/2014/main" id="{46D3C6C6-A5AD-614A-9BF1-F241D96A582C}"/>
                    </a:ext>
                  </a:extLst>
                </p:cNvPr>
                <p:cNvSpPr/>
                <p:nvPr/>
              </p:nvSpPr>
              <p:spPr bwMode="auto">
                <a:xfrm>
                  <a:off x="10201182" y="4584915"/>
                  <a:ext cx="2112107" cy="342141"/>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1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rPr>
                    <a:t>Private Cloud</a:t>
                  </a:r>
                  <a:endParaRPr kumimoji="0" lang="en-US" sz="10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endParaRPr>
                </a:p>
              </p:txBody>
            </p:sp>
            <p:cxnSp>
              <p:nvCxnSpPr>
                <p:cNvPr id="80" name="Elbow Connector 79">
                  <a:extLst>
                    <a:ext uri="{FF2B5EF4-FFF2-40B4-BE49-F238E27FC236}">
                      <a16:creationId xmlns:a16="http://schemas.microsoft.com/office/drawing/2014/main" id="{40E8B1BC-6E50-D84C-90A8-A7B45A2C5C76}"/>
                    </a:ext>
                  </a:extLst>
                </p:cNvPr>
                <p:cNvCxnSpPr>
                  <a:endCxn id="49" idx="2"/>
                </p:cNvCxnSpPr>
                <p:nvPr/>
              </p:nvCxnSpPr>
              <p:spPr bwMode="auto">
                <a:xfrm rot="5400000" flipH="1" flipV="1">
                  <a:off x="10778600" y="4071592"/>
                  <a:ext cx="936383" cy="20887"/>
                </a:xfrm>
                <a:prstGeom prst="bentConnector3">
                  <a:avLst>
                    <a:gd name="adj1" fmla="val 100987"/>
                  </a:avLst>
                </a:pr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78" name="Picture 77">
                <a:extLst>
                  <a:ext uri="{FF2B5EF4-FFF2-40B4-BE49-F238E27FC236}">
                    <a16:creationId xmlns:a16="http://schemas.microsoft.com/office/drawing/2014/main" id="{B556F24E-42C6-B042-842E-2A277F740390}"/>
                  </a:ext>
                </a:extLst>
              </p:cNvPr>
              <p:cNvPicPr>
                <a:picLocks noChangeAspect="1"/>
              </p:cNvPicPr>
              <p:nvPr/>
            </p:nvPicPr>
            <p:blipFill rotWithShape="1">
              <a:blip r:embed="rId5" cstate="screen">
                <a:clrChange>
                  <a:clrFrom>
                    <a:srgbClr val="303030"/>
                  </a:clrFrom>
                  <a:clrTo>
                    <a:srgbClr val="303030">
                      <a:alpha val="0"/>
                    </a:srgbClr>
                  </a:clrTo>
                </a:clrChange>
                <a:extLst>
                  <a:ext uri="{28A0092B-C50C-407E-A947-70E740481C1C}">
                    <a14:useLocalDpi xmlns:a14="http://schemas.microsoft.com/office/drawing/2010/main"/>
                  </a:ext>
                </a:extLst>
              </a:blip>
              <a:srcRect/>
              <a:stretch/>
            </p:blipFill>
            <p:spPr>
              <a:xfrm>
                <a:off x="10903775" y="5823884"/>
                <a:ext cx="464952" cy="259138"/>
              </a:xfrm>
              <a:prstGeom prst="rect">
                <a:avLst/>
              </a:prstGeom>
            </p:spPr>
          </p:pic>
        </p:grpSp>
        <p:grpSp>
          <p:nvGrpSpPr>
            <p:cNvPr id="52" name="Group 51">
              <a:extLst>
                <a:ext uri="{FF2B5EF4-FFF2-40B4-BE49-F238E27FC236}">
                  <a16:creationId xmlns:a16="http://schemas.microsoft.com/office/drawing/2014/main" id="{73C40CDE-0027-0F41-9BE8-0453CE9AA460}"/>
                </a:ext>
              </a:extLst>
            </p:cNvPr>
            <p:cNvGrpSpPr/>
            <p:nvPr/>
          </p:nvGrpSpPr>
          <p:grpSpPr>
            <a:xfrm>
              <a:off x="6674086" y="2040126"/>
              <a:ext cx="3891234" cy="4162344"/>
              <a:chOff x="6682553" y="2031659"/>
              <a:chExt cx="3891234" cy="4162344"/>
            </a:xfrm>
          </p:grpSpPr>
          <p:grpSp>
            <p:nvGrpSpPr>
              <p:cNvPr id="73" name="Group 72">
                <a:extLst>
                  <a:ext uri="{FF2B5EF4-FFF2-40B4-BE49-F238E27FC236}">
                    <a16:creationId xmlns:a16="http://schemas.microsoft.com/office/drawing/2014/main" id="{779CDB9A-C73F-6549-9E91-A3ACB14027CC}"/>
                  </a:ext>
                </a:extLst>
              </p:cNvPr>
              <p:cNvGrpSpPr/>
              <p:nvPr/>
            </p:nvGrpSpPr>
            <p:grpSpPr>
              <a:xfrm>
                <a:off x="6682553" y="2031659"/>
                <a:ext cx="3891234" cy="3406632"/>
                <a:chOff x="5780205" y="1433495"/>
                <a:chExt cx="3892248" cy="3474495"/>
              </a:xfrm>
            </p:grpSpPr>
            <p:sp>
              <p:nvSpPr>
                <p:cNvPr id="75" name="Rectangle 74">
                  <a:extLst>
                    <a:ext uri="{FF2B5EF4-FFF2-40B4-BE49-F238E27FC236}">
                      <a16:creationId xmlns:a16="http://schemas.microsoft.com/office/drawing/2014/main" id="{DC9B73D5-AB5B-0242-B62F-7DCD90ACE407}"/>
                    </a:ext>
                  </a:extLst>
                </p:cNvPr>
                <p:cNvSpPr/>
                <p:nvPr/>
              </p:nvSpPr>
              <p:spPr bwMode="auto">
                <a:xfrm>
                  <a:off x="5780205" y="4565849"/>
                  <a:ext cx="2112107" cy="342141"/>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1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rPr>
                    <a:t>Gateways</a:t>
                  </a:r>
                  <a:endParaRPr kumimoji="0" lang="en-US" sz="10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endParaRPr>
                </a:p>
              </p:txBody>
            </p:sp>
            <p:cxnSp>
              <p:nvCxnSpPr>
                <p:cNvPr id="76" name="Elbow Connector 75">
                  <a:extLst>
                    <a:ext uri="{FF2B5EF4-FFF2-40B4-BE49-F238E27FC236}">
                      <a16:creationId xmlns:a16="http://schemas.microsoft.com/office/drawing/2014/main" id="{6BEAC8AE-3234-9D45-BDAC-DE1C5D64E58C}"/>
                    </a:ext>
                  </a:extLst>
                </p:cNvPr>
                <p:cNvCxnSpPr/>
                <p:nvPr/>
              </p:nvCxnSpPr>
              <p:spPr bwMode="auto">
                <a:xfrm rot="5400000" flipH="1" flipV="1">
                  <a:off x="6673699" y="1552513"/>
                  <a:ext cx="3117772" cy="2879736"/>
                </a:xfrm>
                <a:prstGeom prst="bentConnector3">
                  <a:avLst>
                    <a:gd name="adj1" fmla="val 58356"/>
                  </a:avLst>
                </a:pr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74" name="Picture 73">
                <a:extLst>
                  <a:ext uri="{FF2B5EF4-FFF2-40B4-BE49-F238E27FC236}">
                    <a16:creationId xmlns:a16="http://schemas.microsoft.com/office/drawing/2014/main" id="{ED10C7D5-BCD1-8F4E-A916-796E86A1BD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7064" y="5733603"/>
                <a:ext cx="952771" cy="460400"/>
              </a:xfrm>
              <a:prstGeom prst="rect">
                <a:avLst/>
              </a:prstGeom>
            </p:spPr>
          </p:pic>
        </p:grpSp>
        <p:grpSp>
          <p:nvGrpSpPr>
            <p:cNvPr id="53" name="Group 52">
              <a:extLst>
                <a:ext uri="{FF2B5EF4-FFF2-40B4-BE49-F238E27FC236}">
                  <a16:creationId xmlns:a16="http://schemas.microsoft.com/office/drawing/2014/main" id="{F3392F71-38F7-5744-AED7-0EB2D7AD3940}"/>
                </a:ext>
              </a:extLst>
            </p:cNvPr>
            <p:cNvGrpSpPr/>
            <p:nvPr/>
          </p:nvGrpSpPr>
          <p:grpSpPr>
            <a:xfrm>
              <a:off x="3346972" y="2312988"/>
              <a:ext cx="2111557" cy="4010487"/>
              <a:chOff x="3346972" y="2503545"/>
              <a:chExt cx="2111557" cy="3824427"/>
            </a:xfrm>
          </p:grpSpPr>
          <p:grpSp>
            <p:nvGrpSpPr>
              <p:cNvPr id="69" name="Group 68">
                <a:extLst>
                  <a:ext uri="{FF2B5EF4-FFF2-40B4-BE49-F238E27FC236}">
                    <a16:creationId xmlns:a16="http://schemas.microsoft.com/office/drawing/2014/main" id="{E02CC41D-FA7D-5B42-906D-9D626567E030}"/>
                  </a:ext>
                </a:extLst>
              </p:cNvPr>
              <p:cNvGrpSpPr/>
              <p:nvPr/>
            </p:nvGrpSpPr>
            <p:grpSpPr>
              <a:xfrm>
                <a:off x="3346972" y="2503545"/>
                <a:ext cx="2111557" cy="2999682"/>
                <a:chOff x="2832885" y="1868320"/>
                <a:chExt cx="2112107" cy="3093323"/>
              </a:xfrm>
            </p:grpSpPr>
            <p:sp>
              <p:nvSpPr>
                <p:cNvPr id="71" name="Rectangle 70">
                  <a:extLst>
                    <a:ext uri="{FF2B5EF4-FFF2-40B4-BE49-F238E27FC236}">
                      <a16:creationId xmlns:a16="http://schemas.microsoft.com/office/drawing/2014/main" id="{B79DEDE2-5C18-E94C-8A25-1FDBF170AA6C}"/>
                    </a:ext>
                  </a:extLst>
                </p:cNvPr>
                <p:cNvSpPr/>
                <p:nvPr/>
              </p:nvSpPr>
              <p:spPr bwMode="auto">
                <a:xfrm>
                  <a:off x="2832885" y="4619502"/>
                  <a:ext cx="2112107" cy="342141"/>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1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rPr>
                    <a:t>Applications</a:t>
                  </a:r>
                  <a:endParaRPr kumimoji="0" lang="en-US" sz="10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endParaRPr>
                </a:p>
              </p:txBody>
            </p:sp>
            <p:cxnSp>
              <p:nvCxnSpPr>
                <p:cNvPr id="72" name="Elbow Connector 71">
                  <a:extLst>
                    <a:ext uri="{FF2B5EF4-FFF2-40B4-BE49-F238E27FC236}">
                      <a16:creationId xmlns:a16="http://schemas.microsoft.com/office/drawing/2014/main" id="{5FA50C52-506D-3343-BED8-86BFA89F442F}"/>
                    </a:ext>
                  </a:extLst>
                </p:cNvPr>
                <p:cNvCxnSpPr/>
                <p:nvPr/>
              </p:nvCxnSpPr>
              <p:spPr bwMode="auto">
                <a:xfrm rot="5400000" flipH="1" flipV="1">
                  <a:off x="2821715" y="2955497"/>
                  <a:ext cx="2697086" cy="522731"/>
                </a:xfrm>
                <a:prstGeom prst="bentConnector3">
                  <a:avLst>
                    <a:gd name="adj1" fmla="val 20094"/>
                  </a:avLst>
                </a:pr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70" name="Picture 69">
                <a:extLst>
                  <a:ext uri="{FF2B5EF4-FFF2-40B4-BE49-F238E27FC236}">
                    <a16:creationId xmlns:a16="http://schemas.microsoft.com/office/drawing/2014/main" id="{66B53351-6EFF-0D45-A520-4CB82D6DC83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14875" y="5561260"/>
                <a:ext cx="766712" cy="766712"/>
              </a:xfrm>
              <a:prstGeom prst="rect">
                <a:avLst/>
              </a:prstGeom>
            </p:spPr>
          </p:pic>
        </p:grpSp>
        <p:grpSp>
          <p:nvGrpSpPr>
            <p:cNvPr id="54" name="Group 53">
              <a:extLst>
                <a:ext uri="{FF2B5EF4-FFF2-40B4-BE49-F238E27FC236}">
                  <a16:creationId xmlns:a16="http://schemas.microsoft.com/office/drawing/2014/main" id="{AE4EC97B-1FDC-E74F-B31F-AC1B23FFF87F}"/>
                </a:ext>
              </a:extLst>
            </p:cNvPr>
            <p:cNvGrpSpPr/>
            <p:nvPr/>
          </p:nvGrpSpPr>
          <p:grpSpPr>
            <a:xfrm>
              <a:off x="4988581" y="2721584"/>
              <a:ext cx="2111557" cy="2733249"/>
              <a:chOff x="4277964" y="2128731"/>
              <a:chExt cx="2112107" cy="2787351"/>
            </a:xfrm>
          </p:grpSpPr>
          <p:sp>
            <p:nvSpPr>
              <p:cNvPr id="67" name="Rectangle 66">
                <a:extLst>
                  <a:ext uri="{FF2B5EF4-FFF2-40B4-BE49-F238E27FC236}">
                    <a16:creationId xmlns:a16="http://schemas.microsoft.com/office/drawing/2014/main" id="{D305481B-0085-6345-9D88-EAE8D3A6A9BB}"/>
                  </a:ext>
                </a:extLst>
              </p:cNvPr>
              <p:cNvSpPr/>
              <p:nvPr/>
            </p:nvSpPr>
            <p:spPr bwMode="auto">
              <a:xfrm>
                <a:off x="4277964" y="4573941"/>
                <a:ext cx="2112107" cy="342141"/>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1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rPr>
                  <a:t>Data</a:t>
                </a:r>
                <a:endParaRPr kumimoji="0" lang="en-US" sz="10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endParaRPr>
              </a:p>
            </p:txBody>
          </p:sp>
          <p:cxnSp>
            <p:nvCxnSpPr>
              <p:cNvPr id="68" name="Elbow Connector 67">
                <a:extLst>
                  <a:ext uri="{FF2B5EF4-FFF2-40B4-BE49-F238E27FC236}">
                    <a16:creationId xmlns:a16="http://schemas.microsoft.com/office/drawing/2014/main" id="{18FDC067-F681-6F4C-BE87-1C525F051DAB}"/>
                  </a:ext>
                </a:extLst>
              </p:cNvPr>
              <p:cNvCxnSpPr>
                <a:cxnSpLocks/>
                <a:endCxn id="46" idx="1"/>
              </p:cNvCxnSpPr>
              <p:nvPr/>
            </p:nvCxnSpPr>
            <p:spPr bwMode="auto">
              <a:xfrm rot="5400000" flipH="1" flipV="1">
                <a:off x="4488187" y="2982257"/>
                <a:ext cx="2421495" cy="714444"/>
              </a:xfrm>
              <a:prstGeom prst="bentConnector2">
                <a:avLst/>
              </a:pr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 name="Group 54">
              <a:extLst>
                <a:ext uri="{FF2B5EF4-FFF2-40B4-BE49-F238E27FC236}">
                  <a16:creationId xmlns:a16="http://schemas.microsoft.com/office/drawing/2014/main" id="{AE8D1473-3ED2-E643-B650-7DC7A0121317}"/>
                </a:ext>
              </a:extLst>
            </p:cNvPr>
            <p:cNvGrpSpPr/>
            <p:nvPr/>
          </p:nvGrpSpPr>
          <p:grpSpPr>
            <a:xfrm>
              <a:off x="-86554" y="2240924"/>
              <a:ext cx="2162758" cy="3208327"/>
              <a:chOff x="-114435" y="1665688"/>
              <a:chExt cx="2163322" cy="3258485"/>
            </a:xfrm>
          </p:grpSpPr>
          <p:sp>
            <p:nvSpPr>
              <p:cNvPr id="65" name="Rectangle 64">
                <a:extLst>
                  <a:ext uri="{FF2B5EF4-FFF2-40B4-BE49-F238E27FC236}">
                    <a16:creationId xmlns:a16="http://schemas.microsoft.com/office/drawing/2014/main" id="{82302262-4439-A14D-A67A-D12D839D85DC}"/>
                  </a:ext>
                </a:extLst>
              </p:cNvPr>
              <p:cNvSpPr/>
              <p:nvPr/>
            </p:nvSpPr>
            <p:spPr bwMode="auto">
              <a:xfrm>
                <a:off x="-114435" y="4582032"/>
                <a:ext cx="2112107" cy="342141"/>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1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rPr>
                  <a:t>Users</a:t>
                </a:r>
                <a:endParaRPr kumimoji="0" lang="en-US" sz="10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endParaRPr>
              </a:p>
            </p:txBody>
          </p:sp>
          <p:cxnSp>
            <p:nvCxnSpPr>
              <p:cNvPr id="66" name="Elbow Connector 65">
                <a:extLst>
                  <a:ext uri="{FF2B5EF4-FFF2-40B4-BE49-F238E27FC236}">
                    <a16:creationId xmlns:a16="http://schemas.microsoft.com/office/drawing/2014/main" id="{5F38CD8C-DB80-EE49-9F58-9BB6E5F11FEB}"/>
                  </a:ext>
                </a:extLst>
              </p:cNvPr>
              <p:cNvCxnSpPr/>
              <p:nvPr/>
            </p:nvCxnSpPr>
            <p:spPr bwMode="auto">
              <a:xfrm rot="5400000" flipH="1" flipV="1">
                <a:off x="48027" y="2549364"/>
                <a:ext cx="2884535" cy="1117184"/>
              </a:xfrm>
              <a:prstGeom prst="bentConnector3">
                <a:avLst>
                  <a:gd name="adj1" fmla="val 20180"/>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F797391-BB9C-B946-9990-8917203886F4}"/>
                </a:ext>
              </a:extLst>
            </p:cNvPr>
            <p:cNvGrpSpPr/>
            <p:nvPr/>
          </p:nvGrpSpPr>
          <p:grpSpPr>
            <a:xfrm>
              <a:off x="1643743" y="3902789"/>
              <a:ext cx="2111557" cy="1558176"/>
              <a:chOff x="1359225" y="3325599"/>
              <a:chExt cx="2112107" cy="1598575"/>
            </a:xfrm>
          </p:grpSpPr>
          <p:sp>
            <p:nvSpPr>
              <p:cNvPr id="63" name="Rectangle 62">
                <a:extLst>
                  <a:ext uri="{FF2B5EF4-FFF2-40B4-BE49-F238E27FC236}">
                    <a16:creationId xmlns:a16="http://schemas.microsoft.com/office/drawing/2014/main" id="{B3585A17-32C5-EA4B-BC9A-BF126346FA72}"/>
                  </a:ext>
                </a:extLst>
              </p:cNvPr>
              <p:cNvSpPr/>
              <p:nvPr/>
            </p:nvSpPr>
            <p:spPr bwMode="auto">
              <a:xfrm>
                <a:off x="1359225" y="4582033"/>
                <a:ext cx="2112107" cy="342141"/>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1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rPr>
                  <a:t>Cloud Assets</a:t>
                </a:r>
                <a:endParaRPr kumimoji="0" lang="en-US" sz="1000" b="0" i="0" u="none" strike="noStrike" kern="0" cap="none" spc="0" normalizeH="0" baseline="0" noProof="0">
                  <a:ln>
                    <a:noFill/>
                  </a:ln>
                  <a:solidFill>
                    <a:srgbClr val="4D4D4F"/>
                  </a:solidFill>
                  <a:effectLst/>
                  <a:uLnTx/>
                  <a:uFillTx/>
                  <a:latin typeface="Arial" panose="020B0604020202020204" pitchFamily="34" charset="0"/>
                  <a:ea typeface="DIN 2014 Demi" panose="020B0504020202020204" pitchFamily="34" charset="77"/>
                  <a:cs typeface="Arial" panose="020B0604020202020204" pitchFamily="34" charset="0"/>
                </a:endParaRPr>
              </a:p>
            </p:txBody>
          </p:sp>
          <p:cxnSp>
            <p:nvCxnSpPr>
              <p:cNvPr id="64" name="Elbow Connector 63">
                <a:extLst>
                  <a:ext uri="{FF2B5EF4-FFF2-40B4-BE49-F238E27FC236}">
                    <a16:creationId xmlns:a16="http://schemas.microsoft.com/office/drawing/2014/main" id="{DA4393A1-769A-6943-892C-27F42256149B}"/>
                  </a:ext>
                </a:extLst>
              </p:cNvPr>
              <p:cNvCxnSpPr/>
              <p:nvPr/>
            </p:nvCxnSpPr>
            <p:spPr bwMode="auto">
              <a:xfrm rot="5400000" flipH="1" flipV="1">
                <a:off x="2264704" y="3455287"/>
                <a:ext cx="1224628" cy="965251"/>
              </a:xfrm>
              <a:prstGeom prst="bentConnector3">
                <a:avLst>
                  <a:gd name="adj1" fmla="val 50000"/>
                </a:avLst>
              </a:pr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57" name="Picture 56"/>
            <p:cNvPicPr>
              <a:picLocks noChangeAspect="1"/>
            </p:cNvPicPr>
            <p:nvPr/>
          </p:nvPicPr>
          <p:blipFill>
            <a:blip r:embed="rId8">
              <a:duotone>
                <a:schemeClr val="accent3">
                  <a:shade val="45000"/>
                  <a:satMod val="135000"/>
                </a:schemeClr>
                <a:prstClr val="white"/>
              </a:duotone>
              <a:lum bright="-20000" contrast="20000"/>
            </a:blip>
            <a:stretch>
              <a:fillRect/>
            </a:stretch>
          </p:blipFill>
          <p:spPr>
            <a:xfrm>
              <a:off x="634415" y="5535026"/>
              <a:ext cx="666044" cy="711200"/>
            </a:xfrm>
            <a:prstGeom prst="rect">
              <a:avLst/>
            </a:prstGeom>
          </p:spPr>
        </p:pic>
        <p:pic>
          <p:nvPicPr>
            <p:cNvPr id="58" name="Picture 57"/>
            <p:cNvPicPr>
              <a:picLocks noChangeAspect="1"/>
            </p:cNvPicPr>
            <p:nvPr/>
          </p:nvPicPr>
          <p:blipFill>
            <a:blip r:embed="rId9">
              <a:duotone>
                <a:schemeClr val="accent6">
                  <a:shade val="45000"/>
                  <a:satMod val="135000"/>
                </a:schemeClr>
                <a:prstClr val="white"/>
              </a:duotone>
            </a:blip>
            <a:stretch>
              <a:fillRect/>
            </a:stretch>
          </p:blipFill>
          <p:spPr>
            <a:xfrm>
              <a:off x="2382155" y="5674124"/>
              <a:ext cx="678237" cy="456771"/>
            </a:xfrm>
            <a:prstGeom prst="rect">
              <a:avLst/>
            </a:prstGeom>
          </p:spPr>
        </p:pic>
        <p:pic>
          <p:nvPicPr>
            <p:cNvPr id="59" name="Picture 58"/>
            <p:cNvPicPr>
              <a:picLocks noChangeAspect="1"/>
            </p:cNvPicPr>
            <p:nvPr/>
          </p:nvPicPr>
          <p:blipFill>
            <a:blip r:embed="rId10">
              <a:duotone>
                <a:schemeClr val="accent1">
                  <a:shade val="45000"/>
                  <a:satMod val="135000"/>
                </a:schemeClr>
                <a:prstClr val="white"/>
              </a:duotone>
            </a:blip>
            <a:stretch>
              <a:fillRect/>
            </a:stretch>
          </p:blipFill>
          <p:spPr>
            <a:xfrm>
              <a:off x="5811599" y="5644876"/>
              <a:ext cx="479725" cy="565829"/>
            </a:xfrm>
            <a:prstGeom prst="rect">
              <a:avLst/>
            </a:prstGeom>
          </p:spPr>
        </p:pic>
        <p:pic>
          <p:nvPicPr>
            <p:cNvPr id="60" name="Picture 6" descr="Amazon Web Services (AWS) Partnership with Illumina"/>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9109979" y="5779533"/>
              <a:ext cx="590786" cy="38128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p:cNvPicPr>
              <a:picLocks noChangeAspect="1"/>
            </p:cNvPicPr>
            <p:nvPr/>
          </p:nvPicPr>
          <p:blipFill>
            <a:blip r:embed="rId12"/>
            <a:stretch>
              <a:fillRect/>
            </a:stretch>
          </p:blipFill>
          <p:spPr>
            <a:xfrm>
              <a:off x="8911746" y="5569473"/>
              <a:ext cx="987251" cy="658166"/>
            </a:xfrm>
            <a:prstGeom prst="rect">
              <a:avLst/>
            </a:prstGeom>
          </p:spPr>
        </p:pic>
        <p:pic>
          <p:nvPicPr>
            <p:cNvPr id="62" name="Picture 61"/>
            <p:cNvPicPr>
              <a:picLocks noChangeAspect="1"/>
            </p:cNvPicPr>
            <p:nvPr/>
          </p:nvPicPr>
          <p:blipFill>
            <a:blip r:embed="rId12"/>
            <a:stretch>
              <a:fillRect/>
            </a:stretch>
          </p:blipFill>
          <p:spPr>
            <a:xfrm>
              <a:off x="10609104" y="5583318"/>
              <a:ext cx="987251" cy="658166"/>
            </a:xfrm>
            <a:prstGeom prst="rect">
              <a:avLst/>
            </a:prstGeom>
          </p:spPr>
        </p:pic>
      </p:grpSp>
      <p:pic>
        <p:nvPicPr>
          <p:cNvPr id="93" name="Picture 92"/>
          <p:cNvPicPr>
            <a:picLocks noChangeAspect="1"/>
          </p:cNvPicPr>
          <p:nvPr/>
        </p:nvPicPr>
        <p:blipFill>
          <a:blip r:embed="rId13"/>
          <a:stretch>
            <a:fillRect/>
          </a:stretch>
        </p:blipFill>
        <p:spPr>
          <a:xfrm>
            <a:off x="609601" y="6552096"/>
            <a:ext cx="1001678" cy="224225"/>
          </a:xfrm>
          <a:prstGeom prst="rect">
            <a:avLst/>
          </a:prstGeom>
        </p:spPr>
      </p:pic>
      <p:sp>
        <p:nvSpPr>
          <p:cNvPr id="84" name="Title 1">
            <a:extLst>
              <a:ext uri="{FF2B5EF4-FFF2-40B4-BE49-F238E27FC236}">
                <a16:creationId xmlns:a16="http://schemas.microsoft.com/office/drawing/2014/main" id="{DCCB0E90-1C12-CAA0-3283-195AD498ED3B}"/>
              </a:ext>
            </a:extLst>
          </p:cNvPr>
          <p:cNvSpPr txBox="1">
            <a:spLocks/>
          </p:cNvSpPr>
          <p:nvPr/>
        </p:nvSpPr>
        <p:spPr>
          <a:xfrm>
            <a:off x="1" y="576849"/>
            <a:ext cx="12188824" cy="72723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indent="0" algn="ctr">
              <a:buNone/>
            </a:pPr>
            <a:r>
              <a:rPr lang="en-US" sz="4000" b="1">
                <a:gradFill>
                  <a:gsLst>
                    <a:gs pos="79000">
                      <a:schemeClr val="bg2"/>
                    </a:gs>
                    <a:gs pos="0">
                      <a:schemeClr val="accent6"/>
                    </a:gs>
                  </a:gsLst>
                  <a:path path="circle">
                    <a:fillToRect l="100000" t="100000"/>
                  </a:path>
                </a:gradFill>
                <a:latin typeface="Roboto" pitchFamily="2" charset="0"/>
                <a:ea typeface="Roboto" pitchFamily="2" charset="0"/>
              </a:rPr>
              <a:t>QUICKEST AND EASIEST FOR MIGRATION</a:t>
            </a:r>
            <a:endParaRPr lang="pl-PL" b="1">
              <a:solidFill>
                <a:schemeClr val="tx2"/>
              </a:solidFill>
            </a:endParaRPr>
          </a:p>
        </p:txBody>
      </p:sp>
    </p:spTree>
    <p:extLst>
      <p:ext uri="{BB962C8B-B14F-4D97-AF65-F5344CB8AC3E}">
        <p14:creationId xmlns:p14="http://schemas.microsoft.com/office/powerpoint/2010/main" val="56959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A9EB93C-99F6-931D-4E50-9B0FDC9D99ED}"/>
              </a:ext>
            </a:extLst>
          </p:cNvPr>
          <p:cNvPicPr>
            <a:picLocks noChangeAspect="1"/>
          </p:cNvPicPr>
          <p:nvPr/>
        </p:nvPicPr>
        <p:blipFill>
          <a:blip r:embed="rId3"/>
          <a:stretch>
            <a:fillRect/>
          </a:stretch>
        </p:blipFill>
        <p:spPr>
          <a:xfrm>
            <a:off x="0" y="-25940"/>
            <a:ext cx="12188825" cy="6858000"/>
          </a:xfrm>
          <a:prstGeom prst="rect">
            <a:avLst/>
          </a:prstGeom>
        </p:spPr>
      </p:pic>
      <p:sp>
        <p:nvSpPr>
          <p:cNvPr id="3" name="Date Placeholder 2" hidden="1"/>
          <p:cNvSpPr>
            <a:spLocks noGrp="1"/>
          </p:cNvSpPr>
          <p:nvPr>
            <p:ph type="dt" sz="half" idx="10"/>
          </p:nvPr>
        </p:nvSpPr>
        <p:spPr/>
        <p:txBody>
          <a:bodyPr/>
          <a:lstStyle/>
          <a:p>
            <a:pPr marL="0" marR="0" lvl="0" indent="0" algn="l"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endParaRPr kumimoji="0" lang="en-US" sz="1200" b="0" i="0" u="none" strike="noStrike" kern="1200" cap="none" spc="0" normalizeH="0" baseline="0" noProof="0">
              <a:ln>
                <a:noFill/>
              </a:ln>
              <a:solidFill>
                <a:srgbClr val="30242F">
                  <a:tint val="75000"/>
                </a:srgbClr>
              </a:solidFill>
              <a:effectLst/>
              <a:uLnTx/>
              <a:uFillTx/>
              <a:latin typeface="Helvetica" pitchFamily="34" charset="0"/>
              <a:ea typeface="+mn-ea"/>
              <a:cs typeface="Arial"/>
              <a:sym typeface="Arial"/>
            </a:endParaRPr>
          </a:p>
        </p:txBody>
      </p:sp>
      <p:sp>
        <p:nvSpPr>
          <p:cNvPr id="10" name="Footer Placeholder 2" hidden="1"/>
          <p:cNvSpPr>
            <a:spLocks noGrp="1"/>
          </p:cNvSpPr>
          <p:nvPr>
            <p:ph type="ftr" sz="quarter" idx="11"/>
          </p:nvPr>
        </p:nvSpPr>
        <p:spPr>
          <a:xfrm>
            <a:off x="2459111" y="6473918"/>
            <a:ext cx="4113728" cy="365125"/>
          </a:xfrm>
        </p:spPr>
        <p:txBody>
          <a:bodyPr/>
          <a:lstStyle/>
          <a:p>
            <a:pPr marL="0" marR="0" lvl="0" indent="0" algn="ctr" defTabSz="914126" rtl="0" eaLnBrk="1" fontAlgn="auto" latinLnBrk="0" hangingPunct="1">
              <a:lnSpc>
                <a:spcPct val="100000"/>
              </a:lnSpc>
              <a:spcBef>
                <a:spcPts val="0"/>
              </a:spcBef>
              <a:spcAft>
                <a:spcPts val="0"/>
              </a:spcAft>
              <a:buClrTx/>
              <a:buSzTx/>
              <a:buFont typeface="Wingdings" pitchFamily="2" charset="2"/>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t> [Internal Use] for Check Point employees​</a:t>
            </a:r>
          </a:p>
        </p:txBody>
      </p:sp>
      <p:sp>
        <p:nvSpPr>
          <p:cNvPr id="8" name="Footer_page number">
            <a:extLst>
              <a:ext uri="{FF2B5EF4-FFF2-40B4-BE49-F238E27FC236}">
                <a16:creationId xmlns:a16="http://schemas.microsoft.com/office/drawing/2014/main" id="{D56CA20B-F890-4D2F-6DFF-19335C8548D6}"/>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3042-9933-4C71-BBE3-FA9237566B45}" type="slidenum">
              <a:rPr kumimoji="0" lang="en-US" sz="1000" b="0" i="0" u="none" strike="noStrike" kern="0" cap="none" spc="0" normalizeH="0" baseline="0" noProof="0" smtClean="0">
                <a:ln>
                  <a:noFill/>
                </a:ln>
                <a:solidFill>
                  <a:srgbClr val="30242F"/>
                </a:solidFill>
                <a:effectLst/>
                <a:uLnTx/>
                <a:uFillTx/>
                <a:latin typeface="Calibri"/>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0" cap="none" spc="0" normalizeH="0" baseline="0" noProof="0">
              <a:ln>
                <a:noFill/>
              </a:ln>
              <a:solidFill>
                <a:srgbClr val="30242F"/>
              </a:solidFill>
              <a:effectLst/>
              <a:uLnTx/>
              <a:uFillTx/>
              <a:latin typeface="Calibri"/>
              <a:ea typeface="+mn-ea"/>
              <a:cs typeface="+mn-cs"/>
              <a:sym typeface="Arial"/>
            </a:endParaRPr>
          </a:p>
        </p:txBody>
      </p:sp>
      <p:sp>
        <p:nvSpPr>
          <p:cNvPr id="9" name="Footer_copyright">
            <a:extLst>
              <a:ext uri="{FF2B5EF4-FFF2-40B4-BE49-F238E27FC236}">
                <a16:creationId xmlns:a16="http://schemas.microsoft.com/office/drawing/2014/main" id="{B407C9D3-7E0F-D7F1-E541-50DDDD9A9C30}"/>
              </a:ext>
            </a:extLst>
          </p:cNvPr>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0242F">
                    <a:lumMod val="40000"/>
                    <a:lumOff val="60000"/>
                  </a:srgbClr>
                </a:solidFill>
                <a:effectLst/>
                <a:uLnTx/>
                <a:uFillTx/>
                <a:latin typeface="Calibri"/>
                <a:ea typeface="+mn-ea"/>
                <a:cs typeface="+mn-cs"/>
                <a:sym typeface="Arial"/>
              </a:rPr>
              <a:t>©2023 Check Point Software Technologies Ltd. </a:t>
            </a:r>
          </a:p>
        </p:txBody>
      </p:sp>
      <p:cxnSp>
        <p:nvCxnSpPr>
          <p:cNvPr id="11" name="Footer line">
            <a:extLst>
              <a:ext uri="{FF2B5EF4-FFF2-40B4-BE49-F238E27FC236}">
                <a16:creationId xmlns:a16="http://schemas.microsoft.com/office/drawing/2014/main" id="{0568F379-CCF0-6251-0E6F-07B36E8D4941}"/>
              </a:ext>
            </a:extLst>
          </p:cNvPr>
          <p:cNvCxnSpPr/>
          <p:nvPr/>
        </p:nvCxnSpPr>
        <p:spPr bwMode="auto">
          <a:xfrm>
            <a:off x="32658" y="609406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5">
            <a:extLst>
              <a:ext uri="{FF2B5EF4-FFF2-40B4-BE49-F238E27FC236}">
                <a16:creationId xmlns:a16="http://schemas.microsoft.com/office/drawing/2014/main" id="{43328BAC-57C7-8FBE-E918-818561421D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1" y="6486780"/>
            <a:ext cx="1054729" cy="228600"/>
          </a:xfrm>
          <a:prstGeom prst="rect">
            <a:avLst/>
          </a:prstGeom>
        </p:spPr>
      </p:pic>
      <p:sp>
        <p:nvSpPr>
          <p:cNvPr id="13" name="Title 1">
            <a:extLst>
              <a:ext uri="{FF2B5EF4-FFF2-40B4-BE49-F238E27FC236}">
                <a16:creationId xmlns:a16="http://schemas.microsoft.com/office/drawing/2014/main" id="{DCCB0E90-1C12-CAA0-3283-195AD498ED3B}"/>
              </a:ext>
            </a:extLst>
          </p:cNvPr>
          <p:cNvSpPr txBox="1">
            <a:spLocks/>
          </p:cNvSpPr>
          <p:nvPr/>
        </p:nvSpPr>
        <p:spPr>
          <a:xfrm>
            <a:off x="1" y="576849"/>
            <a:ext cx="12188824" cy="72723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7F7F7F"/>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LOWEST TOTAL COST OF OWNERSHIP</a:t>
            </a:r>
            <a:endParaRPr kumimoji="0" lang="pl-PL" sz="2800" b="1" i="0" u="none" strike="noStrike" kern="0" cap="none" spc="0" normalizeH="0" baseline="0" noProof="0">
              <a:ln>
                <a:noFill/>
              </a:ln>
              <a:solidFill>
                <a:srgbClr val="DA1572"/>
              </a:solidFill>
              <a:effectLst/>
              <a:uLnTx/>
              <a:uFillTx/>
              <a:latin typeface="Arial" panose="020B0604020202020204" pitchFamily="34" charset="0"/>
              <a:ea typeface="+mn-ea"/>
              <a:cs typeface="Arial" pitchFamily="34" charset="0"/>
              <a:sym typeface="Arial"/>
            </a:endParaRPr>
          </a:p>
        </p:txBody>
      </p:sp>
      <p:sp>
        <p:nvSpPr>
          <p:cNvPr id="27" name="Prostokąt zaokrąglony 26">
            <a:extLst>
              <a:ext uri="{FF2B5EF4-FFF2-40B4-BE49-F238E27FC236}">
                <a16:creationId xmlns:a16="http://schemas.microsoft.com/office/drawing/2014/main" id="{C3505961-65BD-B90C-C72E-7AB0F44879F6}"/>
              </a:ext>
            </a:extLst>
          </p:cNvPr>
          <p:cNvSpPr/>
          <p:nvPr/>
        </p:nvSpPr>
        <p:spPr bwMode="auto">
          <a:xfrm>
            <a:off x="408130" y="1801665"/>
            <a:ext cx="613032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Reduced organizational risk</a:t>
            </a:r>
          </a:p>
        </p:txBody>
      </p:sp>
      <p:sp>
        <p:nvSpPr>
          <p:cNvPr id="28" name="Prostokąt zaokrąglony 27">
            <a:extLst>
              <a:ext uri="{FF2B5EF4-FFF2-40B4-BE49-F238E27FC236}">
                <a16:creationId xmlns:a16="http://schemas.microsoft.com/office/drawing/2014/main" id="{7EF68445-9292-E54C-F872-1AE60F3CFFB2}"/>
              </a:ext>
            </a:extLst>
          </p:cNvPr>
          <p:cNvSpPr/>
          <p:nvPr/>
        </p:nvSpPr>
        <p:spPr bwMode="auto">
          <a:xfrm>
            <a:off x="366488" y="2972944"/>
            <a:ext cx="613032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tab pos="341313" algn="l"/>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Highest ROI for Check Point customers</a:t>
            </a:r>
          </a:p>
        </p:txBody>
      </p:sp>
      <p:sp>
        <p:nvSpPr>
          <p:cNvPr id="29" name="Prostokąt zaokrąglony 28">
            <a:extLst>
              <a:ext uri="{FF2B5EF4-FFF2-40B4-BE49-F238E27FC236}">
                <a16:creationId xmlns:a16="http://schemas.microsoft.com/office/drawing/2014/main" id="{D1C1A5A9-46AF-E67A-3D95-F6A38B301B73}"/>
              </a:ext>
            </a:extLst>
          </p:cNvPr>
          <p:cNvSpPr/>
          <p:nvPr/>
        </p:nvSpPr>
        <p:spPr bwMode="auto">
          <a:xfrm>
            <a:off x="408130" y="4144223"/>
            <a:ext cx="613032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No need to hire or train engineers</a:t>
            </a:r>
          </a:p>
        </p:txBody>
      </p:sp>
      <p:sp>
        <p:nvSpPr>
          <p:cNvPr id="15" name="Prostokąt zaokrąglony 28">
            <a:extLst>
              <a:ext uri="{FF2B5EF4-FFF2-40B4-BE49-F238E27FC236}">
                <a16:creationId xmlns:a16="http://schemas.microsoft.com/office/drawing/2014/main" id="{D1C1A5A9-46AF-E67A-3D95-F6A38B301B73}"/>
              </a:ext>
            </a:extLst>
          </p:cNvPr>
          <p:cNvSpPr/>
          <p:nvPr/>
        </p:nvSpPr>
        <p:spPr bwMode="auto">
          <a:xfrm>
            <a:off x="366488" y="5315502"/>
            <a:ext cx="613032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Minimized time-to-production</a:t>
            </a:r>
          </a:p>
        </p:txBody>
      </p:sp>
      <p:sp>
        <p:nvSpPr>
          <p:cNvPr id="5" name="Rounded Rectangle 4"/>
          <p:cNvSpPr/>
          <p:nvPr/>
        </p:nvSpPr>
        <p:spPr bwMode="auto">
          <a:xfrm>
            <a:off x="12719624" y="2049043"/>
            <a:ext cx="2763511" cy="737594"/>
          </a:xfrm>
          <a:prstGeom prst="roundRect">
            <a:avLst/>
          </a:prstGeom>
          <a:solidFill>
            <a:schemeClr val="bg1">
              <a:lumMod val="65000"/>
            </a:schemeClr>
          </a:soli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
                <a:srgbClr val="000000"/>
              </a:buClr>
              <a:buSzPct val="115000"/>
              <a:buFont typeface="Arial"/>
              <a:buNone/>
              <a:tabLst/>
              <a:defRPr/>
            </a:pPr>
            <a:r>
              <a:rPr kumimoji="0" lang="en-US" sz="2400" b="1" i="0" u="none" strike="noStrike" kern="0" cap="none" spc="0" normalizeH="0" baseline="0" noProof="0">
                <a:ln>
                  <a:noFill/>
                </a:ln>
                <a:solidFill>
                  <a:srgbClr val="FFFFFF"/>
                </a:solidFill>
                <a:effectLst/>
                <a:uLnTx/>
                <a:uFillTx/>
                <a:latin typeface="Calibri"/>
                <a:cs typeface="Arial"/>
                <a:sym typeface="Arial"/>
              </a:rPr>
              <a:t>169% </a:t>
            </a:r>
          </a:p>
          <a:p>
            <a:pPr marL="0" marR="0" lvl="0" indent="0" algn="ctr" defTabSz="914400" rtl="0" eaLnBrk="1" fontAlgn="auto" latinLnBrk="0" hangingPunct="1">
              <a:lnSpc>
                <a:spcPts val="2000"/>
              </a:lnSpc>
              <a:spcBef>
                <a:spcPts val="0"/>
              </a:spcBef>
              <a:spcAft>
                <a:spcPts val="0"/>
              </a:spcAft>
              <a:buClr>
                <a:srgbClr val="000000"/>
              </a:buClr>
              <a:buSzPct val="115000"/>
              <a:buFont typeface="Arial"/>
              <a:buNone/>
              <a:tabLst/>
              <a:defRPr/>
            </a:pPr>
            <a:r>
              <a:rPr kumimoji="0" lang="en-US" sz="2000" b="0" i="0" u="none" strike="noStrike" kern="0" cap="none" spc="0" normalizeH="0" baseline="0" noProof="0">
                <a:ln>
                  <a:noFill/>
                </a:ln>
                <a:solidFill>
                  <a:srgbClr val="FFFFFF"/>
                </a:solidFill>
                <a:effectLst/>
                <a:uLnTx/>
                <a:uFillTx/>
                <a:latin typeface="Calibri"/>
                <a:cs typeface="Arial"/>
                <a:sym typeface="Arial"/>
              </a:rPr>
              <a:t>Return on  Investment</a:t>
            </a:r>
          </a:p>
        </p:txBody>
      </p:sp>
      <p:sp>
        <p:nvSpPr>
          <p:cNvPr id="22" name="Rounded Rectangle 21"/>
          <p:cNvSpPr/>
          <p:nvPr/>
        </p:nvSpPr>
        <p:spPr bwMode="auto">
          <a:xfrm>
            <a:off x="12727763" y="2980161"/>
            <a:ext cx="2763511" cy="737594"/>
          </a:xfrm>
          <a:prstGeom prst="roundRect">
            <a:avLst/>
          </a:prstGeom>
          <a:solidFill>
            <a:schemeClr val="bg1">
              <a:lumMod val="65000"/>
            </a:schemeClr>
          </a:soli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
                <a:srgbClr val="000000"/>
              </a:buClr>
              <a:buSzPct val="115000"/>
              <a:buFont typeface="Arial"/>
              <a:buNone/>
              <a:tabLst/>
              <a:defRPr/>
            </a:pPr>
            <a:r>
              <a:rPr kumimoji="0" lang="en-US" sz="2400" b="1" i="0" u="none" strike="noStrike" kern="0" cap="none" spc="0" normalizeH="0" baseline="0" noProof="0">
                <a:ln>
                  <a:noFill/>
                </a:ln>
                <a:solidFill>
                  <a:srgbClr val="FFFFFF"/>
                </a:solidFill>
                <a:effectLst/>
                <a:uLnTx/>
                <a:uFillTx/>
                <a:latin typeface="Calibri"/>
                <a:cs typeface="Arial"/>
                <a:sym typeface="Arial"/>
              </a:rPr>
              <a:t>$2.43M</a:t>
            </a:r>
          </a:p>
          <a:p>
            <a:pPr marL="0" marR="0" lvl="0" indent="0" algn="ctr" defTabSz="914400" rtl="0" eaLnBrk="1" fontAlgn="auto" latinLnBrk="0" hangingPunct="1">
              <a:lnSpc>
                <a:spcPts val="2000"/>
              </a:lnSpc>
              <a:spcBef>
                <a:spcPts val="0"/>
              </a:spcBef>
              <a:spcAft>
                <a:spcPts val="0"/>
              </a:spcAft>
              <a:buClr>
                <a:srgbClr val="000000"/>
              </a:buClr>
              <a:buSzPct val="115000"/>
              <a:buFont typeface="Arial"/>
              <a:buNone/>
              <a:tabLst/>
              <a:defRPr/>
            </a:pPr>
            <a:r>
              <a:rPr kumimoji="0" lang="en-US" sz="2000" b="0" i="0" u="none" strike="noStrike" kern="0" cap="none" spc="0" normalizeH="0" baseline="0" noProof="0">
                <a:ln>
                  <a:noFill/>
                </a:ln>
                <a:solidFill>
                  <a:srgbClr val="FFFFFF"/>
                </a:solidFill>
                <a:effectLst/>
                <a:uLnTx/>
                <a:uFillTx/>
                <a:latin typeface="Calibri"/>
                <a:cs typeface="Arial"/>
                <a:sym typeface="Arial"/>
              </a:rPr>
              <a:t>Total Benefits</a:t>
            </a:r>
          </a:p>
        </p:txBody>
      </p:sp>
      <p:sp>
        <p:nvSpPr>
          <p:cNvPr id="23" name="Rounded Rectangle 22"/>
          <p:cNvSpPr/>
          <p:nvPr/>
        </p:nvSpPr>
        <p:spPr bwMode="auto">
          <a:xfrm>
            <a:off x="12719623" y="3995090"/>
            <a:ext cx="2763511" cy="737594"/>
          </a:xfrm>
          <a:prstGeom prst="roundRect">
            <a:avLst/>
          </a:prstGeom>
          <a:solidFill>
            <a:schemeClr val="bg1">
              <a:lumMod val="65000"/>
            </a:schemeClr>
          </a:soli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
                <a:srgbClr val="000000"/>
              </a:buClr>
              <a:buSzPct val="115000"/>
              <a:buFont typeface="Arial"/>
              <a:buNone/>
              <a:tabLst/>
              <a:defRPr/>
            </a:pPr>
            <a:r>
              <a:rPr kumimoji="0" lang="en-US" sz="2400" b="1" i="0" u="none" strike="noStrike" kern="0" cap="none" spc="0" normalizeH="0" baseline="0" noProof="0">
                <a:ln>
                  <a:noFill/>
                </a:ln>
                <a:solidFill>
                  <a:srgbClr val="FFFFFF"/>
                </a:solidFill>
                <a:effectLst/>
                <a:uLnTx/>
                <a:uFillTx/>
                <a:latin typeface="Calibri"/>
                <a:cs typeface="Arial"/>
                <a:sym typeface="Arial"/>
              </a:rPr>
              <a:t>&lt;3 Months</a:t>
            </a:r>
          </a:p>
          <a:p>
            <a:pPr marL="0" marR="0" lvl="0" indent="0" algn="ctr" defTabSz="914400" rtl="0" eaLnBrk="1" fontAlgn="auto" latinLnBrk="0" hangingPunct="1">
              <a:lnSpc>
                <a:spcPts val="2000"/>
              </a:lnSpc>
              <a:spcBef>
                <a:spcPts val="0"/>
              </a:spcBef>
              <a:spcAft>
                <a:spcPts val="0"/>
              </a:spcAft>
              <a:buClr>
                <a:srgbClr val="000000"/>
              </a:buClr>
              <a:buSzPct val="115000"/>
              <a:buFont typeface="Arial"/>
              <a:buNone/>
              <a:tabLst/>
              <a:defRPr/>
            </a:pPr>
            <a:r>
              <a:rPr kumimoji="0" lang="en-US" sz="2000" b="0" i="0" u="none" strike="noStrike" kern="0" cap="none" spc="0" normalizeH="0" baseline="0" noProof="0">
                <a:ln>
                  <a:noFill/>
                </a:ln>
                <a:solidFill>
                  <a:srgbClr val="FFFFFF"/>
                </a:solidFill>
                <a:effectLst/>
                <a:uLnTx/>
                <a:uFillTx/>
                <a:latin typeface="Calibri"/>
                <a:cs typeface="Arial"/>
                <a:sym typeface="Arial"/>
              </a:rPr>
              <a:t>Payback Period</a:t>
            </a:r>
          </a:p>
        </p:txBody>
      </p:sp>
      <p:sp>
        <p:nvSpPr>
          <p:cNvPr id="24" name="Rounded Rectangle 23"/>
          <p:cNvSpPr/>
          <p:nvPr/>
        </p:nvSpPr>
        <p:spPr bwMode="auto">
          <a:xfrm>
            <a:off x="12719622" y="5052157"/>
            <a:ext cx="2763511" cy="737594"/>
          </a:xfrm>
          <a:prstGeom prst="roundRect">
            <a:avLst/>
          </a:prstGeom>
          <a:solidFill>
            <a:schemeClr val="bg1">
              <a:lumMod val="65000"/>
            </a:schemeClr>
          </a:solidFill>
          <a:ln w="12700" algn="ctr">
            <a:noFill/>
            <a:miter lim="800000"/>
            <a:headEnd/>
            <a:tailEn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
                <a:srgbClr val="000000"/>
              </a:buClr>
              <a:buSzPct val="115000"/>
              <a:buFont typeface="Arial"/>
              <a:buNone/>
              <a:tabLst/>
              <a:defRPr/>
            </a:pPr>
            <a:r>
              <a:rPr kumimoji="0" lang="en-US" sz="2400" b="1" i="0" u="none" strike="noStrike" kern="0" cap="none" spc="0" normalizeH="0" baseline="0" noProof="0">
                <a:ln>
                  <a:noFill/>
                </a:ln>
                <a:solidFill>
                  <a:srgbClr val="FFFFFF"/>
                </a:solidFill>
                <a:effectLst/>
                <a:uLnTx/>
                <a:uFillTx/>
                <a:latin typeface="Calibri"/>
                <a:cs typeface="Arial"/>
                <a:sym typeface="Arial"/>
              </a:rPr>
              <a:t>$1.25M</a:t>
            </a:r>
          </a:p>
          <a:p>
            <a:pPr marL="0" marR="0" lvl="0" indent="0" algn="ctr" defTabSz="914400" rtl="0" eaLnBrk="1" fontAlgn="auto" latinLnBrk="0" hangingPunct="1">
              <a:lnSpc>
                <a:spcPts val="2000"/>
              </a:lnSpc>
              <a:spcBef>
                <a:spcPts val="0"/>
              </a:spcBef>
              <a:spcAft>
                <a:spcPts val="0"/>
              </a:spcAft>
              <a:buClr>
                <a:srgbClr val="000000"/>
              </a:buClr>
              <a:buSzPct val="115000"/>
              <a:buFont typeface="Arial"/>
              <a:buNone/>
              <a:tabLst/>
              <a:defRPr/>
            </a:pPr>
            <a:r>
              <a:rPr kumimoji="0" lang="en-US" sz="2000" b="0" i="0" u="none" strike="noStrike" kern="0" cap="none" spc="0" normalizeH="0" baseline="0" noProof="0">
                <a:ln>
                  <a:noFill/>
                </a:ln>
                <a:solidFill>
                  <a:srgbClr val="FFFFFF"/>
                </a:solidFill>
                <a:effectLst/>
                <a:uLnTx/>
                <a:uFillTx/>
                <a:latin typeface="Calibri"/>
                <a:cs typeface="Arial"/>
                <a:sym typeface="Arial"/>
              </a:rPr>
              <a:t>Net Present Value</a:t>
            </a: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9819" y="1874373"/>
            <a:ext cx="2696284" cy="466584"/>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1507" y="1874373"/>
            <a:ext cx="4787641" cy="4319676"/>
          </a:xfrm>
          <a:prstGeom prst="rect">
            <a:avLst/>
          </a:prstGeom>
        </p:spPr>
      </p:pic>
    </p:spTree>
    <p:extLst>
      <p:ext uri="{BB962C8B-B14F-4D97-AF65-F5344CB8AC3E}">
        <p14:creationId xmlns:p14="http://schemas.microsoft.com/office/powerpoint/2010/main" val="393123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A918A0-BE68-61C8-EE79-74AE9FB1EA7C}"/>
              </a:ext>
            </a:extLst>
          </p:cNvPr>
          <p:cNvSpPr>
            <a:spLocks noGrp="1"/>
          </p:cNvSpPr>
          <p:nvPr>
            <p:ph type="body" sz="quarter" idx="13"/>
          </p:nvPr>
        </p:nvSpPr>
        <p:spPr>
          <a:xfrm>
            <a:off x="618792" y="2171235"/>
            <a:ext cx="11441076" cy="3027783"/>
          </a:xfrm>
        </p:spPr>
        <p:txBody>
          <a:bodyPr/>
          <a:lstStyle/>
          <a:p>
            <a:r>
              <a:rPr lang="en-US">
                <a:solidFill>
                  <a:srgbClr val="293896"/>
                </a:solidFill>
                <a:latin typeface="Arial"/>
                <a:cs typeface="Arial"/>
              </a:rPr>
              <a:t>MINIMIZING RISK ACROSS </a:t>
            </a:r>
            <a:endParaRPr lang="en-US">
              <a:solidFill>
                <a:srgbClr val="293896"/>
              </a:solidFill>
            </a:endParaRPr>
          </a:p>
          <a:p>
            <a:r>
              <a:rPr lang="en-US">
                <a:solidFill>
                  <a:srgbClr val="293896"/>
                </a:solidFill>
                <a:latin typeface="Arial"/>
                <a:cs typeface="Arial"/>
              </a:rPr>
              <a:t>CRITICAL CUSTOMER USE CASES</a:t>
            </a:r>
            <a:endParaRPr lang="en-US"/>
          </a:p>
        </p:txBody>
      </p:sp>
      <p:sp>
        <p:nvSpPr>
          <p:cNvPr id="3" name="Text Placeholder 2">
            <a:extLst>
              <a:ext uri="{FF2B5EF4-FFF2-40B4-BE49-F238E27FC236}">
                <a16:creationId xmlns:a16="http://schemas.microsoft.com/office/drawing/2014/main" id="{B592AA21-4020-91BA-CE07-06FC0A773EBD}"/>
              </a:ext>
            </a:extLst>
          </p:cNvPr>
          <p:cNvSpPr>
            <a:spLocks noGrp="1"/>
          </p:cNvSpPr>
          <p:nvPr>
            <p:ph type="body" sz="quarter" idx="16"/>
          </p:nvPr>
        </p:nvSpPr>
        <p:spPr/>
        <p:txBody>
          <a:bodyPr/>
          <a:lstStyle/>
          <a:p>
            <a:r>
              <a:rPr lang="en-US"/>
              <a:t>OPTIONAL SLIDES #2</a:t>
            </a:r>
          </a:p>
          <a:p>
            <a:endParaRPr lang="en-US"/>
          </a:p>
        </p:txBody>
      </p:sp>
      <p:sp>
        <p:nvSpPr>
          <p:cNvPr id="4" name="Footer Placeholder 3" hidden="1">
            <a:extLst>
              <a:ext uri="{FF2B5EF4-FFF2-40B4-BE49-F238E27FC236}">
                <a16:creationId xmlns:a16="http://schemas.microsoft.com/office/drawing/2014/main" id="{4E7CDFE7-D934-17C2-AF29-4E9BDF5E535D}"/>
              </a:ext>
            </a:extLst>
          </p:cNvPr>
          <p:cNvSpPr>
            <a:spLocks noGrp="1"/>
          </p:cNvSpPr>
          <p:nvPr>
            <p:ph type="ftr" sz="quarter" idx="11"/>
          </p:nvPr>
        </p:nvSpPr>
        <p:spPr/>
        <p:txBody>
          <a:bodyPr/>
          <a:lstStyle/>
          <a:p>
            <a:endParaRPr lang="en-US"/>
          </a:p>
        </p:txBody>
      </p:sp>
      <p:sp>
        <p:nvSpPr>
          <p:cNvPr id="5" name="Date Placeholder 4" hidden="1">
            <a:extLst>
              <a:ext uri="{FF2B5EF4-FFF2-40B4-BE49-F238E27FC236}">
                <a16:creationId xmlns:a16="http://schemas.microsoft.com/office/drawing/2014/main" id="{63A59F66-101F-6AD6-589F-F411FD4D4DBE}"/>
              </a:ext>
            </a:extLst>
          </p:cNvPr>
          <p:cNvSpPr>
            <a:spLocks noGrp="1"/>
          </p:cNvSpPr>
          <p:nvPr>
            <p:ph type="dt" sz="half" idx="17"/>
          </p:nvPr>
        </p:nvSpPr>
        <p:spPr/>
        <p:txBody>
          <a:bodyPr/>
          <a:lstStyle/>
          <a:p>
            <a:endParaRPr lang="en-US"/>
          </a:p>
        </p:txBody>
      </p:sp>
    </p:spTree>
    <p:extLst>
      <p:ext uri="{BB962C8B-B14F-4D97-AF65-F5344CB8AC3E}">
        <p14:creationId xmlns:p14="http://schemas.microsoft.com/office/powerpoint/2010/main" val="10455045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449BC9-DEE5-6D12-4B75-E52F0B42F0A1}"/>
              </a:ext>
            </a:extLst>
          </p:cNvPr>
          <p:cNvSpPr>
            <a:spLocks noGrp="1"/>
          </p:cNvSpPr>
          <p:nvPr>
            <p:ph type="body" sz="quarter" idx="13"/>
          </p:nvPr>
        </p:nvSpPr>
        <p:spPr/>
        <p:txBody>
          <a:bodyPr/>
          <a:lstStyle/>
          <a:p>
            <a:r>
              <a:rPr lang="en-US">
                <a:latin typeface="Arial"/>
                <a:cs typeface="Arial"/>
              </a:rPr>
              <a:t>TBD Trisha</a:t>
            </a:r>
            <a:endParaRPr lang="en-US"/>
          </a:p>
        </p:txBody>
      </p:sp>
      <p:sp>
        <p:nvSpPr>
          <p:cNvPr id="4" name="Text Placeholder 3">
            <a:extLst>
              <a:ext uri="{FF2B5EF4-FFF2-40B4-BE49-F238E27FC236}">
                <a16:creationId xmlns:a16="http://schemas.microsoft.com/office/drawing/2014/main" id="{EBDBF4E3-017C-A48D-BB73-86761FE848B3}"/>
              </a:ext>
            </a:extLst>
          </p:cNvPr>
          <p:cNvSpPr>
            <a:spLocks noGrp="1"/>
          </p:cNvSpPr>
          <p:nvPr>
            <p:ph type="body" sz="quarter" idx="16"/>
          </p:nvPr>
        </p:nvSpPr>
        <p:spPr>
          <a:xfrm>
            <a:off x="630283" y="963868"/>
            <a:ext cx="5519719" cy="891075"/>
          </a:xfrm>
        </p:spPr>
        <p:txBody>
          <a:bodyPr/>
          <a:lstStyle/>
          <a:p>
            <a:r>
              <a:rPr lang="en-US">
                <a:latin typeface="Arial"/>
                <a:cs typeface="Arial"/>
              </a:rPr>
              <a:t>Intro/overview slides</a:t>
            </a:r>
          </a:p>
        </p:txBody>
      </p:sp>
      <p:sp>
        <p:nvSpPr>
          <p:cNvPr id="2" name="Footer Placeholder 1" hidden="1">
            <a:extLst>
              <a:ext uri="{FF2B5EF4-FFF2-40B4-BE49-F238E27FC236}">
                <a16:creationId xmlns:a16="http://schemas.microsoft.com/office/drawing/2014/main" id="{A2893517-8EC5-375B-0ECC-C446CFDF16E0}"/>
              </a:ext>
            </a:extLst>
          </p:cNvPr>
          <p:cNvSpPr>
            <a:spLocks noGrp="1"/>
          </p:cNvSpPr>
          <p:nvPr>
            <p:ph type="ftr" sz="quarter" idx="11"/>
          </p:nvPr>
        </p:nvSpPr>
        <p:spPr/>
        <p:txBody>
          <a:bodyPr/>
          <a:lstStyle/>
          <a:p>
            <a:endParaRPr lang="en-US"/>
          </a:p>
        </p:txBody>
      </p:sp>
      <p:sp>
        <p:nvSpPr>
          <p:cNvPr id="5" name="Date Placeholder 4" hidden="1">
            <a:extLst>
              <a:ext uri="{FF2B5EF4-FFF2-40B4-BE49-F238E27FC236}">
                <a16:creationId xmlns:a16="http://schemas.microsoft.com/office/drawing/2014/main" id="{5BBE4940-1A4B-B13C-B9B9-88D5C2677F66}"/>
              </a:ext>
            </a:extLst>
          </p:cNvPr>
          <p:cNvSpPr>
            <a:spLocks noGrp="1"/>
          </p:cNvSpPr>
          <p:nvPr>
            <p:ph type="dt" sz="half" idx="17"/>
          </p:nvPr>
        </p:nvSpPr>
        <p:spPr/>
        <p:txBody>
          <a:bodyPr/>
          <a:lstStyle/>
          <a:p>
            <a:endParaRPr lang="en-US"/>
          </a:p>
        </p:txBody>
      </p:sp>
    </p:spTree>
    <p:extLst>
      <p:ext uri="{BB962C8B-B14F-4D97-AF65-F5344CB8AC3E}">
        <p14:creationId xmlns:p14="http://schemas.microsoft.com/office/powerpoint/2010/main" val="3636934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0" name="Group 39"/>
          <p:cNvGrpSpPr/>
          <p:nvPr/>
        </p:nvGrpSpPr>
        <p:grpSpPr>
          <a:xfrm>
            <a:off x="169471" y="2354763"/>
            <a:ext cx="3263841" cy="678611"/>
            <a:chOff x="288221" y="2643732"/>
            <a:chExt cx="2364418" cy="1292647"/>
          </a:xfrm>
        </p:grpSpPr>
        <p:sp>
          <p:nvSpPr>
            <p:cNvPr id="41"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adFill>
              <a:gsLst>
                <a:gs pos="0">
                  <a:schemeClr val="accent3">
                    <a:lumMod val="50000"/>
                  </a:schemeClr>
                </a:gs>
                <a:gs pos="100000">
                  <a:schemeClr val="accent1"/>
                </a:gs>
              </a:gsLst>
              <a:lin ang="0" scaled="1"/>
            </a:gra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42" name="TextBox 41">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no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Secure your </a:t>
              </a:r>
            </a:p>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Cloud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Migration </a:t>
              </a:r>
            </a:p>
          </p:txBody>
        </p:sp>
      </p:grpSp>
      <p:sp>
        <p:nvSpPr>
          <p:cNvPr id="20" name="Footer Placeholder 19" hidden="1"/>
          <p:cNvSpPr>
            <a:spLocks noGrp="1"/>
          </p:cNvSpPr>
          <p:nvPr>
            <p:ph type="ftr" sz="quarter" idx="11"/>
          </p:nvPr>
        </p:nvSpPr>
        <p:spPr/>
        <p:txBody>
          <a:bodyPr/>
          <a:lstStyle/>
          <a:p>
            <a:endParaRPr lang="en-US"/>
          </a:p>
        </p:txBody>
      </p:sp>
      <p:sp>
        <p:nvSpPr>
          <p:cNvPr id="22" name="Date Placeholder 21" hidden="1"/>
          <p:cNvSpPr>
            <a:spLocks noGrp="1"/>
          </p:cNvSpPr>
          <p:nvPr>
            <p:ph type="dt" sz="half" idx="15"/>
          </p:nvPr>
        </p:nvSpPr>
        <p:spPr/>
        <p:txBody>
          <a:bodyPr/>
          <a:lstStyle/>
          <a:p>
            <a:endParaRPr lang="en-US"/>
          </a:p>
        </p:txBody>
      </p:sp>
      <p:sp>
        <p:nvSpPr>
          <p:cNvPr id="10" name="Title 1">
            <a:extLst>
              <a:ext uri="{FF2B5EF4-FFF2-40B4-BE49-F238E27FC236}">
                <a16:creationId xmlns:a16="http://schemas.microsoft.com/office/drawing/2014/main" id="{DCCB0E90-1C12-CAA0-3283-195AD498ED3B}"/>
              </a:ext>
            </a:extLst>
          </p:cNvPr>
          <p:cNvSpPr txBox="1">
            <a:spLocks/>
          </p:cNvSpPr>
          <p:nvPr/>
        </p:nvSpPr>
        <p:spPr>
          <a:xfrm>
            <a:off x="16082" y="460006"/>
            <a:ext cx="8520593" cy="121170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MINIMIZING RISK ACROSS CRITICAL CUSTOMER USE CASES</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endParaRPr>
          </a:p>
        </p:txBody>
      </p:sp>
      <p:pic>
        <p:nvPicPr>
          <p:cNvPr id="45" name="Picture 9" descr="C:\Users\Salaar\Desktop\2x\cloud.png"/>
          <p:cNvPicPr>
            <a:picLocks noChangeAspect="1" noChangeArrowheads="1"/>
          </p:cNvPicPr>
          <p:nvPr/>
        </p:nvPicPr>
        <p:blipFill>
          <a:blip r:embed="rId3" cstate="print"/>
          <a:srcRect/>
          <a:stretch>
            <a:fillRect/>
          </a:stretch>
        </p:blipFill>
        <p:spPr bwMode="auto">
          <a:xfrm>
            <a:off x="8751211" y="2603370"/>
            <a:ext cx="3076050" cy="2295171"/>
          </a:xfrm>
          <a:prstGeom prst="rect">
            <a:avLst/>
          </a:prstGeom>
          <a:noFill/>
        </p:spPr>
      </p:pic>
      <p:pic>
        <p:nvPicPr>
          <p:cNvPr id="46" name="Picture 5" descr="C:\Users\Salaar\Desktop\2x\Globe.png"/>
          <p:cNvPicPr>
            <a:picLocks noChangeAspect="1" noChangeArrowheads="1"/>
          </p:cNvPicPr>
          <p:nvPr/>
        </p:nvPicPr>
        <p:blipFill>
          <a:blip r:embed="rId4" cstate="print"/>
          <a:srcRect/>
          <a:stretch>
            <a:fillRect/>
          </a:stretch>
        </p:blipFill>
        <p:spPr bwMode="auto">
          <a:xfrm>
            <a:off x="10320264" y="1240941"/>
            <a:ext cx="457200" cy="457200"/>
          </a:xfrm>
          <a:prstGeom prst="rect">
            <a:avLst/>
          </a:prstGeom>
          <a:noFill/>
        </p:spPr>
      </p:pic>
      <p:pic>
        <p:nvPicPr>
          <p:cNvPr id="47" name="Picture 6" descr="C:\Users\Salaar\Desktop\2x\HQ.png"/>
          <p:cNvPicPr>
            <a:picLocks noChangeAspect="1" noChangeArrowheads="1"/>
          </p:cNvPicPr>
          <p:nvPr/>
        </p:nvPicPr>
        <p:blipFill>
          <a:blip r:embed="rId5" cstate="print"/>
          <a:srcRect/>
          <a:stretch>
            <a:fillRect/>
          </a:stretch>
        </p:blipFill>
        <p:spPr bwMode="auto">
          <a:xfrm>
            <a:off x="10380105" y="5508141"/>
            <a:ext cx="337518" cy="609600"/>
          </a:xfrm>
          <a:prstGeom prst="rect">
            <a:avLst/>
          </a:prstGeom>
          <a:noFill/>
        </p:spPr>
      </p:pic>
      <p:pic>
        <p:nvPicPr>
          <p:cNvPr id="48" name="Picture 7" descr="C:\Users\Salaar\Desktop\2x\Logo.png"/>
          <p:cNvPicPr>
            <a:picLocks noChangeAspect="1" noChangeArrowheads="1"/>
          </p:cNvPicPr>
          <p:nvPr/>
        </p:nvPicPr>
        <p:blipFill>
          <a:blip r:embed="rId6" cstate="print"/>
          <a:srcRect/>
          <a:stretch>
            <a:fillRect/>
          </a:stretch>
        </p:blipFill>
        <p:spPr bwMode="auto">
          <a:xfrm>
            <a:off x="10320264" y="3679341"/>
            <a:ext cx="457200" cy="457200"/>
          </a:xfrm>
          <a:prstGeom prst="rect">
            <a:avLst/>
          </a:prstGeom>
          <a:noFill/>
        </p:spPr>
      </p:pic>
      <p:sp>
        <p:nvSpPr>
          <p:cNvPr id="49" name="TextBox 48"/>
          <p:cNvSpPr txBox="1"/>
          <p:nvPr/>
        </p:nvSpPr>
        <p:spPr>
          <a:xfrm>
            <a:off x="10038148" y="1621941"/>
            <a:ext cx="1021433" cy="369332"/>
          </a:xfrm>
          <a:prstGeom prst="rect">
            <a:avLst/>
          </a:prstGeom>
          <a:noFill/>
        </p:spPr>
        <p:txBody>
          <a:bodyPr wrap="none" rtlCol="0">
            <a:spAutoFit/>
          </a:bodyPr>
          <a:lstStyle/>
          <a:p>
            <a:r>
              <a:rPr lang="en-GB" b="1">
                <a:solidFill>
                  <a:srgbClr val="009FE3"/>
                </a:solidFill>
                <a:latin typeface="Barlow Medium" pitchFamily="2" charset="0"/>
              </a:rPr>
              <a:t>Internet</a:t>
            </a:r>
            <a:endParaRPr lang="en-US" b="1">
              <a:solidFill>
                <a:srgbClr val="009FE3"/>
              </a:solidFill>
              <a:latin typeface="Barlow Medium" pitchFamily="2" charset="0"/>
            </a:endParaRPr>
          </a:p>
        </p:txBody>
      </p:sp>
      <p:sp>
        <p:nvSpPr>
          <p:cNvPr id="50" name="TextBox 49"/>
          <p:cNvSpPr txBox="1"/>
          <p:nvPr/>
        </p:nvSpPr>
        <p:spPr>
          <a:xfrm>
            <a:off x="9792086" y="6117741"/>
            <a:ext cx="1513556" cy="369332"/>
          </a:xfrm>
          <a:prstGeom prst="rect">
            <a:avLst/>
          </a:prstGeom>
          <a:noFill/>
        </p:spPr>
        <p:txBody>
          <a:bodyPr wrap="none" rtlCol="0">
            <a:spAutoFit/>
          </a:bodyPr>
          <a:lstStyle/>
          <a:p>
            <a:r>
              <a:rPr lang="en-GB" b="1">
                <a:solidFill>
                  <a:srgbClr val="009FE3"/>
                </a:solidFill>
                <a:latin typeface="Barlow Medium" pitchFamily="2" charset="0"/>
              </a:rPr>
              <a:t>Corporate HQ</a:t>
            </a:r>
            <a:endParaRPr lang="en-US" b="1">
              <a:solidFill>
                <a:srgbClr val="009FE3"/>
              </a:solidFill>
              <a:latin typeface="Barlow Medium" pitchFamily="2" charset="0"/>
            </a:endParaRPr>
          </a:p>
        </p:txBody>
      </p:sp>
      <p:cxnSp>
        <p:nvCxnSpPr>
          <p:cNvPr id="72" name="Straight Arrow Connector 71"/>
          <p:cNvCxnSpPr/>
          <p:nvPr/>
        </p:nvCxnSpPr>
        <p:spPr>
          <a:xfrm>
            <a:off x="10556712" y="1991272"/>
            <a:ext cx="0" cy="504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10559899" y="4927941"/>
            <a:ext cx="0" cy="504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02927" y="3298341"/>
            <a:ext cx="344444" cy="338554"/>
            <a:chOff x="4250090" y="3048000"/>
            <a:chExt cx="344444" cy="338554"/>
          </a:xfrm>
        </p:grpSpPr>
        <p:pic>
          <p:nvPicPr>
            <p:cNvPr id="75" name="Picture 10" descr="C:\Users\Salaar\Desktop\2x\Box.png"/>
            <p:cNvPicPr>
              <a:picLocks noChangeAspect="1" noChangeArrowheads="1"/>
            </p:cNvPicPr>
            <p:nvPr/>
          </p:nvPicPr>
          <p:blipFill>
            <a:blip r:embed="rId7" cstate="print"/>
            <a:srcRect/>
            <a:stretch>
              <a:fillRect/>
            </a:stretch>
          </p:blipFill>
          <p:spPr bwMode="auto">
            <a:xfrm>
              <a:off x="4250090" y="3049796"/>
              <a:ext cx="334962" cy="334962"/>
            </a:xfrm>
            <a:prstGeom prst="rect">
              <a:avLst/>
            </a:prstGeom>
            <a:noFill/>
          </p:spPr>
        </p:pic>
        <p:sp>
          <p:nvSpPr>
            <p:cNvPr id="76" name="TextBox 75"/>
            <p:cNvSpPr txBox="1"/>
            <p:nvPr/>
          </p:nvSpPr>
          <p:spPr>
            <a:xfrm>
              <a:off x="4267200" y="3048000"/>
              <a:ext cx="327334" cy="338554"/>
            </a:xfrm>
            <a:prstGeom prst="rect">
              <a:avLst/>
            </a:prstGeom>
            <a:noFill/>
          </p:spPr>
          <p:txBody>
            <a:bodyPr wrap="none" rtlCol="0">
              <a:spAutoFit/>
            </a:bodyPr>
            <a:lstStyle/>
            <a:p>
              <a:r>
                <a:rPr lang="en-GB" sz="1600" b="1">
                  <a:solidFill>
                    <a:srgbClr val="767676"/>
                  </a:solidFill>
                  <a:latin typeface="Barlow ExtraBold" pitchFamily="2" charset="0"/>
                </a:rPr>
                <a:t>A</a:t>
              </a:r>
              <a:endParaRPr lang="en-US" sz="1600" b="1">
                <a:solidFill>
                  <a:srgbClr val="767676"/>
                </a:solidFill>
                <a:latin typeface="Barlow ExtraBold" pitchFamily="2" charset="0"/>
              </a:endParaRPr>
            </a:p>
          </p:txBody>
        </p:sp>
      </p:grpSp>
      <p:grpSp>
        <p:nvGrpSpPr>
          <p:cNvPr id="77" name="Group 76"/>
          <p:cNvGrpSpPr/>
          <p:nvPr/>
        </p:nvGrpSpPr>
        <p:grpSpPr>
          <a:xfrm>
            <a:off x="9607668" y="3755541"/>
            <a:ext cx="334962" cy="338554"/>
            <a:chOff x="4242075" y="3505200"/>
            <a:chExt cx="334962" cy="338554"/>
          </a:xfrm>
        </p:grpSpPr>
        <p:pic>
          <p:nvPicPr>
            <p:cNvPr id="78" name="Picture 10" descr="C:\Users\Salaar\Desktop\2x\Box.png"/>
            <p:cNvPicPr>
              <a:picLocks noChangeAspect="1" noChangeArrowheads="1"/>
            </p:cNvPicPr>
            <p:nvPr/>
          </p:nvPicPr>
          <p:blipFill>
            <a:blip r:embed="rId7" cstate="print"/>
            <a:srcRect/>
            <a:stretch>
              <a:fillRect/>
            </a:stretch>
          </p:blipFill>
          <p:spPr bwMode="auto">
            <a:xfrm>
              <a:off x="4242075" y="3506996"/>
              <a:ext cx="334962" cy="334962"/>
            </a:xfrm>
            <a:prstGeom prst="rect">
              <a:avLst/>
            </a:prstGeom>
            <a:noFill/>
          </p:spPr>
        </p:pic>
        <p:sp>
          <p:nvSpPr>
            <p:cNvPr id="79" name="TextBox 78"/>
            <p:cNvSpPr txBox="1"/>
            <p:nvPr/>
          </p:nvSpPr>
          <p:spPr>
            <a:xfrm>
              <a:off x="4253904" y="3505200"/>
              <a:ext cx="311304" cy="338554"/>
            </a:xfrm>
            <a:prstGeom prst="rect">
              <a:avLst/>
            </a:prstGeom>
            <a:noFill/>
          </p:spPr>
          <p:txBody>
            <a:bodyPr wrap="none" rtlCol="0">
              <a:spAutoFit/>
            </a:bodyPr>
            <a:lstStyle/>
            <a:p>
              <a:r>
                <a:rPr lang="en-GB" sz="1600" b="1">
                  <a:solidFill>
                    <a:srgbClr val="767676"/>
                  </a:solidFill>
                  <a:latin typeface="Barlow ExtraBold" pitchFamily="2" charset="0"/>
                </a:rPr>
                <a:t>B</a:t>
              </a:r>
              <a:endParaRPr lang="en-US" sz="1600" b="1">
                <a:solidFill>
                  <a:srgbClr val="767676"/>
                </a:solidFill>
                <a:latin typeface="Barlow ExtraBold" pitchFamily="2" charset="0"/>
              </a:endParaRPr>
            </a:p>
          </p:txBody>
        </p:sp>
      </p:grpSp>
      <p:grpSp>
        <p:nvGrpSpPr>
          <p:cNvPr id="80" name="Group 79"/>
          <p:cNvGrpSpPr/>
          <p:nvPr/>
        </p:nvGrpSpPr>
        <p:grpSpPr>
          <a:xfrm>
            <a:off x="9607668" y="4212741"/>
            <a:ext cx="334962" cy="338554"/>
            <a:chOff x="4241273" y="3962400"/>
            <a:chExt cx="334962" cy="338554"/>
          </a:xfrm>
        </p:grpSpPr>
        <p:pic>
          <p:nvPicPr>
            <p:cNvPr id="81" name="Picture 10" descr="C:\Users\Salaar\Desktop\2x\Box.png"/>
            <p:cNvPicPr>
              <a:picLocks noChangeAspect="1" noChangeArrowheads="1"/>
            </p:cNvPicPr>
            <p:nvPr/>
          </p:nvPicPr>
          <p:blipFill>
            <a:blip r:embed="rId7" cstate="print"/>
            <a:srcRect/>
            <a:stretch>
              <a:fillRect/>
            </a:stretch>
          </p:blipFill>
          <p:spPr bwMode="auto">
            <a:xfrm>
              <a:off x="4241273" y="3964196"/>
              <a:ext cx="334962" cy="334962"/>
            </a:xfrm>
            <a:prstGeom prst="rect">
              <a:avLst/>
            </a:prstGeom>
            <a:noFill/>
          </p:spPr>
        </p:pic>
        <p:sp>
          <p:nvSpPr>
            <p:cNvPr id="82" name="TextBox 81"/>
            <p:cNvSpPr txBox="1"/>
            <p:nvPr/>
          </p:nvSpPr>
          <p:spPr>
            <a:xfrm>
              <a:off x="4253904" y="3962400"/>
              <a:ext cx="309700" cy="338554"/>
            </a:xfrm>
            <a:prstGeom prst="rect">
              <a:avLst/>
            </a:prstGeom>
            <a:noFill/>
          </p:spPr>
          <p:txBody>
            <a:bodyPr wrap="none" rtlCol="0">
              <a:spAutoFit/>
            </a:bodyPr>
            <a:lstStyle/>
            <a:p>
              <a:r>
                <a:rPr lang="en-GB" sz="1600" b="1">
                  <a:solidFill>
                    <a:srgbClr val="767676"/>
                  </a:solidFill>
                  <a:latin typeface="Barlow ExtraBold" pitchFamily="2" charset="0"/>
                </a:rPr>
                <a:t>C</a:t>
              </a:r>
              <a:endParaRPr lang="en-US" sz="1600" b="1">
                <a:solidFill>
                  <a:srgbClr val="767676"/>
                </a:solidFill>
                <a:latin typeface="Barlow ExtraBold" pitchFamily="2" charset="0"/>
              </a:endParaRPr>
            </a:p>
          </p:txBody>
        </p:sp>
      </p:grpSp>
      <p:cxnSp>
        <p:nvCxnSpPr>
          <p:cNvPr id="30" name="Straight Arrow Connector 29"/>
          <p:cNvCxnSpPr/>
          <p:nvPr/>
        </p:nvCxnSpPr>
        <p:spPr>
          <a:xfrm>
            <a:off x="10556712" y="1991272"/>
            <a:ext cx="0" cy="1620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0559899" y="4204041"/>
            <a:ext cx="0" cy="1224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57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Group 47"/>
          <p:cNvGrpSpPr/>
          <p:nvPr/>
        </p:nvGrpSpPr>
        <p:grpSpPr>
          <a:xfrm>
            <a:off x="169471" y="3400000"/>
            <a:ext cx="3263841" cy="678611"/>
            <a:chOff x="288221" y="2643732"/>
            <a:chExt cx="2364418" cy="1292647"/>
          </a:xfrm>
        </p:grpSpPr>
        <p:sp>
          <p:nvSpPr>
            <p:cNvPr id="49"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adFill>
              <a:gsLst>
                <a:gs pos="0">
                  <a:schemeClr val="accent3">
                    <a:lumMod val="50000"/>
                  </a:schemeClr>
                </a:gs>
                <a:gs pos="100000">
                  <a:schemeClr val="accent1"/>
                </a:gs>
              </a:gsLst>
              <a:lin ang="0" scaled="1"/>
            </a:gra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50" name="TextBox 49">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no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North-South and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East-West Threat Prevention</a:t>
              </a: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grpSp>
      <p:sp>
        <p:nvSpPr>
          <p:cNvPr id="23" name="Footer Placeholder 22" hidden="1"/>
          <p:cNvSpPr>
            <a:spLocks noGrp="1"/>
          </p:cNvSpPr>
          <p:nvPr>
            <p:ph type="ftr" sz="quarter" idx="11"/>
          </p:nvPr>
        </p:nvSpPr>
        <p:spPr/>
        <p:txBody>
          <a:bodyPr/>
          <a:lstStyle/>
          <a:p>
            <a:endParaRPr lang="en-US"/>
          </a:p>
        </p:txBody>
      </p:sp>
      <p:sp>
        <p:nvSpPr>
          <p:cNvPr id="24" name="Date Placeholder 23" hidden="1"/>
          <p:cNvSpPr>
            <a:spLocks noGrp="1"/>
          </p:cNvSpPr>
          <p:nvPr>
            <p:ph type="dt" sz="half" idx="15"/>
          </p:nvPr>
        </p:nvSpPr>
        <p:spPr/>
        <p:txBody>
          <a:bodyPr/>
          <a:lstStyle/>
          <a:p>
            <a:endParaRPr lang="en-US"/>
          </a:p>
        </p:txBody>
      </p:sp>
      <p:grpSp>
        <p:nvGrpSpPr>
          <p:cNvPr id="51" name="Group 50"/>
          <p:cNvGrpSpPr/>
          <p:nvPr/>
        </p:nvGrpSpPr>
        <p:grpSpPr>
          <a:xfrm>
            <a:off x="169471" y="2354763"/>
            <a:ext cx="3263841" cy="678611"/>
            <a:chOff x="288221" y="2643732"/>
            <a:chExt cx="2364418" cy="1292647"/>
          </a:xfrm>
          <a:solidFill>
            <a:schemeClr val="bg1">
              <a:lumMod val="85000"/>
            </a:schemeClr>
          </a:solidFill>
        </p:grpSpPr>
        <p:sp>
          <p:nvSpPr>
            <p:cNvPr id="52"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53" name="TextBox 52">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grp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Secure your </a:t>
              </a:r>
            </a:p>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Cloud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Migration </a:t>
              </a:r>
            </a:p>
          </p:txBody>
        </p:sp>
      </p:grpSp>
      <p:sp>
        <p:nvSpPr>
          <p:cNvPr id="60" name="Title 1">
            <a:extLst>
              <a:ext uri="{FF2B5EF4-FFF2-40B4-BE49-F238E27FC236}">
                <a16:creationId xmlns:a16="http://schemas.microsoft.com/office/drawing/2014/main" id="{DCCB0E90-1C12-CAA0-3283-195AD498ED3B}"/>
              </a:ext>
            </a:extLst>
          </p:cNvPr>
          <p:cNvSpPr txBox="1">
            <a:spLocks/>
          </p:cNvSpPr>
          <p:nvPr/>
        </p:nvSpPr>
        <p:spPr>
          <a:xfrm>
            <a:off x="16082" y="460006"/>
            <a:ext cx="8520593" cy="121170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MINIMIZING RISK ACROSS CRITICAL CUSTOMER USE CASES</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endParaRPr>
          </a:p>
        </p:txBody>
      </p:sp>
      <p:pic>
        <p:nvPicPr>
          <p:cNvPr id="59" name="Picture 9" descr="C:\Users\Salaar\Desktop\2x\cloud.png"/>
          <p:cNvPicPr>
            <a:picLocks noChangeAspect="1" noChangeArrowheads="1"/>
          </p:cNvPicPr>
          <p:nvPr/>
        </p:nvPicPr>
        <p:blipFill>
          <a:blip r:embed="rId3" cstate="print"/>
          <a:srcRect/>
          <a:stretch>
            <a:fillRect/>
          </a:stretch>
        </p:blipFill>
        <p:spPr bwMode="auto">
          <a:xfrm>
            <a:off x="8751211" y="2603370"/>
            <a:ext cx="3076050" cy="2295171"/>
          </a:xfrm>
          <a:prstGeom prst="rect">
            <a:avLst/>
          </a:prstGeom>
          <a:noFill/>
        </p:spPr>
      </p:pic>
      <p:pic>
        <p:nvPicPr>
          <p:cNvPr id="61" name="Picture 5" descr="C:\Users\Salaar\Desktop\2x\Globe.png"/>
          <p:cNvPicPr>
            <a:picLocks noChangeAspect="1" noChangeArrowheads="1"/>
          </p:cNvPicPr>
          <p:nvPr/>
        </p:nvPicPr>
        <p:blipFill>
          <a:blip r:embed="rId4" cstate="print"/>
          <a:srcRect/>
          <a:stretch>
            <a:fillRect/>
          </a:stretch>
        </p:blipFill>
        <p:spPr bwMode="auto">
          <a:xfrm>
            <a:off x="10320264" y="1240941"/>
            <a:ext cx="457200" cy="457200"/>
          </a:xfrm>
          <a:prstGeom prst="rect">
            <a:avLst/>
          </a:prstGeom>
          <a:noFill/>
        </p:spPr>
      </p:pic>
      <p:pic>
        <p:nvPicPr>
          <p:cNvPr id="62" name="Picture 6" descr="C:\Users\Salaar\Desktop\2x\HQ.png"/>
          <p:cNvPicPr>
            <a:picLocks noChangeAspect="1" noChangeArrowheads="1"/>
          </p:cNvPicPr>
          <p:nvPr/>
        </p:nvPicPr>
        <p:blipFill>
          <a:blip r:embed="rId5" cstate="print"/>
          <a:srcRect/>
          <a:stretch>
            <a:fillRect/>
          </a:stretch>
        </p:blipFill>
        <p:spPr bwMode="auto">
          <a:xfrm>
            <a:off x="10380105" y="5508141"/>
            <a:ext cx="337518" cy="609600"/>
          </a:xfrm>
          <a:prstGeom prst="rect">
            <a:avLst/>
          </a:prstGeom>
          <a:noFill/>
        </p:spPr>
      </p:pic>
      <p:pic>
        <p:nvPicPr>
          <p:cNvPr id="63" name="Picture 7" descr="C:\Users\Salaar\Desktop\2x\Logo.png"/>
          <p:cNvPicPr>
            <a:picLocks noChangeAspect="1" noChangeArrowheads="1"/>
          </p:cNvPicPr>
          <p:nvPr/>
        </p:nvPicPr>
        <p:blipFill>
          <a:blip r:embed="rId6" cstate="print"/>
          <a:srcRect/>
          <a:stretch>
            <a:fillRect/>
          </a:stretch>
        </p:blipFill>
        <p:spPr bwMode="auto">
          <a:xfrm>
            <a:off x="10320264" y="3679341"/>
            <a:ext cx="457200" cy="457200"/>
          </a:xfrm>
          <a:prstGeom prst="rect">
            <a:avLst/>
          </a:prstGeom>
          <a:noFill/>
        </p:spPr>
      </p:pic>
      <p:sp>
        <p:nvSpPr>
          <p:cNvPr id="64" name="TextBox 63"/>
          <p:cNvSpPr txBox="1"/>
          <p:nvPr/>
        </p:nvSpPr>
        <p:spPr>
          <a:xfrm>
            <a:off x="10038148" y="1621941"/>
            <a:ext cx="1021433" cy="369332"/>
          </a:xfrm>
          <a:prstGeom prst="rect">
            <a:avLst/>
          </a:prstGeom>
          <a:noFill/>
        </p:spPr>
        <p:txBody>
          <a:bodyPr wrap="none" rtlCol="0">
            <a:spAutoFit/>
          </a:bodyPr>
          <a:lstStyle/>
          <a:p>
            <a:r>
              <a:rPr lang="en-GB" b="1">
                <a:solidFill>
                  <a:srgbClr val="009FE3"/>
                </a:solidFill>
                <a:latin typeface="Barlow Medium" pitchFamily="2" charset="0"/>
              </a:rPr>
              <a:t>Internet</a:t>
            </a:r>
            <a:endParaRPr lang="en-US" b="1">
              <a:solidFill>
                <a:srgbClr val="009FE3"/>
              </a:solidFill>
              <a:latin typeface="Barlow Medium" pitchFamily="2" charset="0"/>
            </a:endParaRPr>
          </a:p>
        </p:txBody>
      </p:sp>
      <p:sp>
        <p:nvSpPr>
          <p:cNvPr id="65" name="TextBox 64"/>
          <p:cNvSpPr txBox="1"/>
          <p:nvPr/>
        </p:nvSpPr>
        <p:spPr>
          <a:xfrm>
            <a:off x="9792086" y="6117741"/>
            <a:ext cx="1513556" cy="369332"/>
          </a:xfrm>
          <a:prstGeom prst="rect">
            <a:avLst/>
          </a:prstGeom>
          <a:noFill/>
        </p:spPr>
        <p:txBody>
          <a:bodyPr wrap="none" rtlCol="0">
            <a:spAutoFit/>
          </a:bodyPr>
          <a:lstStyle/>
          <a:p>
            <a:r>
              <a:rPr lang="en-GB" b="1">
                <a:solidFill>
                  <a:srgbClr val="009FE3"/>
                </a:solidFill>
                <a:latin typeface="Barlow Medium" pitchFamily="2" charset="0"/>
              </a:rPr>
              <a:t>Corporate HQ</a:t>
            </a:r>
            <a:endParaRPr lang="en-US" b="1">
              <a:solidFill>
                <a:srgbClr val="009FE3"/>
              </a:solidFill>
              <a:latin typeface="Barlow Medium" pitchFamily="2" charset="0"/>
            </a:endParaRPr>
          </a:p>
        </p:txBody>
      </p:sp>
      <p:grpSp>
        <p:nvGrpSpPr>
          <p:cNvPr id="68" name="Group 67"/>
          <p:cNvGrpSpPr/>
          <p:nvPr/>
        </p:nvGrpSpPr>
        <p:grpSpPr>
          <a:xfrm>
            <a:off x="9602927" y="3298341"/>
            <a:ext cx="344444" cy="338554"/>
            <a:chOff x="4250090" y="3048000"/>
            <a:chExt cx="344444" cy="338554"/>
          </a:xfrm>
        </p:grpSpPr>
        <p:pic>
          <p:nvPicPr>
            <p:cNvPr id="69" name="Picture 10" descr="C:\Users\Salaar\Desktop\2x\Box.png"/>
            <p:cNvPicPr>
              <a:picLocks noChangeAspect="1" noChangeArrowheads="1"/>
            </p:cNvPicPr>
            <p:nvPr/>
          </p:nvPicPr>
          <p:blipFill>
            <a:blip r:embed="rId7" cstate="print"/>
            <a:srcRect/>
            <a:stretch>
              <a:fillRect/>
            </a:stretch>
          </p:blipFill>
          <p:spPr bwMode="auto">
            <a:xfrm>
              <a:off x="4250090" y="3049796"/>
              <a:ext cx="334962" cy="334962"/>
            </a:xfrm>
            <a:prstGeom prst="rect">
              <a:avLst/>
            </a:prstGeom>
            <a:noFill/>
          </p:spPr>
        </p:pic>
        <p:sp>
          <p:nvSpPr>
            <p:cNvPr id="70" name="TextBox 69"/>
            <p:cNvSpPr txBox="1"/>
            <p:nvPr/>
          </p:nvSpPr>
          <p:spPr>
            <a:xfrm>
              <a:off x="4267200" y="3048000"/>
              <a:ext cx="327334" cy="338554"/>
            </a:xfrm>
            <a:prstGeom prst="rect">
              <a:avLst/>
            </a:prstGeom>
            <a:noFill/>
          </p:spPr>
          <p:txBody>
            <a:bodyPr wrap="none" rtlCol="0">
              <a:spAutoFit/>
            </a:bodyPr>
            <a:lstStyle/>
            <a:p>
              <a:r>
                <a:rPr lang="en-GB" sz="1600" b="1">
                  <a:solidFill>
                    <a:srgbClr val="767676"/>
                  </a:solidFill>
                  <a:latin typeface="Barlow ExtraBold" pitchFamily="2" charset="0"/>
                </a:rPr>
                <a:t>A</a:t>
              </a:r>
              <a:endParaRPr lang="en-US" sz="1600" b="1">
                <a:solidFill>
                  <a:srgbClr val="767676"/>
                </a:solidFill>
                <a:latin typeface="Barlow ExtraBold" pitchFamily="2" charset="0"/>
              </a:endParaRPr>
            </a:p>
          </p:txBody>
        </p:sp>
      </p:grpSp>
      <p:grpSp>
        <p:nvGrpSpPr>
          <p:cNvPr id="71" name="Group 70"/>
          <p:cNvGrpSpPr/>
          <p:nvPr/>
        </p:nvGrpSpPr>
        <p:grpSpPr>
          <a:xfrm>
            <a:off x="9607668" y="3755541"/>
            <a:ext cx="334962" cy="338554"/>
            <a:chOff x="4242075" y="3505200"/>
            <a:chExt cx="334962" cy="338554"/>
          </a:xfrm>
        </p:grpSpPr>
        <p:pic>
          <p:nvPicPr>
            <p:cNvPr id="72" name="Picture 10" descr="C:\Users\Salaar\Desktop\2x\Box.png"/>
            <p:cNvPicPr>
              <a:picLocks noChangeAspect="1" noChangeArrowheads="1"/>
            </p:cNvPicPr>
            <p:nvPr/>
          </p:nvPicPr>
          <p:blipFill>
            <a:blip r:embed="rId7" cstate="print"/>
            <a:srcRect/>
            <a:stretch>
              <a:fillRect/>
            </a:stretch>
          </p:blipFill>
          <p:spPr bwMode="auto">
            <a:xfrm>
              <a:off x="4242075" y="3506996"/>
              <a:ext cx="334962" cy="334962"/>
            </a:xfrm>
            <a:prstGeom prst="rect">
              <a:avLst/>
            </a:prstGeom>
            <a:noFill/>
          </p:spPr>
        </p:pic>
        <p:sp>
          <p:nvSpPr>
            <p:cNvPr id="73" name="TextBox 72"/>
            <p:cNvSpPr txBox="1"/>
            <p:nvPr/>
          </p:nvSpPr>
          <p:spPr>
            <a:xfrm>
              <a:off x="4253904" y="3505200"/>
              <a:ext cx="311304" cy="338554"/>
            </a:xfrm>
            <a:prstGeom prst="rect">
              <a:avLst/>
            </a:prstGeom>
            <a:noFill/>
          </p:spPr>
          <p:txBody>
            <a:bodyPr wrap="none" rtlCol="0">
              <a:spAutoFit/>
            </a:bodyPr>
            <a:lstStyle/>
            <a:p>
              <a:r>
                <a:rPr lang="en-GB" sz="1600" b="1">
                  <a:solidFill>
                    <a:srgbClr val="767676"/>
                  </a:solidFill>
                  <a:latin typeface="Barlow ExtraBold" pitchFamily="2" charset="0"/>
                </a:rPr>
                <a:t>B</a:t>
              </a:r>
              <a:endParaRPr lang="en-US" sz="1600" b="1">
                <a:solidFill>
                  <a:srgbClr val="767676"/>
                </a:solidFill>
                <a:latin typeface="Barlow ExtraBold" pitchFamily="2" charset="0"/>
              </a:endParaRPr>
            </a:p>
          </p:txBody>
        </p:sp>
      </p:grpSp>
      <p:grpSp>
        <p:nvGrpSpPr>
          <p:cNvPr id="74" name="Group 73"/>
          <p:cNvGrpSpPr/>
          <p:nvPr/>
        </p:nvGrpSpPr>
        <p:grpSpPr>
          <a:xfrm>
            <a:off x="9607668" y="4212741"/>
            <a:ext cx="334962" cy="338554"/>
            <a:chOff x="4241273" y="3962400"/>
            <a:chExt cx="334962" cy="338554"/>
          </a:xfrm>
        </p:grpSpPr>
        <p:pic>
          <p:nvPicPr>
            <p:cNvPr id="75" name="Picture 10" descr="C:\Users\Salaar\Desktop\2x\Box.png"/>
            <p:cNvPicPr>
              <a:picLocks noChangeAspect="1" noChangeArrowheads="1"/>
            </p:cNvPicPr>
            <p:nvPr/>
          </p:nvPicPr>
          <p:blipFill>
            <a:blip r:embed="rId7" cstate="print"/>
            <a:srcRect/>
            <a:stretch>
              <a:fillRect/>
            </a:stretch>
          </p:blipFill>
          <p:spPr bwMode="auto">
            <a:xfrm>
              <a:off x="4241273" y="3964196"/>
              <a:ext cx="334962" cy="334962"/>
            </a:xfrm>
            <a:prstGeom prst="rect">
              <a:avLst/>
            </a:prstGeom>
            <a:noFill/>
          </p:spPr>
        </p:pic>
        <p:sp>
          <p:nvSpPr>
            <p:cNvPr id="76" name="TextBox 75"/>
            <p:cNvSpPr txBox="1"/>
            <p:nvPr/>
          </p:nvSpPr>
          <p:spPr>
            <a:xfrm>
              <a:off x="4253904" y="3962400"/>
              <a:ext cx="309700" cy="338554"/>
            </a:xfrm>
            <a:prstGeom prst="rect">
              <a:avLst/>
            </a:prstGeom>
            <a:noFill/>
          </p:spPr>
          <p:txBody>
            <a:bodyPr wrap="none" rtlCol="0">
              <a:spAutoFit/>
            </a:bodyPr>
            <a:lstStyle/>
            <a:p>
              <a:r>
                <a:rPr lang="en-GB" sz="1600" b="1">
                  <a:solidFill>
                    <a:srgbClr val="767676"/>
                  </a:solidFill>
                  <a:latin typeface="Barlow ExtraBold" pitchFamily="2" charset="0"/>
                </a:rPr>
                <a:t>C</a:t>
              </a:r>
              <a:endParaRPr lang="en-US" sz="1600" b="1">
                <a:solidFill>
                  <a:srgbClr val="767676"/>
                </a:solidFill>
                <a:latin typeface="Barlow ExtraBold" pitchFamily="2" charset="0"/>
              </a:endParaRPr>
            </a:p>
          </p:txBody>
        </p:sp>
      </p:grpSp>
      <p:cxnSp>
        <p:nvCxnSpPr>
          <p:cNvPr id="79" name="Straight Arrow Connector 78"/>
          <p:cNvCxnSpPr/>
          <p:nvPr/>
        </p:nvCxnSpPr>
        <p:spPr>
          <a:xfrm>
            <a:off x="10556712" y="1991272"/>
            <a:ext cx="0" cy="1620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10559899" y="4204041"/>
            <a:ext cx="0" cy="1224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rot="-2640000">
            <a:off x="10121696" y="3349401"/>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rot="16200000">
            <a:off x="10124252" y="3736795"/>
            <a:ext cx="0" cy="396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rot="13560000">
            <a:off x="10126673" y="3984728"/>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rot="18960000">
            <a:off x="10121696" y="3349401"/>
            <a:ext cx="0" cy="529200"/>
          </a:xfrm>
          <a:prstGeom prst="straightConnector1">
            <a:avLst/>
          </a:prstGeom>
          <a:ln w="412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10810917" y="3725451"/>
            <a:ext cx="1325666" cy="352994"/>
          </a:xfrm>
          <a:prstGeom prst="roundRect">
            <a:avLst/>
          </a:prstGeom>
          <a:solidFill>
            <a:srgbClr val="D9D9D9"/>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sz="2100">
                <a:solidFill>
                  <a:srgbClr val="FF0000"/>
                </a:solidFill>
                <a:latin typeface="+mn-lt"/>
              </a:rPr>
              <a:t>Anti-Bot</a:t>
            </a:r>
          </a:p>
        </p:txBody>
      </p:sp>
      <p:cxnSp>
        <p:nvCxnSpPr>
          <p:cNvPr id="86" name="Straight Arrow Connector 85"/>
          <p:cNvCxnSpPr/>
          <p:nvPr/>
        </p:nvCxnSpPr>
        <p:spPr>
          <a:xfrm>
            <a:off x="10556712" y="1991272"/>
            <a:ext cx="0" cy="1620000"/>
          </a:xfrm>
          <a:prstGeom prst="straightConnector1">
            <a:avLst/>
          </a:prstGeom>
          <a:ln w="412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Multiply 34"/>
          <p:cNvSpPr/>
          <p:nvPr/>
        </p:nvSpPr>
        <p:spPr bwMode="auto">
          <a:xfrm>
            <a:off x="10317994" y="2801550"/>
            <a:ext cx="481772" cy="452255"/>
          </a:xfrm>
          <a:prstGeom prst="mathMultiply">
            <a:avLst/>
          </a:prstGeom>
          <a:solidFill>
            <a:srgbClr val="C00000"/>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err="1">
              <a:latin typeface="+mn-lt"/>
            </a:endParaRPr>
          </a:p>
        </p:txBody>
      </p:sp>
    </p:spTree>
    <p:extLst>
      <p:ext uri="{BB962C8B-B14F-4D97-AF65-F5344CB8AC3E}">
        <p14:creationId xmlns:p14="http://schemas.microsoft.com/office/powerpoint/2010/main" val="2092220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subTnLst>
                                    <p:set>
                                      <p:cBhvr override="childStyle">
                                        <p:cTn dur="1" fill="hold" display="0" masterRel="nextClick" afterEffect="1"/>
                                        <p:tgtEl>
                                          <p:spTgt spid="81"/>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Group 47"/>
          <p:cNvGrpSpPr/>
          <p:nvPr/>
        </p:nvGrpSpPr>
        <p:grpSpPr>
          <a:xfrm>
            <a:off x="169471" y="3400000"/>
            <a:ext cx="3263841" cy="678611"/>
            <a:chOff x="288221" y="2643732"/>
            <a:chExt cx="2364418" cy="1292647"/>
          </a:xfrm>
        </p:grpSpPr>
        <p:sp>
          <p:nvSpPr>
            <p:cNvPr id="49"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adFill>
              <a:gsLst>
                <a:gs pos="0">
                  <a:schemeClr val="accent3">
                    <a:lumMod val="50000"/>
                  </a:schemeClr>
                </a:gs>
                <a:gs pos="100000">
                  <a:schemeClr val="accent1"/>
                </a:gs>
              </a:gsLst>
              <a:lin ang="0" scaled="1"/>
            </a:gra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50" name="TextBox 49">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no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North-South and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East-West Threat Prevention</a:t>
              </a: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grpSp>
      <p:sp>
        <p:nvSpPr>
          <p:cNvPr id="23" name="Footer Placeholder 22" hidden="1"/>
          <p:cNvSpPr>
            <a:spLocks noGrp="1"/>
          </p:cNvSpPr>
          <p:nvPr>
            <p:ph type="ftr" sz="quarter" idx="11"/>
          </p:nvPr>
        </p:nvSpPr>
        <p:spPr/>
        <p:txBody>
          <a:bodyPr/>
          <a:lstStyle/>
          <a:p>
            <a:endParaRPr lang="en-US"/>
          </a:p>
        </p:txBody>
      </p:sp>
      <p:sp>
        <p:nvSpPr>
          <p:cNvPr id="24" name="Date Placeholder 23" hidden="1"/>
          <p:cNvSpPr>
            <a:spLocks noGrp="1"/>
          </p:cNvSpPr>
          <p:nvPr>
            <p:ph type="dt" sz="half" idx="15"/>
          </p:nvPr>
        </p:nvSpPr>
        <p:spPr/>
        <p:txBody>
          <a:bodyPr/>
          <a:lstStyle/>
          <a:p>
            <a:endParaRPr lang="en-US"/>
          </a:p>
        </p:txBody>
      </p:sp>
      <p:grpSp>
        <p:nvGrpSpPr>
          <p:cNvPr id="51" name="Group 50"/>
          <p:cNvGrpSpPr/>
          <p:nvPr/>
        </p:nvGrpSpPr>
        <p:grpSpPr>
          <a:xfrm>
            <a:off x="169471" y="2354763"/>
            <a:ext cx="3263841" cy="678611"/>
            <a:chOff x="288221" y="2643732"/>
            <a:chExt cx="2364418" cy="1292647"/>
          </a:xfrm>
          <a:solidFill>
            <a:schemeClr val="bg1">
              <a:lumMod val="85000"/>
            </a:schemeClr>
          </a:solidFill>
        </p:grpSpPr>
        <p:sp>
          <p:nvSpPr>
            <p:cNvPr id="52"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53" name="TextBox 52">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grp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Secure your </a:t>
              </a:r>
            </a:p>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Cloud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Migration </a:t>
              </a:r>
            </a:p>
          </p:txBody>
        </p:sp>
      </p:grpSp>
      <p:sp>
        <p:nvSpPr>
          <p:cNvPr id="58" name="Title 1">
            <a:extLst>
              <a:ext uri="{FF2B5EF4-FFF2-40B4-BE49-F238E27FC236}">
                <a16:creationId xmlns:a16="http://schemas.microsoft.com/office/drawing/2014/main" id="{DCCB0E90-1C12-CAA0-3283-195AD498ED3B}"/>
              </a:ext>
            </a:extLst>
          </p:cNvPr>
          <p:cNvSpPr txBox="1">
            <a:spLocks/>
          </p:cNvSpPr>
          <p:nvPr/>
        </p:nvSpPr>
        <p:spPr>
          <a:xfrm>
            <a:off x="16082" y="460006"/>
            <a:ext cx="8520593" cy="121170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MINIMIZING RISK ACROSS CRITICAL CUSTOMER USE CASES</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endParaRPr>
          </a:p>
        </p:txBody>
      </p:sp>
      <p:pic>
        <p:nvPicPr>
          <p:cNvPr id="84" name="Picture 9" descr="C:\Users\Salaar\Desktop\2x\cloud.png"/>
          <p:cNvPicPr>
            <a:picLocks noChangeAspect="1" noChangeArrowheads="1"/>
          </p:cNvPicPr>
          <p:nvPr/>
        </p:nvPicPr>
        <p:blipFill>
          <a:blip r:embed="rId3" cstate="print"/>
          <a:srcRect/>
          <a:stretch>
            <a:fillRect/>
          </a:stretch>
        </p:blipFill>
        <p:spPr bwMode="auto">
          <a:xfrm>
            <a:off x="8751211" y="2603370"/>
            <a:ext cx="3076050" cy="2295171"/>
          </a:xfrm>
          <a:prstGeom prst="rect">
            <a:avLst/>
          </a:prstGeom>
          <a:noFill/>
        </p:spPr>
      </p:pic>
      <p:pic>
        <p:nvPicPr>
          <p:cNvPr id="85" name="Picture 5" descr="C:\Users\Salaar\Desktop\2x\Globe.png"/>
          <p:cNvPicPr>
            <a:picLocks noChangeAspect="1" noChangeArrowheads="1"/>
          </p:cNvPicPr>
          <p:nvPr/>
        </p:nvPicPr>
        <p:blipFill>
          <a:blip r:embed="rId4" cstate="print"/>
          <a:srcRect/>
          <a:stretch>
            <a:fillRect/>
          </a:stretch>
        </p:blipFill>
        <p:spPr bwMode="auto">
          <a:xfrm>
            <a:off x="10320264" y="1240941"/>
            <a:ext cx="457200" cy="457200"/>
          </a:xfrm>
          <a:prstGeom prst="rect">
            <a:avLst/>
          </a:prstGeom>
          <a:noFill/>
        </p:spPr>
      </p:pic>
      <p:pic>
        <p:nvPicPr>
          <p:cNvPr id="86" name="Picture 6" descr="C:\Users\Salaar\Desktop\2x\HQ.png"/>
          <p:cNvPicPr>
            <a:picLocks noChangeAspect="1" noChangeArrowheads="1"/>
          </p:cNvPicPr>
          <p:nvPr/>
        </p:nvPicPr>
        <p:blipFill>
          <a:blip r:embed="rId5" cstate="print"/>
          <a:srcRect/>
          <a:stretch>
            <a:fillRect/>
          </a:stretch>
        </p:blipFill>
        <p:spPr bwMode="auto">
          <a:xfrm>
            <a:off x="10380105" y="5508141"/>
            <a:ext cx="337518" cy="609600"/>
          </a:xfrm>
          <a:prstGeom prst="rect">
            <a:avLst/>
          </a:prstGeom>
          <a:noFill/>
        </p:spPr>
      </p:pic>
      <p:pic>
        <p:nvPicPr>
          <p:cNvPr id="87" name="Picture 7" descr="C:\Users\Salaar\Desktop\2x\Logo.png"/>
          <p:cNvPicPr>
            <a:picLocks noChangeAspect="1" noChangeArrowheads="1"/>
          </p:cNvPicPr>
          <p:nvPr/>
        </p:nvPicPr>
        <p:blipFill>
          <a:blip r:embed="rId6" cstate="print"/>
          <a:srcRect/>
          <a:stretch>
            <a:fillRect/>
          </a:stretch>
        </p:blipFill>
        <p:spPr bwMode="auto">
          <a:xfrm>
            <a:off x="10320264" y="3679341"/>
            <a:ext cx="457200" cy="457200"/>
          </a:xfrm>
          <a:prstGeom prst="rect">
            <a:avLst/>
          </a:prstGeom>
          <a:noFill/>
        </p:spPr>
      </p:pic>
      <p:sp>
        <p:nvSpPr>
          <p:cNvPr id="88" name="TextBox 87"/>
          <p:cNvSpPr txBox="1"/>
          <p:nvPr/>
        </p:nvSpPr>
        <p:spPr>
          <a:xfrm>
            <a:off x="10038148" y="1621941"/>
            <a:ext cx="1021433" cy="369332"/>
          </a:xfrm>
          <a:prstGeom prst="rect">
            <a:avLst/>
          </a:prstGeom>
          <a:noFill/>
        </p:spPr>
        <p:txBody>
          <a:bodyPr wrap="none" rtlCol="0">
            <a:spAutoFit/>
          </a:bodyPr>
          <a:lstStyle/>
          <a:p>
            <a:r>
              <a:rPr lang="en-GB" b="1">
                <a:solidFill>
                  <a:srgbClr val="009FE3"/>
                </a:solidFill>
                <a:latin typeface="Barlow Medium" pitchFamily="2" charset="0"/>
              </a:rPr>
              <a:t>Internet</a:t>
            </a:r>
            <a:endParaRPr lang="en-US" b="1">
              <a:solidFill>
                <a:srgbClr val="009FE3"/>
              </a:solidFill>
              <a:latin typeface="Barlow Medium" pitchFamily="2" charset="0"/>
            </a:endParaRPr>
          </a:p>
        </p:txBody>
      </p:sp>
      <p:sp>
        <p:nvSpPr>
          <p:cNvPr id="89" name="TextBox 88"/>
          <p:cNvSpPr txBox="1"/>
          <p:nvPr/>
        </p:nvSpPr>
        <p:spPr>
          <a:xfrm>
            <a:off x="9792086" y="6117741"/>
            <a:ext cx="1513556" cy="369332"/>
          </a:xfrm>
          <a:prstGeom prst="rect">
            <a:avLst/>
          </a:prstGeom>
          <a:noFill/>
        </p:spPr>
        <p:txBody>
          <a:bodyPr wrap="none" rtlCol="0">
            <a:spAutoFit/>
          </a:bodyPr>
          <a:lstStyle/>
          <a:p>
            <a:r>
              <a:rPr lang="en-GB" b="1">
                <a:solidFill>
                  <a:srgbClr val="009FE3"/>
                </a:solidFill>
                <a:latin typeface="Barlow Medium" pitchFamily="2" charset="0"/>
              </a:rPr>
              <a:t>Corporate HQ</a:t>
            </a:r>
            <a:endParaRPr lang="en-US" b="1">
              <a:solidFill>
                <a:srgbClr val="009FE3"/>
              </a:solidFill>
              <a:latin typeface="Barlow Medium" pitchFamily="2" charset="0"/>
            </a:endParaRPr>
          </a:p>
        </p:txBody>
      </p:sp>
      <p:grpSp>
        <p:nvGrpSpPr>
          <p:cNvPr id="90" name="Group 89"/>
          <p:cNvGrpSpPr/>
          <p:nvPr/>
        </p:nvGrpSpPr>
        <p:grpSpPr>
          <a:xfrm>
            <a:off x="9602927" y="3298341"/>
            <a:ext cx="344444" cy="338554"/>
            <a:chOff x="4250090" y="3048000"/>
            <a:chExt cx="344444" cy="338554"/>
          </a:xfrm>
        </p:grpSpPr>
        <p:pic>
          <p:nvPicPr>
            <p:cNvPr id="91" name="Picture 10" descr="C:\Users\Salaar\Desktop\2x\Box.png"/>
            <p:cNvPicPr>
              <a:picLocks noChangeAspect="1" noChangeArrowheads="1"/>
            </p:cNvPicPr>
            <p:nvPr/>
          </p:nvPicPr>
          <p:blipFill>
            <a:blip r:embed="rId7" cstate="print"/>
            <a:srcRect/>
            <a:stretch>
              <a:fillRect/>
            </a:stretch>
          </p:blipFill>
          <p:spPr bwMode="auto">
            <a:xfrm>
              <a:off x="4250090" y="3049796"/>
              <a:ext cx="334962" cy="334962"/>
            </a:xfrm>
            <a:prstGeom prst="rect">
              <a:avLst/>
            </a:prstGeom>
            <a:noFill/>
          </p:spPr>
        </p:pic>
        <p:sp>
          <p:nvSpPr>
            <p:cNvPr id="92" name="TextBox 91"/>
            <p:cNvSpPr txBox="1"/>
            <p:nvPr/>
          </p:nvSpPr>
          <p:spPr>
            <a:xfrm>
              <a:off x="4267200" y="3048000"/>
              <a:ext cx="327334" cy="338554"/>
            </a:xfrm>
            <a:prstGeom prst="rect">
              <a:avLst/>
            </a:prstGeom>
            <a:noFill/>
          </p:spPr>
          <p:txBody>
            <a:bodyPr wrap="none" rtlCol="0">
              <a:spAutoFit/>
            </a:bodyPr>
            <a:lstStyle/>
            <a:p>
              <a:r>
                <a:rPr lang="en-GB" sz="1600" b="1">
                  <a:solidFill>
                    <a:srgbClr val="767676"/>
                  </a:solidFill>
                  <a:latin typeface="Barlow ExtraBold" pitchFamily="2" charset="0"/>
                </a:rPr>
                <a:t>A</a:t>
              </a:r>
              <a:endParaRPr lang="en-US" sz="1600" b="1">
                <a:solidFill>
                  <a:srgbClr val="767676"/>
                </a:solidFill>
                <a:latin typeface="Barlow ExtraBold" pitchFamily="2" charset="0"/>
              </a:endParaRPr>
            </a:p>
          </p:txBody>
        </p:sp>
      </p:grpSp>
      <p:grpSp>
        <p:nvGrpSpPr>
          <p:cNvPr id="93" name="Group 92"/>
          <p:cNvGrpSpPr/>
          <p:nvPr/>
        </p:nvGrpSpPr>
        <p:grpSpPr>
          <a:xfrm>
            <a:off x="9607668" y="3755541"/>
            <a:ext cx="334962" cy="338554"/>
            <a:chOff x="4242075" y="3505200"/>
            <a:chExt cx="334962" cy="338554"/>
          </a:xfrm>
        </p:grpSpPr>
        <p:pic>
          <p:nvPicPr>
            <p:cNvPr id="94" name="Picture 10" descr="C:\Users\Salaar\Desktop\2x\Box.png"/>
            <p:cNvPicPr>
              <a:picLocks noChangeAspect="1" noChangeArrowheads="1"/>
            </p:cNvPicPr>
            <p:nvPr/>
          </p:nvPicPr>
          <p:blipFill>
            <a:blip r:embed="rId7" cstate="print"/>
            <a:srcRect/>
            <a:stretch>
              <a:fillRect/>
            </a:stretch>
          </p:blipFill>
          <p:spPr bwMode="auto">
            <a:xfrm>
              <a:off x="4242075" y="3506996"/>
              <a:ext cx="334962" cy="334962"/>
            </a:xfrm>
            <a:prstGeom prst="rect">
              <a:avLst/>
            </a:prstGeom>
            <a:noFill/>
          </p:spPr>
        </p:pic>
        <p:sp>
          <p:nvSpPr>
            <p:cNvPr id="95" name="TextBox 94"/>
            <p:cNvSpPr txBox="1"/>
            <p:nvPr/>
          </p:nvSpPr>
          <p:spPr>
            <a:xfrm>
              <a:off x="4253904" y="3505200"/>
              <a:ext cx="311304" cy="338554"/>
            </a:xfrm>
            <a:prstGeom prst="rect">
              <a:avLst/>
            </a:prstGeom>
            <a:noFill/>
          </p:spPr>
          <p:txBody>
            <a:bodyPr wrap="none" rtlCol="0">
              <a:spAutoFit/>
            </a:bodyPr>
            <a:lstStyle/>
            <a:p>
              <a:r>
                <a:rPr lang="en-GB" sz="1600" b="1">
                  <a:solidFill>
                    <a:srgbClr val="767676"/>
                  </a:solidFill>
                  <a:latin typeface="Barlow ExtraBold" pitchFamily="2" charset="0"/>
                </a:rPr>
                <a:t>B</a:t>
              </a:r>
              <a:endParaRPr lang="en-US" sz="1600" b="1">
                <a:solidFill>
                  <a:srgbClr val="767676"/>
                </a:solidFill>
                <a:latin typeface="Barlow ExtraBold" pitchFamily="2" charset="0"/>
              </a:endParaRPr>
            </a:p>
          </p:txBody>
        </p:sp>
      </p:grpSp>
      <p:grpSp>
        <p:nvGrpSpPr>
          <p:cNvPr id="96" name="Group 95"/>
          <p:cNvGrpSpPr/>
          <p:nvPr/>
        </p:nvGrpSpPr>
        <p:grpSpPr>
          <a:xfrm>
            <a:off x="9607668" y="4212741"/>
            <a:ext cx="334962" cy="338554"/>
            <a:chOff x="4241273" y="3962400"/>
            <a:chExt cx="334962" cy="338554"/>
          </a:xfrm>
        </p:grpSpPr>
        <p:pic>
          <p:nvPicPr>
            <p:cNvPr id="97" name="Picture 10" descr="C:\Users\Salaar\Desktop\2x\Box.png"/>
            <p:cNvPicPr>
              <a:picLocks noChangeAspect="1" noChangeArrowheads="1"/>
            </p:cNvPicPr>
            <p:nvPr/>
          </p:nvPicPr>
          <p:blipFill>
            <a:blip r:embed="rId7" cstate="print"/>
            <a:srcRect/>
            <a:stretch>
              <a:fillRect/>
            </a:stretch>
          </p:blipFill>
          <p:spPr bwMode="auto">
            <a:xfrm>
              <a:off x="4241273" y="3964196"/>
              <a:ext cx="334962" cy="334962"/>
            </a:xfrm>
            <a:prstGeom prst="rect">
              <a:avLst/>
            </a:prstGeom>
            <a:noFill/>
          </p:spPr>
        </p:pic>
        <p:sp>
          <p:nvSpPr>
            <p:cNvPr id="98" name="TextBox 97"/>
            <p:cNvSpPr txBox="1"/>
            <p:nvPr/>
          </p:nvSpPr>
          <p:spPr>
            <a:xfrm>
              <a:off x="4253904" y="3962400"/>
              <a:ext cx="309700" cy="338554"/>
            </a:xfrm>
            <a:prstGeom prst="rect">
              <a:avLst/>
            </a:prstGeom>
            <a:noFill/>
          </p:spPr>
          <p:txBody>
            <a:bodyPr wrap="none" rtlCol="0">
              <a:spAutoFit/>
            </a:bodyPr>
            <a:lstStyle/>
            <a:p>
              <a:r>
                <a:rPr lang="en-GB" sz="1600" b="1">
                  <a:solidFill>
                    <a:srgbClr val="767676"/>
                  </a:solidFill>
                  <a:latin typeface="Barlow ExtraBold" pitchFamily="2" charset="0"/>
                </a:rPr>
                <a:t>C</a:t>
              </a:r>
              <a:endParaRPr lang="en-US" sz="1600" b="1">
                <a:solidFill>
                  <a:srgbClr val="767676"/>
                </a:solidFill>
                <a:latin typeface="Barlow ExtraBold" pitchFamily="2" charset="0"/>
              </a:endParaRPr>
            </a:p>
          </p:txBody>
        </p:sp>
      </p:grpSp>
      <p:cxnSp>
        <p:nvCxnSpPr>
          <p:cNvPr id="99" name="Straight Arrow Connector 98"/>
          <p:cNvCxnSpPr/>
          <p:nvPr/>
        </p:nvCxnSpPr>
        <p:spPr>
          <a:xfrm>
            <a:off x="10556712" y="1991272"/>
            <a:ext cx="0" cy="1620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10559899" y="4204041"/>
            <a:ext cx="0" cy="1224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rot="18960000">
            <a:off x="10121696" y="3349401"/>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rot="16200000">
            <a:off x="10124252" y="3736795"/>
            <a:ext cx="0" cy="396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rot="13560000">
            <a:off x="10126673" y="3984728"/>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ounded Rectangle 104"/>
          <p:cNvSpPr/>
          <p:nvPr/>
        </p:nvSpPr>
        <p:spPr bwMode="auto">
          <a:xfrm>
            <a:off x="10810917" y="3725451"/>
            <a:ext cx="1325666" cy="352994"/>
          </a:xfrm>
          <a:prstGeom prst="roundRect">
            <a:avLst/>
          </a:prstGeom>
          <a:solidFill>
            <a:srgbClr val="D9D9D9"/>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sz="2100">
                <a:solidFill>
                  <a:srgbClr val="FF0000"/>
                </a:solidFill>
                <a:latin typeface="+mn-lt"/>
              </a:rPr>
              <a:t>IPS</a:t>
            </a:r>
          </a:p>
        </p:txBody>
      </p:sp>
      <p:cxnSp>
        <p:nvCxnSpPr>
          <p:cNvPr id="109" name="Straight Arrow Connector 108"/>
          <p:cNvCxnSpPr/>
          <p:nvPr/>
        </p:nvCxnSpPr>
        <p:spPr>
          <a:xfrm rot="13560000">
            <a:off x="10126673" y="3984728"/>
            <a:ext cx="0" cy="529200"/>
          </a:xfrm>
          <a:prstGeom prst="straightConnector1">
            <a:avLst/>
          </a:prstGeom>
          <a:ln w="412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rot="18960000">
            <a:off x="10121696" y="3349401"/>
            <a:ext cx="0" cy="529200"/>
          </a:xfrm>
          <a:prstGeom prst="straightConnector1">
            <a:avLst/>
          </a:prstGeom>
          <a:ln w="412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Multiply 106"/>
          <p:cNvSpPr/>
          <p:nvPr/>
        </p:nvSpPr>
        <p:spPr bwMode="auto">
          <a:xfrm>
            <a:off x="9927706" y="3991413"/>
            <a:ext cx="481772" cy="452255"/>
          </a:xfrm>
          <a:prstGeom prst="mathMultiply">
            <a:avLst/>
          </a:prstGeom>
          <a:solidFill>
            <a:srgbClr val="C00000"/>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err="1">
              <a:latin typeface="+mn-lt"/>
            </a:endParaRPr>
          </a:p>
        </p:txBody>
      </p:sp>
    </p:spTree>
    <p:extLst>
      <p:ext uri="{BB962C8B-B14F-4D97-AF65-F5344CB8AC3E}">
        <p14:creationId xmlns:p14="http://schemas.microsoft.com/office/powerpoint/2010/main" val="2003038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169472" y="4528713"/>
            <a:ext cx="3263840" cy="678611"/>
            <a:chOff x="288221" y="2643732"/>
            <a:chExt cx="2364418" cy="1292647"/>
          </a:xfrm>
        </p:grpSpPr>
        <p:sp>
          <p:nvSpPr>
            <p:cNvPr id="13"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adFill>
              <a:gsLst>
                <a:gs pos="0">
                  <a:schemeClr val="accent3">
                    <a:lumMod val="50000"/>
                  </a:schemeClr>
                </a:gs>
                <a:gs pos="100000">
                  <a:schemeClr val="accent1"/>
                </a:gs>
              </a:gsLst>
              <a:lin ang="0" scaled="1"/>
            </a:gra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4" name="TextBox 13">
              <a:extLst>
                <a:ext uri="{FF2B5EF4-FFF2-40B4-BE49-F238E27FC236}">
                  <a16:creationId xmlns:a16="http://schemas.microsoft.com/office/drawing/2014/main" id="{36772FCD-54EB-7770-67E3-1DC93E5E02DD}"/>
                </a:ext>
              </a:extLst>
            </p:cNvPr>
            <p:cNvSpPr txBox="1"/>
            <p:nvPr/>
          </p:nvSpPr>
          <p:spPr>
            <a:xfrm>
              <a:off x="332246" y="2694167"/>
              <a:ext cx="2287485" cy="1152990"/>
            </a:xfrm>
            <a:prstGeom prst="rect">
              <a:avLst/>
            </a:prstGeom>
            <a:noFill/>
          </p:spPr>
          <p:txBody>
            <a:bodyPr wrap="square">
              <a:spAutoFit/>
            </a:bodyPr>
            <a:lstStyle/>
            <a:p>
              <a:pPr lvl="0" algn="ctr" defTabSz="914126">
                <a:lnSpc>
                  <a:spcPts val="2040"/>
                </a:lnSpc>
                <a:buClrTx/>
                <a:buSzPct val="115000"/>
                <a:defRPr/>
              </a:pPr>
              <a:r>
                <a:rPr lang="en-US" sz="1700" b="1" kern="1200">
                  <a:solidFill>
                    <a:prstClr val="white"/>
                  </a:solidFill>
                  <a:latin typeface="Roboto" panose="02000000000000000000" pitchFamily="2" charset="0"/>
                  <a:ea typeface="Roboto" panose="02000000000000000000" pitchFamily="2" charset="0"/>
                  <a:cs typeface="Roboto" panose="02000000000000000000" pitchFamily="2" charset="0"/>
                </a:rPr>
                <a:t>Zero-Trust </a:t>
              </a:r>
            </a:p>
            <a:p>
              <a:pPr lvl="0" algn="ctr" defTabSz="914126">
                <a:lnSpc>
                  <a:spcPts val="2040"/>
                </a:lnSpc>
                <a:buClrTx/>
                <a:buSzPct val="115000"/>
                <a:defRPr/>
              </a:pPr>
              <a:r>
                <a:rPr lang="en-US" sz="1700" b="1" kern="1200">
                  <a:solidFill>
                    <a:prstClr val="white"/>
                  </a:solidFill>
                  <a:latin typeface="Roboto" panose="02000000000000000000" pitchFamily="2" charset="0"/>
                  <a:ea typeface="Roboto" panose="02000000000000000000" pitchFamily="2" charset="0"/>
                  <a:cs typeface="Roboto" panose="02000000000000000000" pitchFamily="2" charset="0"/>
                </a:rPr>
                <a:t>Network Segmentation</a:t>
              </a:r>
            </a:p>
          </p:txBody>
        </p:sp>
      </p:grpSp>
      <p:sp>
        <p:nvSpPr>
          <p:cNvPr id="2" name="Footer Placeholder 1" hidden="1"/>
          <p:cNvSpPr>
            <a:spLocks noGrp="1"/>
          </p:cNvSpPr>
          <p:nvPr>
            <p:ph type="ftr" sz="quarter" idx="11"/>
          </p:nvPr>
        </p:nvSpPr>
        <p:spPr/>
        <p:txBody>
          <a:bodyPr/>
          <a:lstStyle/>
          <a:p>
            <a:endParaRPr lang="en-US"/>
          </a:p>
        </p:txBody>
      </p:sp>
      <p:sp>
        <p:nvSpPr>
          <p:cNvPr id="4" name="Date Placeholder 3" hidden="1"/>
          <p:cNvSpPr>
            <a:spLocks noGrp="1"/>
          </p:cNvSpPr>
          <p:nvPr>
            <p:ph type="dt" sz="half" idx="15"/>
          </p:nvPr>
        </p:nvSpPr>
        <p:spPr/>
        <p:txBody>
          <a:bodyPr/>
          <a:lstStyle/>
          <a:p>
            <a:endParaRPr lang="en-US"/>
          </a:p>
        </p:txBody>
      </p:sp>
      <p:grpSp>
        <p:nvGrpSpPr>
          <p:cNvPr id="16" name="Group 15"/>
          <p:cNvGrpSpPr/>
          <p:nvPr/>
        </p:nvGrpSpPr>
        <p:grpSpPr>
          <a:xfrm>
            <a:off x="169471" y="3400000"/>
            <a:ext cx="3263841" cy="678611"/>
            <a:chOff x="288221" y="2643732"/>
            <a:chExt cx="2364418" cy="1292647"/>
          </a:xfrm>
        </p:grpSpPr>
        <p:sp>
          <p:nvSpPr>
            <p:cNvPr id="17"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solidFill>
              <a:srgbClr val="D9D9D9"/>
            </a:soli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8" name="TextBox 17">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solidFill>
              <a:srgbClr val="D9D9D9"/>
            </a:solid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North-South and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East-West Threat Prevention</a:t>
              </a: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19" name="Group 18"/>
          <p:cNvGrpSpPr/>
          <p:nvPr/>
        </p:nvGrpSpPr>
        <p:grpSpPr>
          <a:xfrm>
            <a:off x="169471" y="2354763"/>
            <a:ext cx="3263841" cy="678611"/>
            <a:chOff x="288221" y="2643732"/>
            <a:chExt cx="2364418" cy="1292647"/>
          </a:xfrm>
          <a:solidFill>
            <a:schemeClr val="bg1">
              <a:lumMod val="85000"/>
            </a:schemeClr>
          </a:solidFill>
        </p:grpSpPr>
        <p:sp>
          <p:nvSpPr>
            <p:cNvPr id="20"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1" name="TextBox 20">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grp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Secure your </a:t>
              </a:r>
            </a:p>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Cloud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Migration </a:t>
              </a:r>
            </a:p>
          </p:txBody>
        </p:sp>
      </p:grpSp>
      <p:sp>
        <p:nvSpPr>
          <p:cNvPr id="22" name="Title 1">
            <a:extLst>
              <a:ext uri="{FF2B5EF4-FFF2-40B4-BE49-F238E27FC236}">
                <a16:creationId xmlns:a16="http://schemas.microsoft.com/office/drawing/2014/main" id="{DCCB0E90-1C12-CAA0-3283-195AD498ED3B}"/>
              </a:ext>
            </a:extLst>
          </p:cNvPr>
          <p:cNvSpPr txBox="1">
            <a:spLocks/>
          </p:cNvSpPr>
          <p:nvPr/>
        </p:nvSpPr>
        <p:spPr>
          <a:xfrm>
            <a:off x="16082" y="460006"/>
            <a:ext cx="8520593" cy="121170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MINIMIZING RISK ACROSS CRITICAL CUSTOMER USE CASES</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endParaRPr>
          </a:p>
        </p:txBody>
      </p:sp>
      <p:pic>
        <p:nvPicPr>
          <p:cNvPr id="41" name="Picture 9" descr="C:\Users\Salaar\Desktop\2x\cloud.png"/>
          <p:cNvPicPr>
            <a:picLocks noChangeAspect="1" noChangeArrowheads="1"/>
          </p:cNvPicPr>
          <p:nvPr/>
        </p:nvPicPr>
        <p:blipFill>
          <a:blip r:embed="rId3" cstate="print"/>
          <a:srcRect/>
          <a:stretch>
            <a:fillRect/>
          </a:stretch>
        </p:blipFill>
        <p:spPr bwMode="auto">
          <a:xfrm>
            <a:off x="8751211" y="2603370"/>
            <a:ext cx="3076050" cy="2295171"/>
          </a:xfrm>
          <a:prstGeom prst="rect">
            <a:avLst/>
          </a:prstGeom>
          <a:noFill/>
        </p:spPr>
      </p:pic>
      <p:pic>
        <p:nvPicPr>
          <p:cNvPr id="42" name="Picture 5" descr="C:\Users\Salaar\Desktop\2x\Globe.png"/>
          <p:cNvPicPr>
            <a:picLocks noChangeAspect="1" noChangeArrowheads="1"/>
          </p:cNvPicPr>
          <p:nvPr/>
        </p:nvPicPr>
        <p:blipFill>
          <a:blip r:embed="rId4" cstate="print"/>
          <a:srcRect/>
          <a:stretch>
            <a:fillRect/>
          </a:stretch>
        </p:blipFill>
        <p:spPr bwMode="auto">
          <a:xfrm>
            <a:off x="10320264" y="1240941"/>
            <a:ext cx="457200" cy="457200"/>
          </a:xfrm>
          <a:prstGeom prst="rect">
            <a:avLst/>
          </a:prstGeom>
          <a:noFill/>
        </p:spPr>
      </p:pic>
      <p:pic>
        <p:nvPicPr>
          <p:cNvPr id="43" name="Picture 6" descr="C:\Users\Salaar\Desktop\2x\HQ.png"/>
          <p:cNvPicPr>
            <a:picLocks noChangeAspect="1" noChangeArrowheads="1"/>
          </p:cNvPicPr>
          <p:nvPr/>
        </p:nvPicPr>
        <p:blipFill>
          <a:blip r:embed="rId5" cstate="print"/>
          <a:srcRect/>
          <a:stretch>
            <a:fillRect/>
          </a:stretch>
        </p:blipFill>
        <p:spPr bwMode="auto">
          <a:xfrm>
            <a:off x="10380105" y="5508141"/>
            <a:ext cx="337518" cy="609600"/>
          </a:xfrm>
          <a:prstGeom prst="rect">
            <a:avLst/>
          </a:prstGeom>
          <a:noFill/>
        </p:spPr>
      </p:pic>
      <p:pic>
        <p:nvPicPr>
          <p:cNvPr id="44" name="Picture 7" descr="C:\Users\Salaar\Desktop\2x\Logo.png"/>
          <p:cNvPicPr>
            <a:picLocks noChangeAspect="1" noChangeArrowheads="1"/>
          </p:cNvPicPr>
          <p:nvPr/>
        </p:nvPicPr>
        <p:blipFill>
          <a:blip r:embed="rId6" cstate="print"/>
          <a:srcRect/>
          <a:stretch>
            <a:fillRect/>
          </a:stretch>
        </p:blipFill>
        <p:spPr bwMode="auto">
          <a:xfrm>
            <a:off x="10320264" y="3679341"/>
            <a:ext cx="457200" cy="457200"/>
          </a:xfrm>
          <a:prstGeom prst="rect">
            <a:avLst/>
          </a:prstGeom>
          <a:noFill/>
        </p:spPr>
      </p:pic>
      <p:sp>
        <p:nvSpPr>
          <p:cNvPr id="45" name="TextBox 44"/>
          <p:cNvSpPr txBox="1"/>
          <p:nvPr/>
        </p:nvSpPr>
        <p:spPr>
          <a:xfrm>
            <a:off x="10038148" y="1621941"/>
            <a:ext cx="1021433" cy="369332"/>
          </a:xfrm>
          <a:prstGeom prst="rect">
            <a:avLst/>
          </a:prstGeom>
          <a:noFill/>
        </p:spPr>
        <p:txBody>
          <a:bodyPr wrap="none" rtlCol="0">
            <a:spAutoFit/>
          </a:bodyPr>
          <a:lstStyle/>
          <a:p>
            <a:r>
              <a:rPr lang="en-GB" b="1">
                <a:solidFill>
                  <a:srgbClr val="009FE3"/>
                </a:solidFill>
                <a:latin typeface="Barlow Medium" pitchFamily="2" charset="0"/>
              </a:rPr>
              <a:t>Internet</a:t>
            </a:r>
            <a:endParaRPr lang="en-US" b="1">
              <a:solidFill>
                <a:srgbClr val="009FE3"/>
              </a:solidFill>
              <a:latin typeface="Barlow Medium" pitchFamily="2" charset="0"/>
            </a:endParaRPr>
          </a:p>
        </p:txBody>
      </p:sp>
      <p:sp>
        <p:nvSpPr>
          <p:cNvPr id="46" name="TextBox 45"/>
          <p:cNvSpPr txBox="1"/>
          <p:nvPr/>
        </p:nvSpPr>
        <p:spPr>
          <a:xfrm>
            <a:off x="9792086" y="6117741"/>
            <a:ext cx="1513556" cy="369332"/>
          </a:xfrm>
          <a:prstGeom prst="rect">
            <a:avLst/>
          </a:prstGeom>
          <a:noFill/>
        </p:spPr>
        <p:txBody>
          <a:bodyPr wrap="none" rtlCol="0">
            <a:spAutoFit/>
          </a:bodyPr>
          <a:lstStyle/>
          <a:p>
            <a:r>
              <a:rPr lang="en-GB" b="1">
                <a:solidFill>
                  <a:srgbClr val="009FE3"/>
                </a:solidFill>
                <a:latin typeface="Barlow Medium" pitchFamily="2" charset="0"/>
              </a:rPr>
              <a:t>Corporate HQ</a:t>
            </a:r>
            <a:endParaRPr lang="en-US" b="1">
              <a:solidFill>
                <a:srgbClr val="009FE3"/>
              </a:solidFill>
              <a:latin typeface="Barlow Medium" pitchFamily="2" charset="0"/>
            </a:endParaRPr>
          </a:p>
        </p:txBody>
      </p:sp>
      <p:grpSp>
        <p:nvGrpSpPr>
          <p:cNvPr id="47" name="Group 46"/>
          <p:cNvGrpSpPr/>
          <p:nvPr/>
        </p:nvGrpSpPr>
        <p:grpSpPr>
          <a:xfrm>
            <a:off x="9602927" y="3298341"/>
            <a:ext cx="344444" cy="338554"/>
            <a:chOff x="4250090" y="3048000"/>
            <a:chExt cx="344444" cy="338554"/>
          </a:xfrm>
        </p:grpSpPr>
        <p:pic>
          <p:nvPicPr>
            <p:cNvPr id="48" name="Picture 10" descr="C:\Users\Salaar\Desktop\2x\Box.png"/>
            <p:cNvPicPr>
              <a:picLocks noChangeAspect="1" noChangeArrowheads="1"/>
            </p:cNvPicPr>
            <p:nvPr/>
          </p:nvPicPr>
          <p:blipFill>
            <a:blip r:embed="rId7" cstate="print"/>
            <a:srcRect/>
            <a:stretch>
              <a:fillRect/>
            </a:stretch>
          </p:blipFill>
          <p:spPr bwMode="auto">
            <a:xfrm>
              <a:off x="4250090" y="3049796"/>
              <a:ext cx="334962" cy="334962"/>
            </a:xfrm>
            <a:prstGeom prst="rect">
              <a:avLst/>
            </a:prstGeom>
            <a:noFill/>
          </p:spPr>
        </p:pic>
        <p:sp>
          <p:nvSpPr>
            <p:cNvPr id="49" name="TextBox 48"/>
            <p:cNvSpPr txBox="1"/>
            <p:nvPr/>
          </p:nvSpPr>
          <p:spPr>
            <a:xfrm>
              <a:off x="4267200" y="3048000"/>
              <a:ext cx="327334" cy="338554"/>
            </a:xfrm>
            <a:prstGeom prst="rect">
              <a:avLst/>
            </a:prstGeom>
            <a:noFill/>
          </p:spPr>
          <p:txBody>
            <a:bodyPr wrap="none" rtlCol="0">
              <a:spAutoFit/>
            </a:bodyPr>
            <a:lstStyle/>
            <a:p>
              <a:r>
                <a:rPr lang="en-GB" sz="1600" b="1">
                  <a:solidFill>
                    <a:srgbClr val="767676"/>
                  </a:solidFill>
                  <a:latin typeface="Barlow ExtraBold" pitchFamily="2" charset="0"/>
                </a:rPr>
                <a:t>A</a:t>
              </a:r>
              <a:endParaRPr lang="en-US" sz="1600" b="1">
                <a:solidFill>
                  <a:srgbClr val="767676"/>
                </a:solidFill>
                <a:latin typeface="Barlow ExtraBold" pitchFamily="2" charset="0"/>
              </a:endParaRPr>
            </a:p>
          </p:txBody>
        </p:sp>
      </p:grpSp>
      <p:grpSp>
        <p:nvGrpSpPr>
          <p:cNvPr id="50" name="Group 49"/>
          <p:cNvGrpSpPr/>
          <p:nvPr/>
        </p:nvGrpSpPr>
        <p:grpSpPr>
          <a:xfrm>
            <a:off x="9607668" y="3755541"/>
            <a:ext cx="334962" cy="338554"/>
            <a:chOff x="4242075" y="3505200"/>
            <a:chExt cx="334962" cy="338554"/>
          </a:xfrm>
        </p:grpSpPr>
        <p:pic>
          <p:nvPicPr>
            <p:cNvPr id="51" name="Picture 10" descr="C:\Users\Salaar\Desktop\2x\Box.png"/>
            <p:cNvPicPr>
              <a:picLocks noChangeAspect="1" noChangeArrowheads="1"/>
            </p:cNvPicPr>
            <p:nvPr/>
          </p:nvPicPr>
          <p:blipFill>
            <a:blip r:embed="rId7" cstate="print"/>
            <a:srcRect/>
            <a:stretch>
              <a:fillRect/>
            </a:stretch>
          </p:blipFill>
          <p:spPr bwMode="auto">
            <a:xfrm>
              <a:off x="4242075" y="3506996"/>
              <a:ext cx="334962" cy="334962"/>
            </a:xfrm>
            <a:prstGeom prst="rect">
              <a:avLst/>
            </a:prstGeom>
            <a:noFill/>
          </p:spPr>
        </p:pic>
        <p:sp>
          <p:nvSpPr>
            <p:cNvPr id="52" name="TextBox 51"/>
            <p:cNvSpPr txBox="1"/>
            <p:nvPr/>
          </p:nvSpPr>
          <p:spPr>
            <a:xfrm>
              <a:off x="4253904" y="3505200"/>
              <a:ext cx="311304" cy="338554"/>
            </a:xfrm>
            <a:prstGeom prst="rect">
              <a:avLst/>
            </a:prstGeom>
            <a:noFill/>
          </p:spPr>
          <p:txBody>
            <a:bodyPr wrap="none" rtlCol="0">
              <a:spAutoFit/>
            </a:bodyPr>
            <a:lstStyle/>
            <a:p>
              <a:r>
                <a:rPr lang="en-GB" sz="1600" b="1">
                  <a:solidFill>
                    <a:srgbClr val="767676"/>
                  </a:solidFill>
                  <a:latin typeface="Barlow ExtraBold" pitchFamily="2" charset="0"/>
                </a:rPr>
                <a:t>B</a:t>
              </a:r>
              <a:endParaRPr lang="en-US" sz="1600" b="1">
                <a:solidFill>
                  <a:srgbClr val="767676"/>
                </a:solidFill>
                <a:latin typeface="Barlow ExtraBold" pitchFamily="2" charset="0"/>
              </a:endParaRPr>
            </a:p>
          </p:txBody>
        </p:sp>
      </p:grpSp>
      <p:grpSp>
        <p:nvGrpSpPr>
          <p:cNvPr id="53" name="Group 52"/>
          <p:cNvGrpSpPr/>
          <p:nvPr/>
        </p:nvGrpSpPr>
        <p:grpSpPr>
          <a:xfrm>
            <a:off x="9607668" y="4212741"/>
            <a:ext cx="334962" cy="338554"/>
            <a:chOff x="4241273" y="3962400"/>
            <a:chExt cx="334962" cy="338554"/>
          </a:xfrm>
        </p:grpSpPr>
        <p:pic>
          <p:nvPicPr>
            <p:cNvPr id="54" name="Picture 10" descr="C:\Users\Salaar\Desktop\2x\Box.png"/>
            <p:cNvPicPr>
              <a:picLocks noChangeAspect="1" noChangeArrowheads="1"/>
            </p:cNvPicPr>
            <p:nvPr/>
          </p:nvPicPr>
          <p:blipFill>
            <a:blip r:embed="rId7" cstate="print"/>
            <a:srcRect/>
            <a:stretch>
              <a:fillRect/>
            </a:stretch>
          </p:blipFill>
          <p:spPr bwMode="auto">
            <a:xfrm>
              <a:off x="4241273" y="3964196"/>
              <a:ext cx="334962" cy="334962"/>
            </a:xfrm>
            <a:prstGeom prst="rect">
              <a:avLst/>
            </a:prstGeom>
            <a:noFill/>
          </p:spPr>
        </p:pic>
        <p:sp>
          <p:nvSpPr>
            <p:cNvPr id="55" name="TextBox 54"/>
            <p:cNvSpPr txBox="1"/>
            <p:nvPr/>
          </p:nvSpPr>
          <p:spPr>
            <a:xfrm>
              <a:off x="4253904" y="3962400"/>
              <a:ext cx="309700" cy="338554"/>
            </a:xfrm>
            <a:prstGeom prst="rect">
              <a:avLst/>
            </a:prstGeom>
            <a:noFill/>
          </p:spPr>
          <p:txBody>
            <a:bodyPr wrap="none" rtlCol="0">
              <a:spAutoFit/>
            </a:bodyPr>
            <a:lstStyle/>
            <a:p>
              <a:r>
                <a:rPr lang="en-GB" sz="1600" b="1">
                  <a:solidFill>
                    <a:srgbClr val="767676"/>
                  </a:solidFill>
                  <a:latin typeface="Barlow ExtraBold" pitchFamily="2" charset="0"/>
                </a:rPr>
                <a:t>C</a:t>
              </a:r>
              <a:endParaRPr lang="en-US" sz="1600" b="1">
                <a:solidFill>
                  <a:srgbClr val="767676"/>
                </a:solidFill>
                <a:latin typeface="Barlow ExtraBold" pitchFamily="2" charset="0"/>
              </a:endParaRPr>
            </a:p>
          </p:txBody>
        </p:sp>
      </p:grpSp>
      <p:cxnSp>
        <p:nvCxnSpPr>
          <p:cNvPr id="56" name="Straight Arrow Connector 55"/>
          <p:cNvCxnSpPr/>
          <p:nvPr/>
        </p:nvCxnSpPr>
        <p:spPr>
          <a:xfrm>
            <a:off x="10556712" y="1991272"/>
            <a:ext cx="0" cy="1620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10559899" y="4204041"/>
            <a:ext cx="0" cy="1224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8960000">
            <a:off x="10121696" y="3349401"/>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a:off x="10124252" y="3736795"/>
            <a:ext cx="0" cy="396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3560000">
            <a:off x="10126673" y="3984728"/>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bwMode="auto">
          <a:xfrm>
            <a:off x="6730806" y="2562222"/>
            <a:ext cx="1882478" cy="1059228"/>
          </a:xfrm>
          <a:prstGeom prst="roundRect">
            <a:avLst/>
          </a:prstGeom>
          <a:solidFill>
            <a:srgbClr val="D9D9D9"/>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1950">
                <a:solidFill>
                  <a:schemeClr val="accent2">
                    <a:lumMod val="75000"/>
                  </a:schemeClr>
                </a:solidFill>
                <a:latin typeface="+mn-lt"/>
              </a:rPr>
              <a:t>New cloud asset is created</a:t>
            </a:r>
          </a:p>
        </p:txBody>
      </p:sp>
      <p:grpSp>
        <p:nvGrpSpPr>
          <p:cNvPr id="40" name="Group 22"/>
          <p:cNvGrpSpPr/>
          <p:nvPr/>
        </p:nvGrpSpPr>
        <p:grpSpPr>
          <a:xfrm>
            <a:off x="11159740" y="3755541"/>
            <a:ext cx="334962" cy="338554"/>
            <a:chOff x="4242075" y="3505200"/>
            <a:chExt cx="334962" cy="338554"/>
          </a:xfrm>
        </p:grpSpPr>
        <p:pic>
          <p:nvPicPr>
            <p:cNvPr id="61" name="Picture 10" descr="C:\Users\Salaar\Desktop\2x\Box.png"/>
            <p:cNvPicPr>
              <a:picLocks noChangeAspect="1" noChangeArrowheads="1"/>
            </p:cNvPicPr>
            <p:nvPr/>
          </p:nvPicPr>
          <p:blipFill>
            <a:blip r:embed="rId7" cstate="print"/>
            <a:srcRect/>
            <a:stretch>
              <a:fillRect/>
            </a:stretch>
          </p:blipFill>
          <p:spPr bwMode="auto">
            <a:xfrm>
              <a:off x="4242075" y="3506996"/>
              <a:ext cx="334962" cy="334962"/>
            </a:xfrm>
            <a:prstGeom prst="rect">
              <a:avLst/>
            </a:prstGeom>
            <a:noFill/>
          </p:spPr>
        </p:pic>
        <p:sp>
          <p:nvSpPr>
            <p:cNvPr id="62" name="TextBox 61"/>
            <p:cNvSpPr txBox="1"/>
            <p:nvPr/>
          </p:nvSpPr>
          <p:spPr>
            <a:xfrm>
              <a:off x="4253904" y="3505200"/>
              <a:ext cx="311304" cy="338554"/>
            </a:xfrm>
            <a:prstGeom prst="rect">
              <a:avLst/>
            </a:prstGeom>
            <a:noFill/>
          </p:spPr>
          <p:txBody>
            <a:bodyPr wrap="none" rtlCol="0">
              <a:spAutoFit/>
            </a:bodyPr>
            <a:lstStyle/>
            <a:p>
              <a:r>
                <a:rPr lang="en-GB" sz="1600" b="1">
                  <a:solidFill>
                    <a:srgbClr val="767676"/>
                  </a:solidFill>
                  <a:latin typeface="Barlow ExtraBold" pitchFamily="2" charset="0"/>
                </a:rPr>
                <a:t>D</a:t>
              </a:r>
              <a:endParaRPr lang="en-US" sz="1600" b="1">
                <a:solidFill>
                  <a:srgbClr val="767676"/>
                </a:solidFill>
                <a:latin typeface="Barlow ExtraBold" pitchFamily="2" charset="0"/>
              </a:endParaRPr>
            </a:p>
          </p:txBody>
        </p:sp>
      </p:grpSp>
    </p:spTree>
    <p:extLst>
      <p:ext uri="{BB962C8B-B14F-4D97-AF65-F5344CB8AC3E}">
        <p14:creationId xmlns:p14="http://schemas.microsoft.com/office/powerpoint/2010/main" val="1507688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169472" y="4528713"/>
            <a:ext cx="3263840" cy="678611"/>
            <a:chOff x="288221" y="2643732"/>
            <a:chExt cx="2364418" cy="1292647"/>
          </a:xfrm>
        </p:grpSpPr>
        <p:sp>
          <p:nvSpPr>
            <p:cNvPr id="14"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adFill>
              <a:gsLst>
                <a:gs pos="0">
                  <a:schemeClr val="accent3">
                    <a:lumMod val="50000"/>
                  </a:schemeClr>
                </a:gs>
                <a:gs pos="100000">
                  <a:schemeClr val="accent1"/>
                </a:gs>
              </a:gsLst>
              <a:lin ang="0" scaled="1"/>
            </a:gra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5" name="TextBox 14">
              <a:extLst>
                <a:ext uri="{FF2B5EF4-FFF2-40B4-BE49-F238E27FC236}">
                  <a16:creationId xmlns:a16="http://schemas.microsoft.com/office/drawing/2014/main" id="{36772FCD-54EB-7770-67E3-1DC93E5E02DD}"/>
                </a:ext>
              </a:extLst>
            </p:cNvPr>
            <p:cNvSpPr txBox="1"/>
            <p:nvPr/>
          </p:nvSpPr>
          <p:spPr>
            <a:xfrm>
              <a:off x="332246" y="2694167"/>
              <a:ext cx="2287485" cy="1152990"/>
            </a:xfrm>
            <a:prstGeom prst="rect">
              <a:avLst/>
            </a:prstGeom>
            <a:noFill/>
          </p:spPr>
          <p:txBody>
            <a:bodyPr wrap="square">
              <a:spAutoFit/>
            </a:bodyPr>
            <a:lstStyle/>
            <a:p>
              <a:pPr lvl="0" algn="ctr" defTabSz="914126">
                <a:lnSpc>
                  <a:spcPts val="2040"/>
                </a:lnSpc>
                <a:buClrTx/>
                <a:buSzPct val="115000"/>
                <a:defRPr/>
              </a:pPr>
              <a:r>
                <a:rPr lang="en-US" sz="1700" b="1" kern="1200">
                  <a:solidFill>
                    <a:prstClr val="white"/>
                  </a:solidFill>
                  <a:latin typeface="Roboto" panose="02000000000000000000" pitchFamily="2" charset="0"/>
                  <a:ea typeface="Roboto" panose="02000000000000000000" pitchFamily="2" charset="0"/>
                  <a:cs typeface="Roboto" panose="02000000000000000000" pitchFamily="2" charset="0"/>
                </a:rPr>
                <a:t>Zero-Trust </a:t>
              </a:r>
            </a:p>
            <a:p>
              <a:pPr lvl="0" algn="ctr" defTabSz="914126">
                <a:lnSpc>
                  <a:spcPts val="2040"/>
                </a:lnSpc>
                <a:buClrTx/>
                <a:buSzPct val="115000"/>
                <a:defRPr/>
              </a:pPr>
              <a:r>
                <a:rPr lang="en-US" sz="1700" b="1" kern="1200">
                  <a:solidFill>
                    <a:prstClr val="white"/>
                  </a:solidFill>
                  <a:latin typeface="Roboto" panose="02000000000000000000" pitchFamily="2" charset="0"/>
                  <a:ea typeface="Roboto" panose="02000000000000000000" pitchFamily="2" charset="0"/>
                  <a:cs typeface="Roboto" panose="02000000000000000000" pitchFamily="2" charset="0"/>
                </a:rPr>
                <a:t>Network Segmentation</a:t>
              </a:r>
            </a:p>
          </p:txBody>
        </p:sp>
      </p:grpSp>
      <p:sp>
        <p:nvSpPr>
          <p:cNvPr id="2" name="Footer Placeholder 1" hidden="1"/>
          <p:cNvSpPr>
            <a:spLocks noGrp="1"/>
          </p:cNvSpPr>
          <p:nvPr>
            <p:ph type="ftr" sz="quarter" idx="11"/>
          </p:nvPr>
        </p:nvSpPr>
        <p:spPr/>
        <p:txBody>
          <a:bodyPr/>
          <a:lstStyle/>
          <a:p>
            <a:endParaRPr lang="en-US"/>
          </a:p>
        </p:txBody>
      </p:sp>
      <p:sp>
        <p:nvSpPr>
          <p:cNvPr id="3" name="Date Placeholder 2" hidden="1"/>
          <p:cNvSpPr>
            <a:spLocks noGrp="1"/>
          </p:cNvSpPr>
          <p:nvPr>
            <p:ph type="dt" sz="half" idx="15"/>
          </p:nvPr>
        </p:nvSpPr>
        <p:spPr/>
        <p:txBody>
          <a:bodyPr/>
          <a:lstStyle/>
          <a:p>
            <a:endParaRPr lang="en-US"/>
          </a:p>
        </p:txBody>
      </p:sp>
      <p:grpSp>
        <p:nvGrpSpPr>
          <p:cNvPr id="17" name="Group 16"/>
          <p:cNvGrpSpPr/>
          <p:nvPr/>
        </p:nvGrpSpPr>
        <p:grpSpPr>
          <a:xfrm>
            <a:off x="169471" y="3400000"/>
            <a:ext cx="3263841" cy="678611"/>
            <a:chOff x="288221" y="2643732"/>
            <a:chExt cx="2364418" cy="1292647"/>
          </a:xfrm>
        </p:grpSpPr>
        <p:sp>
          <p:nvSpPr>
            <p:cNvPr id="18"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solidFill>
              <a:srgbClr val="D9D9D9"/>
            </a:soli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9" name="TextBox 18">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solidFill>
              <a:srgbClr val="D9D9D9"/>
            </a:solid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North-South and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East-West Threat Prevention</a:t>
              </a: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20" name="Group 19"/>
          <p:cNvGrpSpPr/>
          <p:nvPr/>
        </p:nvGrpSpPr>
        <p:grpSpPr>
          <a:xfrm>
            <a:off x="169471" y="2354763"/>
            <a:ext cx="3263841" cy="678611"/>
            <a:chOff x="288221" y="2643732"/>
            <a:chExt cx="2364418" cy="1292647"/>
          </a:xfrm>
          <a:solidFill>
            <a:schemeClr val="bg1">
              <a:lumMod val="85000"/>
            </a:schemeClr>
          </a:solidFill>
        </p:grpSpPr>
        <p:sp>
          <p:nvSpPr>
            <p:cNvPr id="21"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2" name="TextBox 21">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grp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Secure your </a:t>
              </a:r>
            </a:p>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Cloud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Migration </a:t>
              </a:r>
            </a:p>
          </p:txBody>
        </p:sp>
      </p:grpSp>
      <p:sp>
        <p:nvSpPr>
          <p:cNvPr id="25" name="Title 1">
            <a:extLst>
              <a:ext uri="{FF2B5EF4-FFF2-40B4-BE49-F238E27FC236}">
                <a16:creationId xmlns:a16="http://schemas.microsoft.com/office/drawing/2014/main" id="{DCCB0E90-1C12-CAA0-3283-195AD498ED3B}"/>
              </a:ext>
            </a:extLst>
          </p:cNvPr>
          <p:cNvSpPr txBox="1">
            <a:spLocks/>
          </p:cNvSpPr>
          <p:nvPr/>
        </p:nvSpPr>
        <p:spPr>
          <a:xfrm>
            <a:off x="16082" y="460006"/>
            <a:ext cx="8520593" cy="121170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MINIMIZING RISK ACROSS CRITICAL CUSTOMER USE CASES</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endParaRPr>
          </a:p>
        </p:txBody>
      </p:sp>
      <p:pic>
        <p:nvPicPr>
          <p:cNvPr id="24" name="Picture 9" descr="C:\Users\Salaar\Desktop\2x\cloud.png"/>
          <p:cNvPicPr>
            <a:picLocks noChangeAspect="1" noChangeArrowheads="1"/>
          </p:cNvPicPr>
          <p:nvPr/>
        </p:nvPicPr>
        <p:blipFill>
          <a:blip r:embed="rId3" cstate="print"/>
          <a:srcRect/>
          <a:stretch>
            <a:fillRect/>
          </a:stretch>
        </p:blipFill>
        <p:spPr bwMode="auto">
          <a:xfrm>
            <a:off x="8751211" y="2603370"/>
            <a:ext cx="3076050" cy="2295171"/>
          </a:xfrm>
          <a:prstGeom prst="rect">
            <a:avLst/>
          </a:prstGeom>
          <a:noFill/>
        </p:spPr>
      </p:pic>
      <p:pic>
        <p:nvPicPr>
          <p:cNvPr id="26" name="Picture 5" descr="C:\Users\Salaar\Desktop\2x\Globe.png"/>
          <p:cNvPicPr>
            <a:picLocks noChangeAspect="1" noChangeArrowheads="1"/>
          </p:cNvPicPr>
          <p:nvPr/>
        </p:nvPicPr>
        <p:blipFill>
          <a:blip r:embed="rId4" cstate="print"/>
          <a:srcRect/>
          <a:stretch>
            <a:fillRect/>
          </a:stretch>
        </p:blipFill>
        <p:spPr bwMode="auto">
          <a:xfrm>
            <a:off x="10320264" y="1240941"/>
            <a:ext cx="457200" cy="457200"/>
          </a:xfrm>
          <a:prstGeom prst="rect">
            <a:avLst/>
          </a:prstGeom>
          <a:noFill/>
        </p:spPr>
      </p:pic>
      <p:pic>
        <p:nvPicPr>
          <p:cNvPr id="27" name="Picture 6" descr="C:\Users\Salaar\Desktop\2x\HQ.png"/>
          <p:cNvPicPr>
            <a:picLocks noChangeAspect="1" noChangeArrowheads="1"/>
          </p:cNvPicPr>
          <p:nvPr/>
        </p:nvPicPr>
        <p:blipFill>
          <a:blip r:embed="rId5" cstate="print"/>
          <a:srcRect/>
          <a:stretch>
            <a:fillRect/>
          </a:stretch>
        </p:blipFill>
        <p:spPr bwMode="auto">
          <a:xfrm>
            <a:off x="10380105" y="5508141"/>
            <a:ext cx="337518" cy="609600"/>
          </a:xfrm>
          <a:prstGeom prst="rect">
            <a:avLst/>
          </a:prstGeom>
          <a:noFill/>
        </p:spPr>
      </p:pic>
      <p:pic>
        <p:nvPicPr>
          <p:cNvPr id="28" name="Picture 7" descr="C:\Users\Salaar\Desktop\2x\Logo.png"/>
          <p:cNvPicPr>
            <a:picLocks noChangeAspect="1" noChangeArrowheads="1"/>
          </p:cNvPicPr>
          <p:nvPr/>
        </p:nvPicPr>
        <p:blipFill>
          <a:blip r:embed="rId6" cstate="print"/>
          <a:srcRect/>
          <a:stretch>
            <a:fillRect/>
          </a:stretch>
        </p:blipFill>
        <p:spPr bwMode="auto">
          <a:xfrm>
            <a:off x="10320264" y="3679341"/>
            <a:ext cx="457200" cy="457200"/>
          </a:xfrm>
          <a:prstGeom prst="rect">
            <a:avLst/>
          </a:prstGeom>
          <a:noFill/>
        </p:spPr>
      </p:pic>
      <p:sp>
        <p:nvSpPr>
          <p:cNvPr id="29" name="TextBox 28"/>
          <p:cNvSpPr txBox="1"/>
          <p:nvPr/>
        </p:nvSpPr>
        <p:spPr>
          <a:xfrm>
            <a:off x="10038148" y="1621941"/>
            <a:ext cx="1021433" cy="369332"/>
          </a:xfrm>
          <a:prstGeom prst="rect">
            <a:avLst/>
          </a:prstGeom>
          <a:noFill/>
        </p:spPr>
        <p:txBody>
          <a:bodyPr wrap="none" rtlCol="0">
            <a:spAutoFit/>
          </a:bodyPr>
          <a:lstStyle/>
          <a:p>
            <a:r>
              <a:rPr lang="en-GB" b="1">
                <a:solidFill>
                  <a:srgbClr val="009FE3"/>
                </a:solidFill>
                <a:latin typeface="Barlow Medium" pitchFamily="2" charset="0"/>
              </a:rPr>
              <a:t>Internet</a:t>
            </a:r>
            <a:endParaRPr lang="en-US" b="1">
              <a:solidFill>
                <a:srgbClr val="009FE3"/>
              </a:solidFill>
              <a:latin typeface="Barlow Medium" pitchFamily="2" charset="0"/>
            </a:endParaRPr>
          </a:p>
        </p:txBody>
      </p:sp>
      <p:sp>
        <p:nvSpPr>
          <p:cNvPr id="30" name="TextBox 29"/>
          <p:cNvSpPr txBox="1"/>
          <p:nvPr/>
        </p:nvSpPr>
        <p:spPr>
          <a:xfrm>
            <a:off x="9792086" y="6117741"/>
            <a:ext cx="1513556" cy="369332"/>
          </a:xfrm>
          <a:prstGeom prst="rect">
            <a:avLst/>
          </a:prstGeom>
          <a:noFill/>
        </p:spPr>
        <p:txBody>
          <a:bodyPr wrap="none" rtlCol="0">
            <a:spAutoFit/>
          </a:bodyPr>
          <a:lstStyle/>
          <a:p>
            <a:r>
              <a:rPr lang="en-GB" b="1">
                <a:solidFill>
                  <a:srgbClr val="009FE3"/>
                </a:solidFill>
                <a:latin typeface="Barlow Medium" pitchFamily="2" charset="0"/>
              </a:rPr>
              <a:t>Corporate HQ</a:t>
            </a:r>
            <a:endParaRPr lang="en-US" b="1">
              <a:solidFill>
                <a:srgbClr val="009FE3"/>
              </a:solidFill>
              <a:latin typeface="Barlow Medium" pitchFamily="2" charset="0"/>
            </a:endParaRPr>
          </a:p>
        </p:txBody>
      </p:sp>
      <p:grpSp>
        <p:nvGrpSpPr>
          <p:cNvPr id="31" name="Group 30"/>
          <p:cNvGrpSpPr/>
          <p:nvPr/>
        </p:nvGrpSpPr>
        <p:grpSpPr>
          <a:xfrm>
            <a:off x="9602927" y="3298341"/>
            <a:ext cx="344444" cy="338554"/>
            <a:chOff x="4250090" y="3048000"/>
            <a:chExt cx="344444" cy="338554"/>
          </a:xfrm>
        </p:grpSpPr>
        <p:pic>
          <p:nvPicPr>
            <p:cNvPr id="32" name="Picture 10" descr="C:\Users\Salaar\Desktop\2x\Box.png"/>
            <p:cNvPicPr>
              <a:picLocks noChangeAspect="1" noChangeArrowheads="1"/>
            </p:cNvPicPr>
            <p:nvPr/>
          </p:nvPicPr>
          <p:blipFill>
            <a:blip r:embed="rId7" cstate="print"/>
            <a:srcRect/>
            <a:stretch>
              <a:fillRect/>
            </a:stretch>
          </p:blipFill>
          <p:spPr bwMode="auto">
            <a:xfrm>
              <a:off x="4250090" y="3049796"/>
              <a:ext cx="334962" cy="334962"/>
            </a:xfrm>
            <a:prstGeom prst="rect">
              <a:avLst/>
            </a:prstGeom>
            <a:noFill/>
          </p:spPr>
        </p:pic>
        <p:sp>
          <p:nvSpPr>
            <p:cNvPr id="33" name="TextBox 32"/>
            <p:cNvSpPr txBox="1"/>
            <p:nvPr/>
          </p:nvSpPr>
          <p:spPr>
            <a:xfrm>
              <a:off x="4267200" y="3048000"/>
              <a:ext cx="327334" cy="338554"/>
            </a:xfrm>
            <a:prstGeom prst="rect">
              <a:avLst/>
            </a:prstGeom>
            <a:noFill/>
          </p:spPr>
          <p:txBody>
            <a:bodyPr wrap="none" rtlCol="0">
              <a:spAutoFit/>
            </a:bodyPr>
            <a:lstStyle/>
            <a:p>
              <a:r>
                <a:rPr lang="en-GB" sz="1600" b="1">
                  <a:solidFill>
                    <a:srgbClr val="767676"/>
                  </a:solidFill>
                  <a:latin typeface="Barlow ExtraBold" pitchFamily="2" charset="0"/>
                </a:rPr>
                <a:t>A</a:t>
              </a:r>
              <a:endParaRPr lang="en-US" sz="1600" b="1">
                <a:solidFill>
                  <a:srgbClr val="767676"/>
                </a:solidFill>
                <a:latin typeface="Barlow ExtraBold" pitchFamily="2" charset="0"/>
              </a:endParaRPr>
            </a:p>
          </p:txBody>
        </p:sp>
      </p:grpSp>
      <p:grpSp>
        <p:nvGrpSpPr>
          <p:cNvPr id="34" name="Group 33"/>
          <p:cNvGrpSpPr/>
          <p:nvPr/>
        </p:nvGrpSpPr>
        <p:grpSpPr>
          <a:xfrm>
            <a:off x="9607668" y="3755541"/>
            <a:ext cx="334962" cy="338554"/>
            <a:chOff x="4242075" y="3505200"/>
            <a:chExt cx="334962" cy="338554"/>
          </a:xfrm>
        </p:grpSpPr>
        <p:pic>
          <p:nvPicPr>
            <p:cNvPr id="35" name="Picture 10" descr="C:\Users\Salaar\Desktop\2x\Box.png"/>
            <p:cNvPicPr>
              <a:picLocks noChangeAspect="1" noChangeArrowheads="1"/>
            </p:cNvPicPr>
            <p:nvPr/>
          </p:nvPicPr>
          <p:blipFill>
            <a:blip r:embed="rId7" cstate="print"/>
            <a:srcRect/>
            <a:stretch>
              <a:fillRect/>
            </a:stretch>
          </p:blipFill>
          <p:spPr bwMode="auto">
            <a:xfrm>
              <a:off x="4242075" y="3506996"/>
              <a:ext cx="334962" cy="334962"/>
            </a:xfrm>
            <a:prstGeom prst="rect">
              <a:avLst/>
            </a:prstGeom>
            <a:noFill/>
          </p:spPr>
        </p:pic>
        <p:sp>
          <p:nvSpPr>
            <p:cNvPr id="36" name="TextBox 35"/>
            <p:cNvSpPr txBox="1"/>
            <p:nvPr/>
          </p:nvSpPr>
          <p:spPr>
            <a:xfrm>
              <a:off x="4253904" y="3505200"/>
              <a:ext cx="311304" cy="338554"/>
            </a:xfrm>
            <a:prstGeom prst="rect">
              <a:avLst/>
            </a:prstGeom>
            <a:noFill/>
          </p:spPr>
          <p:txBody>
            <a:bodyPr wrap="none" rtlCol="0">
              <a:spAutoFit/>
            </a:bodyPr>
            <a:lstStyle/>
            <a:p>
              <a:r>
                <a:rPr lang="en-GB" sz="1600" b="1">
                  <a:solidFill>
                    <a:srgbClr val="767676"/>
                  </a:solidFill>
                  <a:latin typeface="Barlow ExtraBold" pitchFamily="2" charset="0"/>
                </a:rPr>
                <a:t>B</a:t>
              </a:r>
              <a:endParaRPr lang="en-US" sz="1600" b="1">
                <a:solidFill>
                  <a:srgbClr val="767676"/>
                </a:solidFill>
                <a:latin typeface="Barlow ExtraBold" pitchFamily="2" charset="0"/>
              </a:endParaRPr>
            </a:p>
          </p:txBody>
        </p:sp>
      </p:grpSp>
      <p:grpSp>
        <p:nvGrpSpPr>
          <p:cNvPr id="37" name="Group 36"/>
          <p:cNvGrpSpPr/>
          <p:nvPr/>
        </p:nvGrpSpPr>
        <p:grpSpPr>
          <a:xfrm>
            <a:off x="9607668" y="4212741"/>
            <a:ext cx="334962" cy="338554"/>
            <a:chOff x="4241273" y="3962400"/>
            <a:chExt cx="334962" cy="338554"/>
          </a:xfrm>
        </p:grpSpPr>
        <p:pic>
          <p:nvPicPr>
            <p:cNvPr id="38" name="Picture 10" descr="C:\Users\Salaar\Desktop\2x\Box.png"/>
            <p:cNvPicPr>
              <a:picLocks noChangeAspect="1" noChangeArrowheads="1"/>
            </p:cNvPicPr>
            <p:nvPr/>
          </p:nvPicPr>
          <p:blipFill>
            <a:blip r:embed="rId7" cstate="print"/>
            <a:srcRect/>
            <a:stretch>
              <a:fillRect/>
            </a:stretch>
          </p:blipFill>
          <p:spPr bwMode="auto">
            <a:xfrm>
              <a:off x="4241273" y="3964196"/>
              <a:ext cx="334962" cy="334962"/>
            </a:xfrm>
            <a:prstGeom prst="rect">
              <a:avLst/>
            </a:prstGeom>
            <a:noFill/>
          </p:spPr>
        </p:pic>
        <p:sp>
          <p:nvSpPr>
            <p:cNvPr id="39" name="TextBox 38"/>
            <p:cNvSpPr txBox="1"/>
            <p:nvPr/>
          </p:nvSpPr>
          <p:spPr>
            <a:xfrm>
              <a:off x="4253904" y="3962400"/>
              <a:ext cx="309700" cy="338554"/>
            </a:xfrm>
            <a:prstGeom prst="rect">
              <a:avLst/>
            </a:prstGeom>
            <a:noFill/>
          </p:spPr>
          <p:txBody>
            <a:bodyPr wrap="none" rtlCol="0">
              <a:spAutoFit/>
            </a:bodyPr>
            <a:lstStyle/>
            <a:p>
              <a:r>
                <a:rPr lang="en-GB" sz="1600" b="1">
                  <a:solidFill>
                    <a:srgbClr val="767676"/>
                  </a:solidFill>
                  <a:latin typeface="Barlow ExtraBold" pitchFamily="2" charset="0"/>
                </a:rPr>
                <a:t>C</a:t>
              </a:r>
              <a:endParaRPr lang="en-US" sz="1600" b="1">
                <a:solidFill>
                  <a:srgbClr val="767676"/>
                </a:solidFill>
                <a:latin typeface="Barlow ExtraBold" pitchFamily="2" charset="0"/>
              </a:endParaRPr>
            </a:p>
          </p:txBody>
        </p:sp>
      </p:grpSp>
      <p:cxnSp>
        <p:nvCxnSpPr>
          <p:cNvPr id="40" name="Straight Arrow Connector 39"/>
          <p:cNvCxnSpPr/>
          <p:nvPr/>
        </p:nvCxnSpPr>
        <p:spPr>
          <a:xfrm>
            <a:off x="10556712" y="1991272"/>
            <a:ext cx="0" cy="1620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559899" y="4204041"/>
            <a:ext cx="0" cy="1224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8960000">
            <a:off x="10121696" y="3349401"/>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6200000">
            <a:off x="10124252" y="3736795"/>
            <a:ext cx="0" cy="396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3560000">
            <a:off x="10126673" y="3984728"/>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5" name="Group 22"/>
          <p:cNvGrpSpPr/>
          <p:nvPr/>
        </p:nvGrpSpPr>
        <p:grpSpPr>
          <a:xfrm>
            <a:off x="11159740" y="3755541"/>
            <a:ext cx="334962" cy="338554"/>
            <a:chOff x="4242075" y="3505200"/>
            <a:chExt cx="334962" cy="338554"/>
          </a:xfrm>
        </p:grpSpPr>
        <p:pic>
          <p:nvPicPr>
            <p:cNvPr id="46" name="Picture 10" descr="C:\Users\Salaar\Desktop\2x\Box.png"/>
            <p:cNvPicPr>
              <a:picLocks noChangeAspect="1" noChangeArrowheads="1"/>
            </p:cNvPicPr>
            <p:nvPr/>
          </p:nvPicPr>
          <p:blipFill>
            <a:blip r:embed="rId7" cstate="print"/>
            <a:srcRect/>
            <a:stretch>
              <a:fillRect/>
            </a:stretch>
          </p:blipFill>
          <p:spPr bwMode="auto">
            <a:xfrm>
              <a:off x="4242075" y="3506996"/>
              <a:ext cx="334962" cy="334962"/>
            </a:xfrm>
            <a:prstGeom prst="rect">
              <a:avLst/>
            </a:prstGeom>
            <a:noFill/>
          </p:spPr>
        </p:pic>
        <p:sp>
          <p:nvSpPr>
            <p:cNvPr id="47" name="TextBox 46"/>
            <p:cNvSpPr txBox="1"/>
            <p:nvPr/>
          </p:nvSpPr>
          <p:spPr>
            <a:xfrm>
              <a:off x="4253904" y="3505200"/>
              <a:ext cx="311304" cy="338554"/>
            </a:xfrm>
            <a:prstGeom prst="rect">
              <a:avLst/>
            </a:prstGeom>
            <a:noFill/>
          </p:spPr>
          <p:txBody>
            <a:bodyPr wrap="none" rtlCol="0">
              <a:spAutoFit/>
            </a:bodyPr>
            <a:lstStyle/>
            <a:p>
              <a:r>
                <a:rPr lang="en-GB" sz="1600" b="1">
                  <a:solidFill>
                    <a:srgbClr val="767676"/>
                  </a:solidFill>
                  <a:latin typeface="Barlow ExtraBold" pitchFamily="2" charset="0"/>
                </a:rPr>
                <a:t>D</a:t>
              </a:r>
              <a:endParaRPr lang="en-US" sz="1600" b="1">
                <a:solidFill>
                  <a:srgbClr val="767676"/>
                </a:solidFill>
                <a:latin typeface="Barlow ExtraBold" pitchFamily="2" charset="0"/>
              </a:endParaRPr>
            </a:p>
          </p:txBody>
        </p:sp>
      </p:grpSp>
      <p:sp>
        <p:nvSpPr>
          <p:cNvPr id="49" name="Rounded Rectangle 48"/>
          <p:cNvSpPr/>
          <p:nvPr/>
        </p:nvSpPr>
        <p:spPr bwMode="auto">
          <a:xfrm>
            <a:off x="6730806" y="3669912"/>
            <a:ext cx="1882478" cy="1059228"/>
          </a:xfrm>
          <a:prstGeom prst="roundRect">
            <a:avLst/>
          </a:prstGeom>
          <a:solidFill>
            <a:schemeClr val="bg2">
              <a:lumMod val="40000"/>
              <a:lumOff val="60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2000">
                <a:solidFill>
                  <a:srgbClr val="3A9CC2"/>
                </a:solidFill>
                <a:latin typeface="+mn-lt"/>
              </a:rPr>
              <a:t>Untagged</a:t>
            </a:r>
            <a:r>
              <a:rPr lang="en-US" sz="2000">
                <a:solidFill>
                  <a:schemeClr val="bg1"/>
                </a:solidFill>
                <a:latin typeface="+mn-lt"/>
              </a:rPr>
              <a:t> asset gets </a:t>
            </a:r>
            <a:r>
              <a:rPr lang="en-US" sz="2000" b="1">
                <a:solidFill>
                  <a:srgbClr val="0089BF"/>
                </a:solidFill>
                <a:latin typeface="+mn-lt"/>
              </a:rPr>
              <a:t>minimum</a:t>
            </a:r>
            <a:r>
              <a:rPr lang="en-US" sz="2000">
                <a:solidFill>
                  <a:schemeClr val="bg1"/>
                </a:solidFill>
                <a:latin typeface="+mn-lt"/>
              </a:rPr>
              <a:t> permissions</a:t>
            </a:r>
          </a:p>
        </p:txBody>
      </p:sp>
      <p:sp>
        <p:nvSpPr>
          <p:cNvPr id="50" name="Rounded Rectangle 49"/>
          <p:cNvSpPr/>
          <p:nvPr/>
        </p:nvSpPr>
        <p:spPr bwMode="auto">
          <a:xfrm>
            <a:off x="6730806" y="2562222"/>
            <a:ext cx="1882478" cy="1059228"/>
          </a:xfrm>
          <a:prstGeom prst="roundRect">
            <a:avLst/>
          </a:prstGeom>
          <a:solidFill>
            <a:schemeClr val="bg2">
              <a:lumMod val="20000"/>
              <a:lumOff val="80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1950">
                <a:solidFill>
                  <a:schemeClr val="bg1"/>
                </a:solidFill>
                <a:latin typeface="+mn-lt"/>
              </a:rPr>
              <a:t>New cloud asset is created</a:t>
            </a:r>
          </a:p>
        </p:txBody>
      </p:sp>
      <p:cxnSp>
        <p:nvCxnSpPr>
          <p:cNvPr id="48" name="Straight Arrow Connector 47"/>
          <p:cNvCxnSpPr/>
          <p:nvPr/>
        </p:nvCxnSpPr>
        <p:spPr>
          <a:xfrm rot="16200000">
            <a:off x="10965939" y="3736795"/>
            <a:ext cx="0" cy="396000"/>
          </a:xfrm>
          <a:prstGeom prst="straightConnector1">
            <a:avLst/>
          </a:prstGeom>
          <a:ln w="41275">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0559899" y="4204041"/>
            <a:ext cx="0" cy="1224000"/>
          </a:xfrm>
          <a:prstGeom prst="straightConnector1">
            <a:avLst/>
          </a:prstGeom>
          <a:ln w="41275">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482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169472" y="4528713"/>
            <a:ext cx="3263840" cy="678611"/>
            <a:chOff x="288221" y="2643732"/>
            <a:chExt cx="2364418" cy="1292647"/>
          </a:xfrm>
        </p:grpSpPr>
        <p:sp>
          <p:nvSpPr>
            <p:cNvPr id="15"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adFill>
              <a:gsLst>
                <a:gs pos="0">
                  <a:schemeClr val="accent3">
                    <a:lumMod val="50000"/>
                  </a:schemeClr>
                </a:gs>
                <a:gs pos="100000">
                  <a:schemeClr val="accent1"/>
                </a:gs>
              </a:gsLst>
              <a:lin ang="0" scaled="1"/>
            </a:gra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6" name="TextBox 15">
              <a:extLst>
                <a:ext uri="{FF2B5EF4-FFF2-40B4-BE49-F238E27FC236}">
                  <a16:creationId xmlns:a16="http://schemas.microsoft.com/office/drawing/2014/main" id="{36772FCD-54EB-7770-67E3-1DC93E5E02DD}"/>
                </a:ext>
              </a:extLst>
            </p:cNvPr>
            <p:cNvSpPr txBox="1"/>
            <p:nvPr/>
          </p:nvSpPr>
          <p:spPr>
            <a:xfrm>
              <a:off x="332246" y="2694167"/>
              <a:ext cx="2287485" cy="1152990"/>
            </a:xfrm>
            <a:prstGeom prst="rect">
              <a:avLst/>
            </a:prstGeom>
            <a:noFill/>
          </p:spPr>
          <p:txBody>
            <a:bodyPr wrap="square">
              <a:spAutoFit/>
            </a:bodyPr>
            <a:lstStyle/>
            <a:p>
              <a:pPr lvl="0" algn="ctr" defTabSz="914126">
                <a:lnSpc>
                  <a:spcPts val="2040"/>
                </a:lnSpc>
                <a:buClrTx/>
                <a:buSzPct val="115000"/>
                <a:defRPr/>
              </a:pPr>
              <a:r>
                <a:rPr lang="en-US" sz="1700" b="1" kern="1200">
                  <a:solidFill>
                    <a:prstClr val="white"/>
                  </a:solidFill>
                  <a:latin typeface="Roboto" panose="02000000000000000000" pitchFamily="2" charset="0"/>
                  <a:ea typeface="Roboto" panose="02000000000000000000" pitchFamily="2" charset="0"/>
                  <a:cs typeface="Roboto" panose="02000000000000000000" pitchFamily="2" charset="0"/>
                </a:rPr>
                <a:t>Zero-Trust </a:t>
              </a:r>
            </a:p>
            <a:p>
              <a:pPr lvl="0" algn="ctr" defTabSz="914126">
                <a:lnSpc>
                  <a:spcPts val="2040"/>
                </a:lnSpc>
                <a:buClrTx/>
                <a:buSzPct val="115000"/>
                <a:defRPr/>
              </a:pPr>
              <a:r>
                <a:rPr lang="en-US" sz="1700" b="1" kern="1200">
                  <a:solidFill>
                    <a:prstClr val="white"/>
                  </a:solidFill>
                  <a:latin typeface="Roboto" panose="02000000000000000000" pitchFamily="2" charset="0"/>
                  <a:ea typeface="Roboto" panose="02000000000000000000" pitchFamily="2" charset="0"/>
                  <a:cs typeface="Roboto" panose="02000000000000000000" pitchFamily="2" charset="0"/>
                </a:rPr>
                <a:t>Network Segmentation</a:t>
              </a:r>
            </a:p>
          </p:txBody>
        </p:sp>
      </p:grpSp>
      <p:sp>
        <p:nvSpPr>
          <p:cNvPr id="2" name="Footer Placeholder 1" hidden="1"/>
          <p:cNvSpPr>
            <a:spLocks noGrp="1"/>
          </p:cNvSpPr>
          <p:nvPr>
            <p:ph type="ftr" sz="quarter" idx="11"/>
          </p:nvPr>
        </p:nvSpPr>
        <p:spPr/>
        <p:txBody>
          <a:bodyPr/>
          <a:lstStyle/>
          <a:p>
            <a:endParaRPr lang="en-US"/>
          </a:p>
        </p:txBody>
      </p:sp>
      <p:sp>
        <p:nvSpPr>
          <p:cNvPr id="3" name="Date Placeholder 2" hidden="1"/>
          <p:cNvSpPr>
            <a:spLocks noGrp="1"/>
          </p:cNvSpPr>
          <p:nvPr>
            <p:ph type="dt" sz="half" idx="15"/>
          </p:nvPr>
        </p:nvSpPr>
        <p:spPr/>
        <p:txBody>
          <a:bodyPr/>
          <a:lstStyle/>
          <a:p>
            <a:endParaRPr lang="en-US"/>
          </a:p>
        </p:txBody>
      </p:sp>
      <p:grpSp>
        <p:nvGrpSpPr>
          <p:cNvPr id="19" name="Group 18"/>
          <p:cNvGrpSpPr/>
          <p:nvPr/>
        </p:nvGrpSpPr>
        <p:grpSpPr>
          <a:xfrm>
            <a:off x="169471" y="3400000"/>
            <a:ext cx="3263841" cy="678611"/>
            <a:chOff x="288221" y="2643732"/>
            <a:chExt cx="2364418" cy="1292647"/>
          </a:xfrm>
        </p:grpSpPr>
        <p:sp>
          <p:nvSpPr>
            <p:cNvPr id="20"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solidFill>
              <a:srgbClr val="D9D9D9"/>
            </a:soli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1" name="TextBox 20">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solidFill>
              <a:srgbClr val="D9D9D9"/>
            </a:solid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North-South and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East-West Threat Prevention</a:t>
              </a: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grpSp>
      <p:grpSp>
        <p:nvGrpSpPr>
          <p:cNvPr id="22" name="Group 21"/>
          <p:cNvGrpSpPr/>
          <p:nvPr/>
        </p:nvGrpSpPr>
        <p:grpSpPr>
          <a:xfrm>
            <a:off x="169471" y="2354763"/>
            <a:ext cx="3263841" cy="678611"/>
            <a:chOff x="288221" y="2643732"/>
            <a:chExt cx="2364418" cy="1292647"/>
          </a:xfrm>
          <a:solidFill>
            <a:schemeClr val="bg1">
              <a:lumMod val="85000"/>
            </a:schemeClr>
          </a:solidFill>
        </p:grpSpPr>
        <p:sp>
          <p:nvSpPr>
            <p:cNvPr id="23"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4" name="TextBox 23">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grpFill/>
          </p:spPr>
          <p:txBody>
            <a:bodyPr wrap="square">
              <a:sp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Secure your </a:t>
              </a:r>
            </a:p>
            <a:p>
              <a:pPr marL="0" marR="0" lvl="0" indent="0" algn="ctr" defTabSz="914126" rtl="0" eaLnBrk="1" fontAlgn="auto" latinLnBrk="0" hangingPunct="1">
                <a:lnSpc>
                  <a:spcPts val="2040"/>
                </a:lnSpc>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Cloud</a:t>
              </a:r>
              <a:r>
                <a:rPr kumimoji="0" lang="en-US" sz="1700" b="1" i="0" u="none" strike="noStrike" kern="1200" cap="none" spc="0" normalizeH="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Migration </a:t>
              </a:r>
            </a:p>
          </p:txBody>
        </p:sp>
      </p:grpSp>
      <p:sp>
        <p:nvSpPr>
          <p:cNvPr id="27" name="Title 1">
            <a:extLst>
              <a:ext uri="{FF2B5EF4-FFF2-40B4-BE49-F238E27FC236}">
                <a16:creationId xmlns:a16="http://schemas.microsoft.com/office/drawing/2014/main" id="{DCCB0E90-1C12-CAA0-3283-195AD498ED3B}"/>
              </a:ext>
            </a:extLst>
          </p:cNvPr>
          <p:cNvSpPr txBox="1">
            <a:spLocks/>
          </p:cNvSpPr>
          <p:nvPr/>
        </p:nvSpPr>
        <p:spPr>
          <a:xfrm>
            <a:off x="16082" y="460006"/>
            <a:ext cx="8520593" cy="121170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MINIMIZING RISK ACROSS CRITICAL CUSTOMER USE CASES</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endParaRPr>
          </a:p>
        </p:txBody>
      </p:sp>
      <p:pic>
        <p:nvPicPr>
          <p:cNvPr id="26" name="Picture 9" descr="C:\Users\Salaar\Desktop\2x\cloud.png"/>
          <p:cNvPicPr>
            <a:picLocks noChangeAspect="1" noChangeArrowheads="1"/>
          </p:cNvPicPr>
          <p:nvPr/>
        </p:nvPicPr>
        <p:blipFill>
          <a:blip r:embed="rId3" cstate="print"/>
          <a:srcRect/>
          <a:stretch>
            <a:fillRect/>
          </a:stretch>
        </p:blipFill>
        <p:spPr bwMode="auto">
          <a:xfrm>
            <a:off x="8751211" y="2603370"/>
            <a:ext cx="3076050" cy="2295171"/>
          </a:xfrm>
          <a:prstGeom prst="rect">
            <a:avLst/>
          </a:prstGeom>
          <a:noFill/>
        </p:spPr>
      </p:pic>
      <p:pic>
        <p:nvPicPr>
          <p:cNvPr id="28" name="Picture 5" descr="C:\Users\Salaar\Desktop\2x\Globe.png"/>
          <p:cNvPicPr>
            <a:picLocks noChangeAspect="1" noChangeArrowheads="1"/>
          </p:cNvPicPr>
          <p:nvPr/>
        </p:nvPicPr>
        <p:blipFill>
          <a:blip r:embed="rId4" cstate="print"/>
          <a:srcRect/>
          <a:stretch>
            <a:fillRect/>
          </a:stretch>
        </p:blipFill>
        <p:spPr bwMode="auto">
          <a:xfrm>
            <a:off x="10320264" y="1240941"/>
            <a:ext cx="457200" cy="457200"/>
          </a:xfrm>
          <a:prstGeom prst="rect">
            <a:avLst/>
          </a:prstGeom>
          <a:noFill/>
        </p:spPr>
      </p:pic>
      <p:pic>
        <p:nvPicPr>
          <p:cNvPr id="29" name="Picture 6" descr="C:\Users\Salaar\Desktop\2x\HQ.png"/>
          <p:cNvPicPr>
            <a:picLocks noChangeAspect="1" noChangeArrowheads="1"/>
          </p:cNvPicPr>
          <p:nvPr/>
        </p:nvPicPr>
        <p:blipFill>
          <a:blip r:embed="rId5" cstate="print"/>
          <a:srcRect/>
          <a:stretch>
            <a:fillRect/>
          </a:stretch>
        </p:blipFill>
        <p:spPr bwMode="auto">
          <a:xfrm>
            <a:off x="10380105" y="5508141"/>
            <a:ext cx="337518" cy="609600"/>
          </a:xfrm>
          <a:prstGeom prst="rect">
            <a:avLst/>
          </a:prstGeom>
          <a:noFill/>
        </p:spPr>
      </p:pic>
      <p:pic>
        <p:nvPicPr>
          <p:cNvPr id="30" name="Picture 7" descr="C:\Users\Salaar\Desktop\2x\Logo.png"/>
          <p:cNvPicPr>
            <a:picLocks noChangeAspect="1" noChangeArrowheads="1"/>
          </p:cNvPicPr>
          <p:nvPr/>
        </p:nvPicPr>
        <p:blipFill>
          <a:blip r:embed="rId6" cstate="print"/>
          <a:srcRect/>
          <a:stretch>
            <a:fillRect/>
          </a:stretch>
        </p:blipFill>
        <p:spPr bwMode="auto">
          <a:xfrm>
            <a:off x="10320264" y="3679341"/>
            <a:ext cx="457200" cy="457200"/>
          </a:xfrm>
          <a:prstGeom prst="rect">
            <a:avLst/>
          </a:prstGeom>
          <a:noFill/>
        </p:spPr>
      </p:pic>
      <p:sp>
        <p:nvSpPr>
          <p:cNvPr id="31" name="TextBox 30"/>
          <p:cNvSpPr txBox="1"/>
          <p:nvPr/>
        </p:nvSpPr>
        <p:spPr>
          <a:xfrm>
            <a:off x="10038148" y="1621941"/>
            <a:ext cx="1021433" cy="369332"/>
          </a:xfrm>
          <a:prstGeom prst="rect">
            <a:avLst/>
          </a:prstGeom>
          <a:noFill/>
        </p:spPr>
        <p:txBody>
          <a:bodyPr wrap="none" rtlCol="0">
            <a:spAutoFit/>
          </a:bodyPr>
          <a:lstStyle/>
          <a:p>
            <a:r>
              <a:rPr lang="en-GB" b="1">
                <a:solidFill>
                  <a:srgbClr val="009FE3"/>
                </a:solidFill>
                <a:latin typeface="Barlow Medium" pitchFamily="2" charset="0"/>
              </a:rPr>
              <a:t>Internet</a:t>
            </a:r>
            <a:endParaRPr lang="en-US" b="1">
              <a:solidFill>
                <a:srgbClr val="009FE3"/>
              </a:solidFill>
              <a:latin typeface="Barlow Medium" pitchFamily="2" charset="0"/>
            </a:endParaRPr>
          </a:p>
        </p:txBody>
      </p:sp>
      <p:sp>
        <p:nvSpPr>
          <p:cNvPr id="32" name="TextBox 31"/>
          <p:cNvSpPr txBox="1"/>
          <p:nvPr/>
        </p:nvSpPr>
        <p:spPr>
          <a:xfrm>
            <a:off x="9792086" y="6117741"/>
            <a:ext cx="1513556" cy="369332"/>
          </a:xfrm>
          <a:prstGeom prst="rect">
            <a:avLst/>
          </a:prstGeom>
          <a:noFill/>
        </p:spPr>
        <p:txBody>
          <a:bodyPr wrap="none" rtlCol="0">
            <a:spAutoFit/>
          </a:bodyPr>
          <a:lstStyle/>
          <a:p>
            <a:r>
              <a:rPr lang="en-GB" b="1">
                <a:solidFill>
                  <a:srgbClr val="009FE3"/>
                </a:solidFill>
                <a:latin typeface="Barlow Medium" pitchFamily="2" charset="0"/>
              </a:rPr>
              <a:t>Corporate HQ</a:t>
            </a:r>
            <a:endParaRPr lang="en-US" b="1">
              <a:solidFill>
                <a:srgbClr val="009FE3"/>
              </a:solidFill>
              <a:latin typeface="Barlow Medium" pitchFamily="2" charset="0"/>
            </a:endParaRPr>
          </a:p>
        </p:txBody>
      </p:sp>
      <p:grpSp>
        <p:nvGrpSpPr>
          <p:cNvPr id="33" name="Group 32"/>
          <p:cNvGrpSpPr/>
          <p:nvPr/>
        </p:nvGrpSpPr>
        <p:grpSpPr>
          <a:xfrm>
            <a:off x="9602927" y="3298341"/>
            <a:ext cx="344444" cy="338554"/>
            <a:chOff x="4250090" y="3048000"/>
            <a:chExt cx="344444" cy="338554"/>
          </a:xfrm>
        </p:grpSpPr>
        <p:pic>
          <p:nvPicPr>
            <p:cNvPr id="34" name="Picture 10" descr="C:\Users\Salaar\Desktop\2x\Box.png"/>
            <p:cNvPicPr>
              <a:picLocks noChangeAspect="1" noChangeArrowheads="1"/>
            </p:cNvPicPr>
            <p:nvPr/>
          </p:nvPicPr>
          <p:blipFill>
            <a:blip r:embed="rId7" cstate="print"/>
            <a:srcRect/>
            <a:stretch>
              <a:fillRect/>
            </a:stretch>
          </p:blipFill>
          <p:spPr bwMode="auto">
            <a:xfrm>
              <a:off x="4250090" y="3049796"/>
              <a:ext cx="334962" cy="334962"/>
            </a:xfrm>
            <a:prstGeom prst="rect">
              <a:avLst/>
            </a:prstGeom>
            <a:noFill/>
          </p:spPr>
        </p:pic>
        <p:sp>
          <p:nvSpPr>
            <p:cNvPr id="35" name="TextBox 34"/>
            <p:cNvSpPr txBox="1"/>
            <p:nvPr/>
          </p:nvSpPr>
          <p:spPr>
            <a:xfrm>
              <a:off x="4267200" y="3048000"/>
              <a:ext cx="327334" cy="338554"/>
            </a:xfrm>
            <a:prstGeom prst="rect">
              <a:avLst/>
            </a:prstGeom>
            <a:noFill/>
          </p:spPr>
          <p:txBody>
            <a:bodyPr wrap="none" rtlCol="0">
              <a:spAutoFit/>
            </a:bodyPr>
            <a:lstStyle/>
            <a:p>
              <a:r>
                <a:rPr lang="en-GB" sz="1600" b="1">
                  <a:solidFill>
                    <a:srgbClr val="767676"/>
                  </a:solidFill>
                  <a:latin typeface="Barlow ExtraBold" pitchFamily="2" charset="0"/>
                </a:rPr>
                <a:t>A</a:t>
              </a:r>
              <a:endParaRPr lang="en-US" sz="1600" b="1">
                <a:solidFill>
                  <a:srgbClr val="767676"/>
                </a:solidFill>
                <a:latin typeface="Barlow ExtraBold" pitchFamily="2" charset="0"/>
              </a:endParaRPr>
            </a:p>
          </p:txBody>
        </p:sp>
      </p:grpSp>
      <p:grpSp>
        <p:nvGrpSpPr>
          <p:cNvPr id="36" name="Group 35"/>
          <p:cNvGrpSpPr/>
          <p:nvPr/>
        </p:nvGrpSpPr>
        <p:grpSpPr>
          <a:xfrm>
            <a:off x="9607668" y="3755541"/>
            <a:ext cx="334962" cy="338554"/>
            <a:chOff x="4242075" y="3505200"/>
            <a:chExt cx="334962" cy="338554"/>
          </a:xfrm>
        </p:grpSpPr>
        <p:pic>
          <p:nvPicPr>
            <p:cNvPr id="37" name="Picture 10" descr="C:\Users\Salaar\Desktop\2x\Box.png"/>
            <p:cNvPicPr>
              <a:picLocks noChangeAspect="1" noChangeArrowheads="1"/>
            </p:cNvPicPr>
            <p:nvPr/>
          </p:nvPicPr>
          <p:blipFill>
            <a:blip r:embed="rId7" cstate="print"/>
            <a:srcRect/>
            <a:stretch>
              <a:fillRect/>
            </a:stretch>
          </p:blipFill>
          <p:spPr bwMode="auto">
            <a:xfrm>
              <a:off x="4242075" y="3506996"/>
              <a:ext cx="334962" cy="334962"/>
            </a:xfrm>
            <a:prstGeom prst="rect">
              <a:avLst/>
            </a:prstGeom>
            <a:noFill/>
          </p:spPr>
        </p:pic>
        <p:sp>
          <p:nvSpPr>
            <p:cNvPr id="38" name="TextBox 37"/>
            <p:cNvSpPr txBox="1"/>
            <p:nvPr/>
          </p:nvSpPr>
          <p:spPr>
            <a:xfrm>
              <a:off x="4253904" y="3505200"/>
              <a:ext cx="311304" cy="338554"/>
            </a:xfrm>
            <a:prstGeom prst="rect">
              <a:avLst/>
            </a:prstGeom>
            <a:noFill/>
          </p:spPr>
          <p:txBody>
            <a:bodyPr wrap="none" rtlCol="0">
              <a:spAutoFit/>
            </a:bodyPr>
            <a:lstStyle/>
            <a:p>
              <a:r>
                <a:rPr lang="en-GB" sz="1600" b="1">
                  <a:solidFill>
                    <a:srgbClr val="767676"/>
                  </a:solidFill>
                  <a:latin typeface="Barlow ExtraBold" pitchFamily="2" charset="0"/>
                </a:rPr>
                <a:t>B</a:t>
              </a:r>
              <a:endParaRPr lang="en-US" sz="1600" b="1">
                <a:solidFill>
                  <a:srgbClr val="767676"/>
                </a:solidFill>
                <a:latin typeface="Barlow ExtraBold" pitchFamily="2" charset="0"/>
              </a:endParaRPr>
            </a:p>
          </p:txBody>
        </p:sp>
      </p:grpSp>
      <p:grpSp>
        <p:nvGrpSpPr>
          <p:cNvPr id="39" name="Group 38"/>
          <p:cNvGrpSpPr/>
          <p:nvPr/>
        </p:nvGrpSpPr>
        <p:grpSpPr>
          <a:xfrm>
            <a:off x="9607668" y="4212741"/>
            <a:ext cx="334962" cy="338554"/>
            <a:chOff x="4241273" y="3962400"/>
            <a:chExt cx="334962" cy="338554"/>
          </a:xfrm>
        </p:grpSpPr>
        <p:pic>
          <p:nvPicPr>
            <p:cNvPr id="40" name="Picture 10" descr="C:\Users\Salaar\Desktop\2x\Box.png"/>
            <p:cNvPicPr>
              <a:picLocks noChangeAspect="1" noChangeArrowheads="1"/>
            </p:cNvPicPr>
            <p:nvPr/>
          </p:nvPicPr>
          <p:blipFill>
            <a:blip r:embed="rId7" cstate="print"/>
            <a:srcRect/>
            <a:stretch>
              <a:fillRect/>
            </a:stretch>
          </p:blipFill>
          <p:spPr bwMode="auto">
            <a:xfrm>
              <a:off x="4241273" y="3964196"/>
              <a:ext cx="334962" cy="334962"/>
            </a:xfrm>
            <a:prstGeom prst="rect">
              <a:avLst/>
            </a:prstGeom>
            <a:noFill/>
          </p:spPr>
        </p:pic>
        <p:sp>
          <p:nvSpPr>
            <p:cNvPr id="41" name="TextBox 40"/>
            <p:cNvSpPr txBox="1"/>
            <p:nvPr/>
          </p:nvSpPr>
          <p:spPr>
            <a:xfrm>
              <a:off x="4253904" y="3962400"/>
              <a:ext cx="309700" cy="338554"/>
            </a:xfrm>
            <a:prstGeom prst="rect">
              <a:avLst/>
            </a:prstGeom>
            <a:noFill/>
          </p:spPr>
          <p:txBody>
            <a:bodyPr wrap="none" rtlCol="0">
              <a:spAutoFit/>
            </a:bodyPr>
            <a:lstStyle/>
            <a:p>
              <a:r>
                <a:rPr lang="en-GB" sz="1600" b="1">
                  <a:solidFill>
                    <a:srgbClr val="767676"/>
                  </a:solidFill>
                  <a:latin typeface="Barlow ExtraBold" pitchFamily="2" charset="0"/>
                </a:rPr>
                <a:t>C</a:t>
              </a:r>
              <a:endParaRPr lang="en-US" sz="1600" b="1">
                <a:solidFill>
                  <a:srgbClr val="767676"/>
                </a:solidFill>
                <a:latin typeface="Barlow ExtraBold" pitchFamily="2" charset="0"/>
              </a:endParaRPr>
            </a:p>
          </p:txBody>
        </p:sp>
      </p:grpSp>
      <p:cxnSp>
        <p:nvCxnSpPr>
          <p:cNvPr id="42" name="Straight Arrow Connector 41"/>
          <p:cNvCxnSpPr/>
          <p:nvPr/>
        </p:nvCxnSpPr>
        <p:spPr>
          <a:xfrm>
            <a:off x="10556712" y="1991272"/>
            <a:ext cx="0" cy="1620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0559899" y="4204041"/>
            <a:ext cx="0" cy="1224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8960000">
            <a:off x="10121696" y="3349401"/>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a:off x="10124252" y="3736795"/>
            <a:ext cx="0" cy="3960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3560000">
            <a:off x="10126673" y="3984728"/>
            <a:ext cx="0" cy="529200"/>
          </a:xfrm>
          <a:prstGeom prst="straightConnector1">
            <a:avLst/>
          </a:prstGeom>
          <a:ln w="41275">
            <a:solidFill>
              <a:srgbClr val="2D469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22"/>
          <p:cNvGrpSpPr/>
          <p:nvPr/>
        </p:nvGrpSpPr>
        <p:grpSpPr>
          <a:xfrm>
            <a:off x="11159740" y="3755541"/>
            <a:ext cx="334962" cy="338554"/>
            <a:chOff x="4242075" y="3505200"/>
            <a:chExt cx="334962" cy="338554"/>
          </a:xfrm>
        </p:grpSpPr>
        <p:pic>
          <p:nvPicPr>
            <p:cNvPr id="48" name="Picture 10" descr="C:\Users\Salaar\Desktop\2x\Box.png"/>
            <p:cNvPicPr>
              <a:picLocks noChangeAspect="1" noChangeArrowheads="1"/>
            </p:cNvPicPr>
            <p:nvPr/>
          </p:nvPicPr>
          <p:blipFill>
            <a:blip r:embed="rId7" cstate="print"/>
            <a:srcRect/>
            <a:stretch>
              <a:fillRect/>
            </a:stretch>
          </p:blipFill>
          <p:spPr bwMode="auto">
            <a:xfrm>
              <a:off x="4242075" y="3506996"/>
              <a:ext cx="334962" cy="334962"/>
            </a:xfrm>
            <a:prstGeom prst="rect">
              <a:avLst/>
            </a:prstGeom>
            <a:noFill/>
          </p:spPr>
        </p:pic>
        <p:sp>
          <p:nvSpPr>
            <p:cNvPr id="49" name="TextBox 48"/>
            <p:cNvSpPr txBox="1"/>
            <p:nvPr/>
          </p:nvSpPr>
          <p:spPr>
            <a:xfrm>
              <a:off x="4253904" y="3505200"/>
              <a:ext cx="311304" cy="338554"/>
            </a:xfrm>
            <a:prstGeom prst="rect">
              <a:avLst/>
            </a:prstGeom>
            <a:noFill/>
          </p:spPr>
          <p:txBody>
            <a:bodyPr wrap="none" rtlCol="0">
              <a:spAutoFit/>
            </a:bodyPr>
            <a:lstStyle/>
            <a:p>
              <a:r>
                <a:rPr lang="en-GB" sz="1600" b="1">
                  <a:solidFill>
                    <a:srgbClr val="767676"/>
                  </a:solidFill>
                  <a:latin typeface="Barlow ExtraBold" pitchFamily="2" charset="0"/>
                </a:rPr>
                <a:t>D</a:t>
              </a:r>
              <a:endParaRPr lang="en-US" sz="1600" b="1">
                <a:solidFill>
                  <a:srgbClr val="767676"/>
                </a:solidFill>
                <a:latin typeface="Barlow ExtraBold" pitchFamily="2" charset="0"/>
              </a:endParaRPr>
            </a:p>
          </p:txBody>
        </p:sp>
      </p:grpSp>
      <p:sp>
        <p:nvSpPr>
          <p:cNvPr id="50" name="Rounded Rectangle 49"/>
          <p:cNvSpPr/>
          <p:nvPr/>
        </p:nvSpPr>
        <p:spPr bwMode="auto">
          <a:xfrm>
            <a:off x="6730806" y="3669912"/>
            <a:ext cx="1882478" cy="1059228"/>
          </a:xfrm>
          <a:prstGeom prst="roundRect">
            <a:avLst/>
          </a:prstGeom>
          <a:solidFill>
            <a:srgbClr val="E5E5E5"/>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2000">
                <a:solidFill>
                  <a:schemeClr val="bg1"/>
                </a:solidFill>
                <a:latin typeface="+mn-lt"/>
              </a:rPr>
              <a:t>Untagged asset gets </a:t>
            </a:r>
            <a:r>
              <a:rPr lang="en-US" sz="2000" b="1">
                <a:solidFill>
                  <a:schemeClr val="bg1"/>
                </a:solidFill>
                <a:latin typeface="+mn-lt"/>
              </a:rPr>
              <a:t>minimal</a:t>
            </a:r>
            <a:r>
              <a:rPr lang="en-US" sz="2000">
                <a:solidFill>
                  <a:schemeClr val="bg1"/>
                </a:solidFill>
                <a:latin typeface="+mn-lt"/>
              </a:rPr>
              <a:t> permissions</a:t>
            </a:r>
          </a:p>
        </p:txBody>
      </p:sp>
      <p:sp>
        <p:nvSpPr>
          <p:cNvPr id="51" name="Rounded Rectangle 50"/>
          <p:cNvSpPr/>
          <p:nvPr/>
        </p:nvSpPr>
        <p:spPr bwMode="auto">
          <a:xfrm>
            <a:off x="6730806" y="2562222"/>
            <a:ext cx="1882478" cy="1059228"/>
          </a:xfrm>
          <a:prstGeom prst="roundRect">
            <a:avLst/>
          </a:prstGeom>
          <a:solidFill>
            <a:schemeClr val="bg2">
              <a:lumMod val="20000"/>
              <a:lumOff val="80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1950">
                <a:solidFill>
                  <a:schemeClr val="bg1"/>
                </a:solidFill>
                <a:latin typeface="+mn-lt"/>
              </a:rPr>
              <a:t>New cloud asset is created</a:t>
            </a:r>
          </a:p>
        </p:txBody>
      </p:sp>
      <p:cxnSp>
        <p:nvCxnSpPr>
          <p:cNvPr id="52" name="Straight Arrow Connector 51"/>
          <p:cNvCxnSpPr/>
          <p:nvPr/>
        </p:nvCxnSpPr>
        <p:spPr>
          <a:xfrm rot="16200000">
            <a:off x="10965939" y="3736795"/>
            <a:ext cx="0" cy="396000"/>
          </a:xfrm>
          <a:prstGeom prst="straightConnector1">
            <a:avLst/>
          </a:prstGeom>
          <a:ln w="41275">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0559899" y="4204041"/>
            <a:ext cx="0" cy="1224000"/>
          </a:xfrm>
          <a:prstGeom prst="straightConnector1">
            <a:avLst/>
          </a:prstGeom>
          <a:ln w="41275">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bwMode="auto">
          <a:xfrm>
            <a:off x="6730806" y="4783570"/>
            <a:ext cx="1882478" cy="1059228"/>
          </a:xfrm>
          <a:prstGeom prst="roundRect">
            <a:avLst/>
          </a:prstGeom>
          <a:solidFill>
            <a:schemeClr val="bg2">
              <a:lumMod val="40000"/>
              <a:lumOff val="60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2000">
                <a:solidFill>
                  <a:srgbClr val="0089BF"/>
                </a:solidFill>
                <a:latin typeface="+mn-lt"/>
              </a:rPr>
              <a:t>Tagged</a:t>
            </a:r>
            <a:r>
              <a:rPr lang="en-US" sz="2000">
                <a:solidFill>
                  <a:schemeClr val="bg1"/>
                </a:solidFill>
                <a:latin typeface="+mn-lt"/>
              </a:rPr>
              <a:t> asset gets </a:t>
            </a:r>
            <a:r>
              <a:rPr lang="en-US" sz="2000" b="1">
                <a:solidFill>
                  <a:srgbClr val="0089BF"/>
                </a:solidFill>
                <a:latin typeface="+mn-lt"/>
              </a:rPr>
              <a:t>suitable</a:t>
            </a:r>
            <a:r>
              <a:rPr lang="en-US" sz="2000">
                <a:solidFill>
                  <a:schemeClr val="bg1"/>
                </a:solidFill>
                <a:latin typeface="+mn-lt"/>
              </a:rPr>
              <a:t> permissions</a:t>
            </a:r>
          </a:p>
        </p:txBody>
      </p:sp>
      <p:cxnSp>
        <p:nvCxnSpPr>
          <p:cNvPr id="56" name="Straight Arrow Connector 55"/>
          <p:cNvCxnSpPr/>
          <p:nvPr/>
        </p:nvCxnSpPr>
        <p:spPr>
          <a:xfrm rot="18960000">
            <a:off x="10121696" y="3349401"/>
            <a:ext cx="0" cy="529200"/>
          </a:xfrm>
          <a:prstGeom prst="straightConnector1">
            <a:avLst/>
          </a:prstGeom>
          <a:ln w="41275">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bwMode="auto">
          <a:xfrm>
            <a:off x="10811718" y="4199681"/>
            <a:ext cx="1359996" cy="712508"/>
          </a:xfrm>
          <a:prstGeom prst="roundRect">
            <a:avLst/>
          </a:prstGeom>
          <a:solidFill>
            <a:schemeClr val="bg2">
              <a:lumMod val="40000"/>
              <a:lumOff val="60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SzPct val="115000"/>
            </a:pPr>
            <a:r>
              <a:rPr lang="en-US" sz="2000">
                <a:solidFill>
                  <a:schemeClr val="accent2">
                    <a:lumMod val="75000"/>
                  </a:schemeClr>
                </a:solidFill>
                <a:latin typeface="+mn-lt"/>
              </a:rPr>
              <a:t>Tag</a:t>
            </a:r>
          </a:p>
          <a:p>
            <a:pPr>
              <a:buSzPct val="115000"/>
            </a:pPr>
            <a:r>
              <a:rPr lang="en-US" sz="2000">
                <a:solidFill>
                  <a:schemeClr val="bg1"/>
                </a:solidFill>
                <a:latin typeface="+mn-lt"/>
              </a:rPr>
              <a:t>Type=Dev</a:t>
            </a:r>
          </a:p>
        </p:txBody>
      </p:sp>
    </p:spTree>
    <p:extLst>
      <p:ext uri="{BB962C8B-B14F-4D97-AF65-F5344CB8AC3E}">
        <p14:creationId xmlns:p14="http://schemas.microsoft.com/office/powerpoint/2010/main" val="2389764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24" presetClass="emph" presetSubtype="0" repeatCount="indefinite" nodeType="withEffect">
                                  <p:stCondLst>
                                    <p:cond delay="0"/>
                                  </p:stCondLst>
                                  <p:endCondLst>
                                    <p:cond evt="onNext" delay="0">
                                      <p:tgtEl>
                                        <p:sldTgt/>
                                      </p:tgtEl>
                                    </p:cond>
                                  </p:endCondLst>
                                  <p:childTnLst>
                                    <p:animClr clrSpc="hsl" dir="cw">
                                      <p:cBhvr override="childStyle">
                                        <p:cTn id="12" dur="500" fill="hold"/>
                                        <p:tgtEl>
                                          <p:spTgt spid="56"/>
                                        </p:tgtEl>
                                        <p:attrNameLst>
                                          <p:attrName>style.color</p:attrName>
                                        </p:attrNameLst>
                                      </p:cBhvr>
                                      <p:by>
                                        <p:hsl h="0" s="-12549" l="-25098"/>
                                      </p:by>
                                    </p:animClr>
                                    <p:animClr clrSpc="hsl" dir="cw">
                                      <p:cBhvr>
                                        <p:cTn id="13" dur="500" fill="hold"/>
                                        <p:tgtEl>
                                          <p:spTgt spid="56"/>
                                        </p:tgtEl>
                                        <p:attrNameLst>
                                          <p:attrName>fillcolor</p:attrName>
                                        </p:attrNameLst>
                                      </p:cBhvr>
                                      <p:by>
                                        <p:hsl h="0" s="-12549" l="-25098"/>
                                      </p:by>
                                    </p:animClr>
                                    <p:animClr clrSpc="hsl" dir="cw">
                                      <p:cBhvr>
                                        <p:cTn id="14" dur="500" fill="hold"/>
                                        <p:tgtEl>
                                          <p:spTgt spid="56"/>
                                        </p:tgtEl>
                                        <p:attrNameLst>
                                          <p:attrName>stroke.color</p:attrName>
                                        </p:attrNameLst>
                                      </p:cBhvr>
                                      <p:by>
                                        <p:hsl h="0" s="-12549" l="-25098"/>
                                      </p:by>
                                    </p:animClr>
                                    <p:set>
                                      <p:cBhvr>
                                        <p:cTn id="15" dur="500" fill="hold"/>
                                        <p:tgtEl>
                                          <p:spTgt spid="5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169472" y="4528713"/>
            <a:ext cx="3263840" cy="678611"/>
            <a:chOff x="288221" y="2643732"/>
            <a:chExt cx="2364418" cy="1292647"/>
          </a:xfrm>
          <a:solidFill>
            <a:srgbClr val="D9D9D9"/>
          </a:solidFill>
        </p:grpSpPr>
        <p:sp>
          <p:nvSpPr>
            <p:cNvPr id="15"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6" name="TextBox 15">
              <a:extLst>
                <a:ext uri="{FF2B5EF4-FFF2-40B4-BE49-F238E27FC236}">
                  <a16:creationId xmlns:a16="http://schemas.microsoft.com/office/drawing/2014/main" id="{36772FCD-54EB-7770-67E3-1DC93E5E02DD}"/>
                </a:ext>
              </a:extLst>
            </p:cNvPr>
            <p:cNvSpPr txBox="1"/>
            <p:nvPr/>
          </p:nvSpPr>
          <p:spPr>
            <a:xfrm>
              <a:off x="332246" y="2694167"/>
              <a:ext cx="2287485" cy="1152990"/>
            </a:xfrm>
            <a:prstGeom prst="rect">
              <a:avLst/>
            </a:prstGeom>
            <a:grpFill/>
          </p:spPr>
          <p:txBody>
            <a:bodyPr wrap="square">
              <a:spAutoFit/>
            </a:bodyPr>
            <a:lstStyle/>
            <a:p>
              <a:pPr marL="0" marR="0" lvl="0" indent="0" algn="ctr" defTabSz="914126" rtl="0" eaLnBrk="1" fontAlgn="auto" latinLnBrk="0" hangingPunct="1">
                <a:lnSpc>
                  <a:spcPts val="2040"/>
                </a:lnSpc>
                <a:spcBef>
                  <a:spcPts val="0"/>
                </a:spcBef>
                <a:spcAft>
                  <a:spcPts val="0"/>
                </a:spcAft>
                <a:buClrTx/>
                <a:buSzPct val="115000"/>
                <a:buFont typeface="Arial"/>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Zero-Trust </a:t>
              </a:r>
            </a:p>
            <a:p>
              <a:pPr marL="0" marR="0" lvl="0" indent="0" algn="ctr" defTabSz="914126" rtl="0" eaLnBrk="1" fontAlgn="auto" latinLnBrk="0" hangingPunct="1">
                <a:lnSpc>
                  <a:spcPts val="2040"/>
                </a:lnSpc>
                <a:spcBef>
                  <a:spcPts val="0"/>
                </a:spcBef>
                <a:spcAft>
                  <a:spcPts val="0"/>
                </a:spcAft>
                <a:buClrTx/>
                <a:buSzPct val="115000"/>
                <a:buFont typeface="Arial"/>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Network Segmentation</a:t>
              </a:r>
            </a:p>
          </p:txBody>
        </p:sp>
      </p:grpSp>
      <p:sp>
        <p:nvSpPr>
          <p:cNvPr id="2" name="Footer Placeholder 1" hidden="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3" name="Date Placeholder 2" hidden="1"/>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 b="0" i="0" u="none" strike="noStrike" kern="0" cap="none" spc="0" normalizeH="0" baseline="0" noProof="0">
              <a:ln>
                <a:noFill/>
              </a:ln>
              <a:solidFill>
                <a:srgbClr val="30242F">
                  <a:tint val="75000"/>
                </a:srgbClr>
              </a:solidFill>
              <a:effectLst/>
              <a:uLnTx/>
              <a:uFillTx/>
              <a:latin typeface="Arial"/>
              <a:cs typeface="Arial"/>
              <a:sym typeface="Arial"/>
            </a:endParaRPr>
          </a:p>
        </p:txBody>
      </p:sp>
      <p:grpSp>
        <p:nvGrpSpPr>
          <p:cNvPr id="19" name="Group 18"/>
          <p:cNvGrpSpPr/>
          <p:nvPr/>
        </p:nvGrpSpPr>
        <p:grpSpPr>
          <a:xfrm>
            <a:off x="169471" y="3400000"/>
            <a:ext cx="3263841" cy="678611"/>
            <a:chOff x="288221" y="2643732"/>
            <a:chExt cx="2364418" cy="1292647"/>
          </a:xfrm>
        </p:grpSpPr>
        <p:sp>
          <p:nvSpPr>
            <p:cNvPr id="20"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solidFill>
              <a:srgbClr val="D9D9D9"/>
            </a:soli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1" name="TextBox 20">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solidFill>
              <a:srgbClr val="D9D9D9"/>
            </a:solidFill>
          </p:spPr>
          <p:txBody>
            <a:bodyPr wrap="square">
              <a:spAutoFit/>
            </a:bodyPr>
            <a:lstStyle/>
            <a:p>
              <a:pPr marL="0" marR="0" lvl="0" indent="0" algn="ctr" defTabSz="914126" rtl="0" eaLnBrk="1" fontAlgn="auto" latinLnBrk="0" hangingPunct="1">
                <a:lnSpc>
                  <a:spcPts val="2040"/>
                </a:lnSpc>
                <a:spcBef>
                  <a:spcPts val="0"/>
                </a:spcBef>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North-South and East-West Threat Prevention</a:t>
              </a:r>
            </a:p>
          </p:txBody>
        </p:sp>
      </p:grpSp>
      <p:grpSp>
        <p:nvGrpSpPr>
          <p:cNvPr id="22" name="Group 21"/>
          <p:cNvGrpSpPr/>
          <p:nvPr/>
        </p:nvGrpSpPr>
        <p:grpSpPr>
          <a:xfrm>
            <a:off x="169471" y="2354763"/>
            <a:ext cx="3263841" cy="678611"/>
            <a:chOff x="288221" y="2643732"/>
            <a:chExt cx="2364418" cy="1292647"/>
          </a:xfrm>
          <a:solidFill>
            <a:schemeClr val="bg1">
              <a:lumMod val="85000"/>
            </a:schemeClr>
          </a:solidFill>
        </p:grpSpPr>
        <p:sp>
          <p:nvSpPr>
            <p:cNvPr id="23"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4" name="TextBox 23">
              <a:extLst>
                <a:ext uri="{FF2B5EF4-FFF2-40B4-BE49-F238E27FC236}">
                  <a16:creationId xmlns:a16="http://schemas.microsoft.com/office/drawing/2014/main" id="{36772FCD-54EB-7770-67E3-1DC93E5E02DD}"/>
                </a:ext>
              </a:extLst>
            </p:cNvPr>
            <p:cNvSpPr txBox="1"/>
            <p:nvPr/>
          </p:nvSpPr>
          <p:spPr>
            <a:xfrm>
              <a:off x="309960" y="2694167"/>
              <a:ext cx="2342679" cy="1152990"/>
            </a:xfrm>
            <a:prstGeom prst="rect">
              <a:avLst/>
            </a:prstGeom>
            <a:grpFill/>
          </p:spPr>
          <p:txBody>
            <a:bodyPr wrap="square">
              <a:spAutoFit/>
            </a:bodyPr>
            <a:lstStyle/>
            <a:p>
              <a:pPr marL="0" marR="0" lvl="0" indent="0" algn="ctr" defTabSz="914126" rtl="0" eaLnBrk="1" fontAlgn="auto" latinLnBrk="0" hangingPunct="1">
                <a:lnSpc>
                  <a:spcPts val="2040"/>
                </a:lnSpc>
                <a:spcBef>
                  <a:spcPts val="0"/>
                </a:spcBef>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Secure your </a:t>
              </a:r>
            </a:p>
            <a:p>
              <a:pPr marL="0" marR="0" lvl="0" indent="0" algn="ctr" defTabSz="914126" rtl="0" eaLnBrk="1" fontAlgn="auto" latinLnBrk="0" hangingPunct="1">
                <a:lnSpc>
                  <a:spcPts val="2040"/>
                </a:lnSpc>
                <a:spcBef>
                  <a:spcPts val="0"/>
                </a:spcBef>
                <a:spcAft>
                  <a:spcPts val="0"/>
                </a:spcAft>
                <a:buClrTx/>
                <a:buSzPct val="115000"/>
                <a:buFontTx/>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Cloud Migration </a:t>
              </a:r>
            </a:p>
          </p:txBody>
        </p:sp>
      </p:grpSp>
      <p:grpSp>
        <p:nvGrpSpPr>
          <p:cNvPr id="25" name="Group 24"/>
          <p:cNvGrpSpPr/>
          <p:nvPr/>
        </p:nvGrpSpPr>
        <p:grpSpPr>
          <a:xfrm>
            <a:off x="120769" y="5650301"/>
            <a:ext cx="3312543" cy="678611"/>
            <a:chOff x="252939" y="2643732"/>
            <a:chExt cx="2399700" cy="1292647"/>
          </a:xfrm>
        </p:grpSpPr>
        <p:sp>
          <p:nvSpPr>
            <p:cNvPr id="26" name="Rectangle: Rounded Corners 3">
              <a:extLst>
                <a:ext uri="{FF2B5EF4-FFF2-40B4-BE49-F238E27FC236}">
                  <a16:creationId xmlns:a16="http://schemas.microsoft.com/office/drawing/2014/main" id="{FFA0A7BE-BA26-6B4F-A675-EABD649D31B9}"/>
                </a:ext>
              </a:extLst>
            </p:cNvPr>
            <p:cNvSpPr/>
            <p:nvPr/>
          </p:nvSpPr>
          <p:spPr>
            <a:xfrm>
              <a:off x="288221" y="2643732"/>
              <a:ext cx="2364418" cy="1292647"/>
            </a:xfrm>
            <a:prstGeom prst="roundRect">
              <a:avLst>
                <a:gd name="adj" fmla="val 9674"/>
              </a:avLst>
            </a:prstGeom>
            <a:gradFill>
              <a:gsLst>
                <a:gs pos="0">
                  <a:schemeClr val="accent3">
                    <a:lumMod val="50000"/>
                  </a:schemeClr>
                </a:gs>
                <a:gs pos="100000">
                  <a:schemeClr val="accent1"/>
                </a:gs>
              </a:gsLst>
              <a:lin ang="0" scaled="1"/>
            </a:grad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7" name="TextBox 26">
              <a:extLst>
                <a:ext uri="{FF2B5EF4-FFF2-40B4-BE49-F238E27FC236}">
                  <a16:creationId xmlns:a16="http://schemas.microsoft.com/office/drawing/2014/main" id="{36772FCD-54EB-7770-67E3-1DC93E5E02DD}"/>
                </a:ext>
              </a:extLst>
            </p:cNvPr>
            <p:cNvSpPr txBox="1"/>
            <p:nvPr/>
          </p:nvSpPr>
          <p:spPr>
            <a:xfrm>
              <a:off x="252939" y="2694165"/>
              <a:ext cx="2399700" cy="1152990"/>
            </a:xfrm>
            <a:prstGeom prst="rect">
              <a:avLst/>
            </a:prstGeom>
            <a:noFill/>
          </p:spPr>
          <p:txBody>
            <a:bodyPr wrap="square">
              <a:spAutoFit/>
            </a:bodyPr>
            <a:lstStyle/>
            <a:p>
              <a:pPr marL="0" marR="0" lvl="0" indent="0" algn="ctr" defTabSz="914126" rtl="0" eaLnBrk="1" fontAlgn="auto" latinLnBrk="0" hangingPunct="1">
                <a:lnSpc>
                  <a:spcPts val="2040"/>
                </a:lnSpc>
                <a:spcBef>
                  <a:spcPts val="0"/>
                </a:spcBef>
                <a:spcAft>
                  <a:spcPts val="0"/>
                </a:spcAft>
                <a:buClrTx/>
                <a:buSzPct val="115000"/>
                <a:buFont typeface="Arial"/>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Centralized and </a:t>
              </a:r>
            </a:p>
            <a:p>
              <a:pPr marL="0" marR="0" lvl="0" indent="0" algn="ctr" defTabSz="914126" rtl="0" eaLnBrk="1" fontAlgn="auto" latinLnBrk="0" hangingPunct="1">
                <a:lnSpc>
                  <a:spcPts val="2040"/>
                </a:lnSpc>
                <a:spcBef>
                  <a:spcPts val="0"/>
                </a:spcBef>
                <a:spcAft>
                  <a:spcPts val="0"/>
                </a:spcAft>
                <a:buClrTx/>
                <a:buSzPct val="115000"/>
                <a:buFont typeface="Arial"/>
                <a:buNone/>
                <a:tabLst/>
                <a:defRPr/>
              </a:pPr>
              <a:r>
                <a:rPr kumimoji="0" lang="en-US" sz="17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Efficient Security</a:t>
              </a:r>
            </a:p>
          </p:txBody>
        </p:sp>
      </p:grpSp>
      <p:sp>
        <p:nvSpPr>
          <p:cNvPr id="32" name="Title 1">
            <a:extLst>
              <a:ext uri="{FF2B5EF4-FFF2-40B4-BE49-F238E27FC236}">
                <a16:creationId xmlns:a16="http://schemas.microsoft.com/office/drawing/2014/main" id="{DCCB0E90-1C12-CAA0-3283-195AD498ED3B}"/>
              </a:ext>
            </a:extLst>
          </p:cNvPr>
          <p:cNvSpPr txBox="1">
            <a:spLocks/>
          </p:cNvSpPr>
          <p:nvPr/>
        </p:nvSpPr>
        <p:spPr>
          <a:xfrm>
            <a:off x="16082" y="460006"/>
            <a:ext cx="8520593" cy="121170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MINIMIZING RISK ACROSS CRITICAL CUSTOMER USE CASES</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endParaRPr>
          </a:p>
        </p:txBody>
      </p:sp>
      <p:pic>
        <p:nvPicPr>
          <p:cNvPr id="73" name="Picture 9" descr="C:\Users\Salaar\Desktop\2x\cloud.png"/>
          <p:cNvPicPr>
            <a:picLocks noChangeAspect="1" noChangeArrowheads="1"/>
          </p:cNvPicPr>
          <p:nvPr/>
        </p:nvPicPr>
        <p:blipFill>
          <a:blip r:embed="rId3" cstate="print"/>
          <a:srcRect/>
          <a:stretch>
            <a:fillRect/>
          </a:stretch>
        </p:blipFill>
        <p:spPr bwMode="auto">
          <a:xfrm>
            <a:off x="8751211" y="2603370"/>
            <a:ext cx="3076050" cy="2295171"/>
          </a:xfrm>
          <a:prstGeom prst="rect">
            <a:avLst/>
          </a:prstGeom>
          <a:noFill/>
        </p:spPr>
      </p:pic>
      <p:pic>
        <p:nvPicPr>
          <p:cNvPr id="74" name="Picture 7" descr="C:\Users\Salaar\Desktop\2x\Cloud 2@2x.png"/>
          <p:cNvPicPr>
            <a:picLocks noChangeAspect="1" noChangeArrowheads="1"/>
          </p:cNvPicPr>
          <p:nvPr/>
        </p:nvPicPr>
        <p:blipFill>
          <a:blip r:embed="rId4"/>
          <a:srcRect/>
          <a:stretch>
            <a:fillRect/>
          </a:stretch>
        </p:blipFill>
        <p:spPr bwMode="auto">
          <a:xfrm>
            <a:off x="9690335" y="3291368"/>
            <a:ext cx="1197802" cy="919173"/>
          </a:xfrm>
          <a:prstGeom prst="rect">
            <a:avLst/>
          </a:prstGeom>
          <a:noFill/>
        </p:spPr>
      </p:pic>
      <p:pic>
        <p:nvPicPr>
          <p:cNvPr id="77" name="Graphic 2">
            <a:extLst>
              <a:ext uri="{FF2B5EF4-FFF2-40B4-BE49-F238E27FC236}">
                <a16:creationId xmlns:a16="http://schemas.microsoft.com/office/drawing/2014/main" id="{16623B86-E3F6-4AD0-A697-4AC1C12D42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00202" y="3824046"/>
            <a:ext cx="697687" cy="697687"/>
          </a:xfrm>
          <a:prstGeom prst="rect">
            <a:avLst/>
          </a:prstGeom>
        </p:spPr>
      </p:pic>
      <p:pic>
        <p:nvPicPr>
          <p:cNvPr id="78" name="Graphic 13">
            <a:extLst>
              <a:ext uri="{FF2B5EF4-FFF2-40B4-BE49-F238E27FC236}">
                <a16:creationId xmlns:a16="http://schemas.microsoft.com/office/drawing/2014/main" id="{E79DB606-7213-054D-9E17-54F3F82AABAA}"/>
              </a:ext>
            </a:extLst>
          </p:cNvPr>
          <p:cNvPicPr>
            <a:picLocks noChangeAspect="1"/>
          </p:cNvPicPr>
          <p:nvPr/>
        </p:nvPicPr>
        <p:blipFill>
          <a:blip r:embed="rId7">
            <a:duotone>
              <a:schemeClr val="accent2">
                <a:shade val="45000"/>
                <a:satMod val="135000"/>
              </a:schemeClr>
              <a:prstClr val="white"/>
            </a:duotone>
            <a:extLst>
              <a:ext uri="{96DAC541-7B7A-43D3-8B79-37D633B846F1}">
                <asvg:svgBlip xmlns:asvg="http://schemas.microsoft.com/office/drawing/2016/SVG/main" r:embed="rId8"/>
              </a:ext>
            </a:extLst>
          </a:blip>
          <a:stretch>
            <a:fillRect/>
          </a:stretch>
        </p:blipFill>
        <p:spPr bwMode="auto">
          <a:xfrm>
            <a:off x="6110053" y="5077457"/>
            <a:ext cx="990536" cy="990536"/>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79" name="Graphic 10">
            <a:extLst>
              <a:ext uri="{FF2B5EF4-FFF2-40B4-BE49-F238E27FC236}">
                <a16:creationId xmlns:a16="http://schemas.microsoft.com/office/drawing/2014/main" id="{090DE5EF-3981-6C42-BD75-90F4D30CA57A}"/>
              </a:ext>
            </a:extLst>
          </p:cNvPr>
          <p:cNvPicPr>
            <a:picLocks noChangeAspect="1"/>
          </p:cNvPicPr>
          <p:nvPr/>
        </p:nvPicPr>
        <p:blipFill>
          <a:blip r:embed="rId9">
            <a:duotone>
              <a:schemeClr val="accent2">
                <a:shade val="45000"/>
                <a:satMod val="135000"/>
              </a:schemeClr>
              <a:prstClr val="white"/>
            </a:duotone>
            <a:extLst>
              <a:ext uri="{96DAC541-7B7A-43D3-8B79-37D633B846F1}">
                <asvg:svgBlip xmlns:asvg="http://schemas.microsoft.com/office/drawing/2016/SVG/main" r:embed="rId10"/>
              </a:ext>
            </a:extLst>
          </a:blip>
          <a:stretch>
            <a:fillRect/>
          </a:stretch>
        </p:blipFill>
        <p:spPr>
          <a:xfrm>
            <a:off x="7808057" y="5580856"/>
            <a:ext cx="457081" cy="457081"/>
          </a:xfrm>
          <a:prstGeom prst="rect">
            <a:avLst/>
          </a:prstGeom>
        </p:spPr>
      </p:pic>
      <p:pic>
        <p:nvPicPr>
          <p:cNvPr id="80" name="Graphic 58">
            <a:extLst>
              <a:ext uri="{FF2B5EF4-FFF2-40B4-BE49-F238E27FC236}">
                <a16:creationId xmlns:a16="http://schemas.microsoft.com/office/drawing/2014/main" id="{97417B81-4E10-4F1C-865C-BB169821F06A}"/>
              </a:ext>
            </a:extLst>
          </p:cNvPr>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bwMode="auto">
          <a:xfrm>
            <a:off x="8894635" y="5178046"/>
            <a:ext cx="887079" cy="887079"/>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grpSp>
        <p:nvGrpSpPr>
          <p:cNvPr id="4" name="Group 3"/>
          <p:cNvGrpSpPr/>
          <p:nvPr/>
        </p:nvGrpSpPr>
        <p:grpSpPr>
          <a:xfrm>
            <a:off x="7227193" y="2027796"/>
            <a:ext cx="1197802" cy="919173"/>
            <a:chOff x="7338873" y="1895176"/>
            <a:chExt cx="1197802" cy="919173"/>
          </a:xfrm>
        </p:grpSpPr>
        <p:pic>
          <p:nvPicPr>
            <p:cNvPr id="75" name="Picture 7" descr="C:\Users\Salaar\Desktop\2x\Cloud 2@2x.png"/>
            <p:cNvPicPr>
              <a:picLocks noChangeAspect="1" noChangeArrowheads="1"/>
            </p:cNvPicPr>
            <p:nvPr/>
          </p:nvPicPr>
          <p:blipFill>
            <a:blip r:embed="rId4"/>
            <a:srcRect/>
            <a:stretch>
              <a:fillRect/>
            </a:stretch>
          </p:blipFill>
          <p:spPr bwMode="auto">
            <a:xfrm>
              <a:off x="7338873" y="1895176"/>
              <a:ext cx="1197802" cy="919173"/>
            </a:xfrm>
            <a:prstGeom prst="rect">
              <a:avLst/>
            </a:prstGeom>
            <a:noFill/>
          </p:spPr>
        </p:pic>
        <p:sp>
          <p:nvSpPr>
            <p:cNvPr id="28" name="Rounded Rectangle 27"/>
            <p:cNvSpPr/>
            <p:nvPr/>
          </p:nvSpPr>
          <p:spPr bwMode="auto">
            <a:xfrm>
              <a:off x="7434314" y="2234481"/>
              <a:ext cx="1102361" cy="570368"/>
            </a:xfrm>
            <a:prstGeom prst="round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000" b="0" i="0" u="none" strike="noStrike" kern="0" cap="none" spc="0" normalizeH="0" baseline="0" noProof="0" err="1">
                  <a:ln>
                    <a:noFill/>
                  </a:ln>
                  <a:solidFill>
                    <a:srgbClr val="30242F"/>
                  </a:solidFill>
                  <a:effectLst/>
                  <a:uLnTx/>
                  <a:uFillTx/>
                  <a:latin typeface="Calibri"/>
                  <a:cs typeface="Arial"/>
                  <a:sym typeface="Arial"/>
                </a:rPr>
                <a:t>VNet</a:t>
              </a:r>
              <a:r>
                <a:rPr kumimoji="0" lang="en-US" sz="2000" b="0" i="0" u="none" strike="noStrike" kern="0" cap="none" spc="0" normalizeH="0" baseline="0" noProof="0">
                  <a:ln>
                    <a:noFill/>
                  </a:ln>
                  <a:solidFill>
                    <a:srgbClr val="30242F"/>
                  </a:solidFill>
                  <a:effectLst/>
                  <a:uLnTx/>
                  <a:uFillTx/>
                  <a:latin typeface="Calibri"/>
                  <a:cs typeface="Arial"/>
                  <a:sym typeface="Arial"/>
                </a:rPr>
                <a:t> 2</a:t>
              </a:r>
            </a:p>
          </p:txBody>
        </p:sp>
      </p:grpSp>
      <p:grpSp>
        <p:nvGrpSpPr>
          <p:cNvPr id="34" name="Group 33"/>
          <p:cNvGrpSpPr/>
          <p:nvPr/>
        </p:nvGrpSpPr>
        <p:grpSpPr>
          <a:xfrm>
            <a:off x="8927040" y="2339181"/>
            <a:ext cx="1197802" cy="919173"/>
            <a:chOff x="7338873" y="1895176"/>
            <a:chExt cx="1197802" cy="919173"/>
          </a:xfrm>
        </p:grpSpPr>
        <p:pic>
          <p:nvPicPr>
            <p:cNvPr id="35" name="Picture 7" descr="C:\Users\Salaar\Desktop\2x\Cloud 2@2x.png"/>
            <p:cNvPicPr>
              <a:picLocks noChangeAspect="1" noChangeArrowheads="1"/>
            </p:cNvPicPr>
            <p:nvPr/>
          </p:nvPicPr>
          <p:blipFill>
            <a:blip r:embed="rId4"/>
            <a:srcRect/>
            <a:stretch>
              <a:fillRect/>
            </a:stretch>
          </p:blipFill>
          <p:spPr bwMode="auto">
            <a:xfrm>
              <a:off x="7338873" y="1895176"/>
              <a:ext cx="1197802" cy="919173"/>
            </a:xfrm>
            <a:prstGeom prst="rect">
              <a:avLst/>
            </a:prstGeom>
            <a:noFill/>
          </p:spPr>
        </p:pic>
        <p:sp>
          <p:nvSpPr>
            <p:cNvPr id="36" name="Rounded Rectangle 35"/>
            <p:cNvSpPr/>
            <p:nvPr/>
          </p:nvSpPr>
          <p:spPr bwMode="auto">
            <a:xfrm>
              <a:off x="7434314" y="2221318"/>
              <a:ext cx="1102361" cy="570368"/>
            </a:xfrm>
            <a:prstGeom prst="round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000" b="0" i="0" u="none" strike="noStrike" kern="0" cap="none" spc="0" normalizeH="0" baseline="0" noProof="0" err="1">
                  <a:ln>
                    <a:noFill/>
                  </a:ln>
                  <a:solidFill>
                    <a:srgbClr val="30242F"/>
                  </a:solidFill>
                  <a:effectLst/>
                  <a:uLnTx/>
                  <a:uFillTx/>
                  <a:latin typeface="Calibri"/>
                  <a:cs typeface="Arial"/>
                  <a:sym typeface="Arial"/>
                </a:rPr>
                <a:t>VNet</a:t>
              </a:r>
              <a:r>
                <a:rPr kumimoji="0" lang="en-US" sz="2000" b="0" i="0" u="none" strike="noStrike" kern="0" cap="none" spc="0" normalizeH="0" baseline="0" noProof="0">
                  <a:ln>
                    <a:noFill/>
                  </a:ln>
                  <a:solidFill>
                    <a:srgbClr val="30242F"/>
                  </a:solidFill>
                  <a:effectLst/>
                  <a:uLnTx/>
                  <a:uFillTx/>
                  <a:latin typeface="Calibri"/>
                  <a:cs typeface="Arial"/>
                  <a:sym typeface="Arial"/>
                </a:rPr>
                <a:t> 3</a:t>
              </a:r>
            </a:p>
          </p:txBody>
        </p:sp>
      </p:grpSp>
      <p:sp>
        <p:nvSpPr>
          <p:cNvPr id="37" name="Rounded Rectangle 36"/>
          <p:cNvSpPr/>
          <p:nvPr/>
        </p:nvSpPr>
        <p:spPr bwMode="auto">
          <a:xfrm>
            <a:off x="5808675" y="2650566"/>
            <a:ext cx="1102361" cy="570368"/>
          </a:xfrm>
          <a:prstGeom prst="round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000" b="0" i="0" u="none" strike="noStrike" kern="0" cap="none" spc="0" normalizeH="0" baseline="0" noProof="0" err="1">
                <a:ln>
                  <a:noFill/>
                </a:ln>
                <a:solidFill>
                  <a:srgbClr val="30242F"/>
                </a:solidFill>
                <a:effectLst/>
                <a:uLnTx/>
                <a:uFillTx/>
                <a:latin typeface="Calibri"/>
                <a:cs typeface="Arial"/>
                <a:sym typeface="Arial"/>
              </a:rPr>
              <a:t>VNet</a:t>
            </a:r>
            <a:r>
              <a:rPr kumimoji="0" lang="en-US" sz="2000" b="0" i="0" u="none" strike="noStrike" kern="0" cap="none" spc="0" normalizeH="0" baseline="0" noProof="0">
                <a:ln>
                  <a:noFill/>
                </a:ln>
                <a:solidFill>
                  <a:srgbClr val="30242F"/>
                </a:solidFill>
                <a:effectLst/>
                <a:uLnTx/>
                <a:uFillTx/>
                <a:latin typeface="Calibri"/>
                <a:cs typeface="Arial"/>
                <a:sym typeface="Arial"/>
              </a:rPr>
              <a:t> 1</a:t>
            </a:r>
          </a:p>
        </p:txBody>
      </p:sp>
      <p:sp>
        <p:nvSpPr>
          <p:cNvPr id="9" name="Diamond 8"/>
          <p:cNvSpPr/>
          <p:nvPr/>
        </p:nvSpPr>
        <p:spPr bwMode="auto">
          <a:xfrm>
            <a:off x="7704649" y="4279243"/>
            <a:ext cx="265969" cy="233283"/>
          </a:xfrm>
          <a:prstGeom prst="diamond">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en-US" sz="2400" b="0" i="0" u="none" strike="noStrike" kern="0" cap="none" spc="0" normalizeH="0" baseline="0" noProof="0" err="1">
              <a:ln>
                <a:noFill/>
              </a:ln>
              <a:solidFill>
                <a:srgbClr val="000000"/>
              </a:solidFill>
              <a:effectLst/>
              <a:uLnTx/>
              <a:uFillTx/>
              <a:latin typeface="Calibri"/>
              <a:cs typeface="Arial"/>
              <a:sym typeface="Arial"/>
            </a:endParaRPr>
          </a:p>
        </p:txBody>
      </p:sp>
      <p:sp>
        <p:nvSpPr>
          <p:cNvPr id="18" name="Diamond 17"/>
          <p:cNvSpPr/>
          <p:nvPr/>
        </p:nvSpPr>
        <p:spPr bwMode="auto">
          <a:xfrm>
            <a:off x="7714102" y="3677391"/>
            <a:ext cx="247062" cy="240309"/>
          </a:xfrm>
          <a:prstGeom prst="diamond">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en-US" sz="2400" b="0" i="0" u="none" strike="noStrike" kern="0" cap="none" spc="0" normalizeH="0" baseline="0" noProof="0" err="1">
              <a:ln>
                <a:noFill/>
              </a:ln>
              <a:solidFill>
                <a:srgbClr val="000000"/>
              </a:solidFill>
              <a:effectLst/>
              <a:uLnTx/>
              <a:uFillTx/>
              <a:latin typeface="Calibri"/>
              <a:cs typeface="Arial"/>
              <a:sym typeface="Arial"/>
            </a:endParaRPr>
          </a:p>
        </p:txBody>
      </p:sp>
      <p:grpSp>
        <p:nvGrpSpPr>
          <p:cNvPr id="56" name="Group 55"/>
          <p:cNvGrpSpPr/>
          <p:nvPr/>
        </p:nvGrpSpPr>
        <p:grpSpPr>
          <a:xfrm>
            <a:off x="6359855" y="2946969"/>
            <a:ext cx="3132168" cy="2633887"/>
            <a:chOff x="6359855" y="2946969"/>
            <a:chExt cx="3132168" cy="2633887"/>
          </a:xfrm>
        </p:grpSpPr>
        <p:cxnSp>
          <p:nvCxnSpPr>
            <p:cNvPr id="6" name="Straight Connector 5"/>
            <p:cNvCxnSpPr>
              <a:stCxn id="78" idx="0"/>
              <a:endCxn id="9" idx="2"/>
            </p:cNvCxnSpPr>
            <p:nvPr/>
          </p:nvCxnSpPr>
          <p:spPr bwMode="auto">
            <a:xfrm flipV="1">
              <a:off x="6605321" y="4512526"/>
              <a:ext cx="1232313" cy="564931"/>
            </a:xfrm>
            <a:prstGeom prst="line">
              <a:avLst/>
            </a:prstGeom>
            <a:solidFill>
              <a:schemeClr val="bg1"/>
            </a:solidFill>
            <a:ln w="222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a:stCxn id="80" idx="0"/>
              <a:endCxn id="9" idx="2"/>
            </p:cNvCxnSpPr>
            <p:nvPr/>
          </p:nvCxnSpPr>
          <p:spPr bwMode="auto">
            <a:xfrm flipH="1" flipV="1">
              <a:off x="7837634" y="4512526"/>
              <a:ext cx="1500541" cy="665520"/>
            </a:xfrm>
            <a:prstGeom prst="line">
              <a:avLst/>
            </a:prstGeom>
            <a:solidFill>
              <a:schemeClr val="bg1"/>
            </a:solidFill>
            <a:ln w="222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a:stCxn id="79" idx="0"/>
              <a:endCxn id="9" idx="2"/>
            </p:cNvCxnSpPr>
            <p:nvPr/>
          </p:nvCxnSpPr>
          <p:spPr bwMode="auto">
            <a:xfrm flipH="1" flipV="1">
              <a:off x="7837634" y="4512526"/>
              <a:ext cx="198964" cy="1068330"/>
            </a:xfrm>
            <a:prstGeom prst="line">
              <a:avLst/>
            </a:prstGeom>
            <a:solidFill>
              <a:schemeClr val="bg1"/>
            </a:solidFill>
            <a:ln w="222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p:nvPr/>
          </p:nvCxnSpPr>
          <p:spPr bwMode="auto">
            <a:xfrm>
              <a:off x="6359855" y="3261324"/>
              <a:ext cx="1476126" cy="559623"/>
            </a:xfrm>
            <a:prstGeom prst="line">
              <a:avLst/>
            </a:prstGeom>
            <a:solidFill>
              <a:schemeClr val="bg1"/>
            </a:solidFill>
            <a:ln w="222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a:stCxn id="75" idx="2"/>
            </p:cNvCxnSpPr>
            <p:nvPr/>
          </p:nvCxnSpPr>
          <p:spPr bwMode="auto">
            <a:xfrm>
              <a:off x="7826094" y="2946969"/>
              <a:ext cx="9887" cy="885600"/>
            </a:xfrm>
            <a:prstGeom prst="line">
              <a:avLst/>
            </a:prstGeom>
            <a:solidFill>
              <a:schemeClr val="bg1"/>
            </a:solidFill>
            <a:ln w="222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p:cNvCxnSpPr/>
            <p:nvPr/>
          </p:nvCxnSpPr>
          <p:spPr bwMode="auto">
            <a:xfrm flipH="1">
              <a:off x="7835981" y="3267854"/>
              <a:ext cx="1656042" cy="553093"/>
            </a:xfrm>
            <a:prstGeom prst="line">
              <a:avLst/>
            </a:prstGeom>
            <a:solidFill>
              <a:schemeClr val="bg1"/>
            </a:solidFill>
            <a:ln w="222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1" name="Picture 7" descr="C:\Users\Salaar\Desktop\2x\Logo@2x.png"/>
          <p:cNvPicPr>
            <a:picLocks noChangeAspect="1" noChangeArrowheads="1"/>
          </p:cNvPicPr>
          <p:nvPr/>
        </p:nvPicPr>
        <p:blipFill>
          <a:blip r:embed="rId13" cstate="print"/>
          <a:srcRect/>
          <a:stretch>
            <a:fillRect/>
          </a:stretch>
        </p:blipFill>
        <p:spPr bwMode="auto">
          <a:xfrm>
            <a:off x="3657024" y="3945437"/>
            <a:ext cx="491057" cy="454904"/>
          </a:xfrm>
          <a:prstGeom prst="rect">
            <a:avLst/>
          </a:prstGeom>
          <a:noFill/>
        </p:spPr>
      </p:pic>
      <p:sp>
        <p:nvSpPr>
          <p:cNvPr id="42" name="Rounded Rectangle 41"/>
          <p:cNvSpPr/>
          <p:nvPr/>
        </p:nvSpPr>
        <p:spPr bwMode="auto">
          <a:xfrm>
            <a:off x="6054141" y="5979424"/>
            <a:ext cx="1102361" cy="285854"/>
          </a:xfrm>
          <a:prstGeom prst="round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1200" b="0" i="0" u="none" strike="noStrike" kern="0" cap="none" spc="0" normalizeH="0" baseline="0" noProof="0">
                <a:ln>
                  <a:noFill/>
                </a:ln>
                <a:solidFill>
                  <a:srgbClr val="30242F"/>
                </a:solidFill>
                <a:effectLst/>
                <a:uLnTx/>
                <a:uFillTx/>
                <a:latin typeface="Calibri"/>
                <a:cs typeface="Arial"/>
                <a:sym typeface="Arial"/>
              </a:rPr>
              <a:t>Headquarters</a:t>
            </a:r>
          </a:p>
        </p:txBody>
      </p:sp>
      <p:sp>
        <p:nvSpPr>
          <p:cNvPr id="44" name="Rounded Rectangle 43"/>
          <p:cNvSpPr/>
          <p:nvPr/>
        </p:nvSpPr>
        <p:spPr bwMode="auto">
          <a:xfrm>
            <a:off x="8786994" y="5973926"/>
            <a:ext cx="1102361" cy="285854"/>
          </a:xfrm>
          <a:prstGeom prst="round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1200" b="0" i="0" u="none" strike="noStrike" kern="0" cap="none" spc="0" normalizeH="0" baseline="0" noProof="0">
                <a:ln>
                  <a:noFill/>
                </a:ln>
                <a:solidFill>
                  <a:srgbClr val="30242F"/>
                </a:solidFill>
                <a:effectLst/>
                <a:uLnTx/>
                <a:uFillTx/>
                <a:latin typeface="Calibri"/>
                <a:cs typeface="Arial"/>
                <a:sym typeface="Arial"/>
              </a:rPr>
              <a:t>Branch</a:t>
            </a:r>
          </a:p>
        </p:txBody>
      </p:sp>
      <p:sp>
        <p:nvSpPr>
          <p:cNvPr id="45" name="Rounded Rectangle 44"/>
          <p:cNvSpPr/>
          <p:nvPr/>
        </p:nvSpPr>
        <p:spPr bwMode="auto">
          <a:xfrm>
            <a:off x="7485417" y="5970905"/>
            <a:ext cx="1102361" cy="285854"/>
          </a:xfrm>
          <a:prstGeom prst="round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1200" b="0" i="0" u="none" strike="noStrike" kern="0" cap="none" spc="0" normalizeH="0" baseline="0" noProof="0">
                <a:ln>
                  <a:noFill/>
                </a:ln>
                <a:solidFill>
                  <a:srgbClr val="30242F"/>
                </a:solidFill>
                <a:effectLst/>
                <a:uLnTx/>
                <a:uFillTx/>
                <a:latin typeface="Calibri"/>
                <a:cs typeface="Arial"/>
                <a:sym typeface="Arial"/>
              </a:rPr>
              <a:t>Remote Users</a:t>
            </a:r>
          </a:p>
        </p:txBody>
      </p:sp>
    </p:spTree>
    <p:extLst>
      <p:ext uri="{BB962C8B-B14F-4D97-AF65-F5344CB8AC3E}">
        <p14:creationId xmlns:p14="http://schemas.microsoft.com/office/powerpoint/2010/main" val="2744859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3"/>
                                        </p:tgtEl>
                                      </p:cBhvr>
                                      <p:by x="40000" y="40000"/>
                                    </p:animScale>
                                  </p:childTnLst>
                                  <p:subTnLst>
                                    <p:set>
                                      <p:cBhvr override="childStyle">
                                        <p:cTn dur="1" fill="hold" display="0" masterRel="sameClick" afterEffect="1">
                                          <p:stCondLst>
                                            <p:cond evt="end" delay="0">
                                              <p:tn val="5"/>
                                            </p:cond>
                                          </p:stCondLst>
                                        </p:cTn>
                                        <p:tgtEl>
                                          <p:spTgt spid="73"/>
                                        </p:tgtEl>
                                        <p:attrNameLst>
                                          <p:attrName>style.visibility</p:attrName>
                                        </p:attrNameLst>
                                      </p:cBhvr>
                                      <p:to>
                                        <p:strVal val="hidden"/>
                                      </p:to>
                                    </p:set>
                                  </p:sub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74"/>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2.60485E-8 7.40741E-7 L -0.32535 -0.13958 " pathEditMode="relative" rAng="0" ptsTypes="AA">
                                      <p:cBhvr>
                                        <p:cTn id="11" dur="1000" fill="hold"/>
                                        <p:tgtEl>
                                          <p:spTgt spid="74"/>
                                        </p:tgtEl>
                                        <p:attrNameLst>
                                          <p:attrName>ppt_x</p:attrName>
                                          <p:attrName>ppt_y</p:attrName>
                                        </p:attrNameLst>
                                      </p:cBhvr>
                                      <p:rCtr x="-16267" y="-6991"/>
                                    </p:animMotion>
                                  </p:childTnLst>
                                </p:cTn>
                              </p:par>
                            </p:childTnLst>
                          </p:cTn>
                        </p:par>
                        <p:par>
                          <p:cTn id="12" fill="hold">
                            <p:stCondLst>
                              <p:cond delay="2000"/>
                            </p:stCondLst>
                            <p:childTnLst>
                              <p:par>
                                <p:cTn id="13" presetID="1"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78"/>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par>
                          <p:cTn id="25" fill="hold">
                            <p:stCondLst>
                              <p:cond delay="2500"/>
                            </p:stCondLst>
                            <p:childTnLst>
                              <p:par>
                                <p:cTn id="26" presetID="1" presetClass="entr" presetSubtype="0"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par>
                          <p:cTn id="31" fill="hold">
                            <p:stCondLst>
                              <p:cond delay="2500"/>
                            </p:stCondLst>
                            <p:childTnLst>
                              <p:par>
                                <p:cTn id="32" presetID="1" presetClass="entr" presetSubtype="0" fill="hold" nodeType="after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par>
                          <p:cTn id="47" fill="hold">
                            <p:stCondLst>
                              <p:cond delay="0"/>
                            </p:stCondLst>
                            <p:childTnLst>
                              <p:par>
                                <p:cTn id="48" presetID="42" presetClass="path" presetSubtype="0" accel="50000" decel="50000" fill="hold" nodeType="afterEffect">
                                  <p:stCondLst>
                                    <p:cond delay="0"/>
                                  </p:stCondLst>
                                  <p:childTnLst>
                                    <p:animMotion origin="layout" path="M 0.00416 0.00371 L 0.32899 -0.03981 " pathEditMode="relative" rAng="0" ptsTypes="AA">
                                      <p:cBhvr>
                                        <p:cTn id="49" dur="2000" fill="hold"/>
                                        <p:tgtEl>
                                          <p:spTgt spid="41"/>
                                        </p:tgtEl>
                                        <p:attrNameLst>
                                          <p:attrName>ppt_x</p:attrName>
                                          <p:attrName>ppt_y</p:attrName>
                                        </p:attrNameLst>
                                      </p:cBhvr>
                                      <p:rCtr x="16241"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2" grpId="0"/>
      <p:bldP spid="44"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CCB0E90-1C12-CAA0-3283-195AD498ED3B}"/>
              </a:ext>
            </a:extLst>
          </p:cNvPr>
          <p:cNvSpPr txBox="1">
            <a:spLocks/>
          </p:cNvSpPr>
          <p:nvPr/>
        </p:nvSpPr>
        <p:spPr>
          <a:xfrm>
            <a:off x="1706437" y="554962"/>
            <a:ext cx="8956925" cy="121170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UNIFIED SECURITY FOR PUBLIC, PRIVATE AND HYBRID-CLOUDS</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endParaRPr>
          </a:p>
        </p:txBody>
      </p:sp>
      <p:sp>
        <p:nvSpPr>
          <p:cNvPr id="2" name="Footer Placeholder 1" hidden="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3" name="Date Placeholder 2" hidden="1"/>
          <p:cNvSpPr>
            <a:spLocks noGrp="1"/>
          </p:cNvSpPr>
          <p:nvPr>
            <p:ph type="dt" sz="half" idx="15"/>
          </p:nvPr>
        </p:nvSpPr>
        <p:spPr/>
        <p:txBody>
          <a:bodyPr/>
          <a:lstStyle/>
          <a:p>
            <a:endParaRPr lang="en-US"/>
          </a:p>
        </p:txBody>
      </p:sp>
      <p:pic>
        <p:nvPicPr>
          <p:cNvPr id="6" name="Picture 9" descr="C:\Users\Salaar\Desktop\2x\cloud.png"/>
          <p:cNvPicPr>
            <a:picLocks noChangeAspect="1" noChangeArrowheads="1"/>
          </p:cNvPicPr>
          <p:nvPr/>
        </p:nvPicPr>
        <p:blipFill>
          <a:blip r:embed="rId3" cstate="print"/>
          <a:srcRect/>
          <a:stretch>
            <a:fillRect/>
          </a:stretch>
        </p:blipFill>
        <p:spPr bwMode="auto">
          <a:xfrm>
            <a:off x="8751211" y="2603370"/>
            <a:ext cx="3076050" cy="2295171"/>
          </a:xfrm>
          <a:prstGeom prst="rect">
            <a:avLst/>
          </a:prstGeom>
          <a:noFill/>
        </p:spPr>
      </p:pic>
      <p:pic>
        <p:nvPicPr>
          <p:cNvPr id="7" name="Picture 7" descr="C:\Users\Salaar\Desktop\2x\Cloud 2@2x.png"/>
          <p:cNvPicPr>
            <a:picLocks noChangeAspect="1" noChangeArrowheads="1"/>
          </p:cNvPicPr>
          <p:nvPr/>
        </p:nvPicPr>
        <p:blipFill>
          <a:blip r:embed="rId4"/>
          <a:srcRect/>
          <a:stretch>
            <a:fillRect/>
          </a:stretch>
        </p:blipFill>
        <p:spPr bwMode="auto">
          <a:xfrm>
            <a:off x="9558474" y="3283295"/>
            <a:ext cx="1413773" cy="1051868"/>
          </a:xfrm>
          <a:prstGeom prst="rect">
            <a:avLst/>
          </a:prstGeom>
          <a:noFill/>
        </p:spPr>
      </p:pic>
      <p:grpSp>
        <p:nvGrpSpPr>
          <p:cNvPr id="8" name="Group 7"/>
          <p:cNvGrpSpPr/>
          <p:nvPr/>
        </p:nvGrpSpPr>
        <p:grpSpPr>
          <a:xfrm>
            <a:off x="1706437" y="1997413"/>
            <a:ext cx="8462533" cy="4459135"/>
            <a:chOff x="870966" y="1502411"/>
            <a:chExt cx="7274135" cy="3853178"/>
          </a:xfrm>
        </p:grpSpPr>
        <p:pic>
          <p:nvPicPr>
            <p:cNvPr id="9" name="Picture 8" descr="C:\Users\Salaar\Desktop\2x\hqb box@2x.png"/>
            <p:cNvPicPr>
              <a:picLocks noChangeAspect="1" noChangeArrowheads="1"/>
            </p:cNvPicPr>
            <p:nvPr/>
          </p:nvPicPr>
          <p:blipFill>
            <a:blip r:embed="rId5" cstate="print"/>
            <a:srcRect/>
            <a:stretch>
              <a:fillRect/>
            </a:stretch>
          </p:blipFill>
          <p:spPr bwMode="auto">
            <a:xfrm>
              <a:off x="870966" y="3381808"/>
              <a:ext cx="1602476" cy="1973781"/>
            </a:xfrm>
            <a:prstGeom prst="rect">
              <a:avLst/>
            </a:prstGeom>
            <a:noFill/>
          </p:spPr>
        </p:pic>
        <p:pic>
          <p:nvPicPr>
            <p:cNvPr id="10" name="Picture 9" descr="C:\Users\Salaar\Desktop\2x\arm 6@2x.png"/>
            <p:cNvPicPr>
              <a:picLocks noChangeAspect="1" noChangeArrowheads="1"/>
            </p:cNvPicPr>
            <p:nvPr/>
          </p:nvPicPr>
          <p:blipFill>
            <a:blip r:embed="rId6" cstate="print"/>
            <a:srcRect/>
            <a:stretch>
              <a:fillRect/>
            </a:stretch>
          </p:blipFill>
          <p:spPr bwMode="auto">
            <a:xfrm>
              <a:off x="1057656" y="3717925"/>
              <a:ext cx="849630" cy="303154"/>
            </a:xfrm>
            <a:prstGeom prst="rect">
              <a:avLst/>
            </a:prstGeom>
            <a:noFill/>
          </p:spPr>
        </p:pic>
        <p:pic>
          <p:nvPicPr>
            <p:cNvPr id="11" name="Picture 10" descr="C:\Users\Salaar\Desktop\2x\Servers@2x.png"/>
            <p:cNvPicPr>
              <a:picLocks noChangeAspect="1" noChangeArrowheads="1"/>
            </p:cNvPicPr>
            <p:nvPr/>
          </p:nvPicPr>
          <p:blipFill>
            <a:blip r:embed="rId7" cstate="print"/>
            <a:srcRect/>
            <a:stretch>
              <a:fillRect/>
            </a:stretch>
          </p:blipFill>
          <p:spPr bwMode="auto">
            <a:xfrm>
              <a:off x="934720" y="4013963"/>
              <a:ext cx="399161" cy="230708"/>
            </a:xfrm>
            <a:prstGeom prst="rect">
              <a:avLst/>
            </a:prstGeom>
            <a:noFill/>
          </p:spPr>
        </p:pic>
        <p:pic>
          <p:nvPicPr>
            <p:cNvPr id="12" name="Picture 11" descr="C:\Users\Salaar\Desktop\2x\Logo@2x.png"/>
            <p:cNvPicPr>
              <a:picLocks noChangeAspect="1" noChangeArrowheads="1"/>
            </p:cNvPicPr>
            <p:nvPr/>
          </p:nvPicPr>
          <p:blipFill>
            <a:blip r:embed="rId8" cstate="print"/>
            <a:srcRect/>
            <a:stretch>
              <a:fillRect/>
            </a:stretch>
          </p:blipFill>
          <p:spPr bwMode="auto">
            <a:xfrm>
              <a:off x="4376166" y="2043430"/>
              <a:ext cx="843936" cy="762000"/>
            </a:xfrm>
            <a:prstGeom prst="rect">
              <a:avLst/>
            </a:prstGeom>
            <a:noFill/>
          </p:spPr>
        </p:pic>
        <p:pic>
          <p:nvPicPr>
            <p:cNvPr id="13" name="Picture 7" descr="C:\Users\Salaar\Desktop\2x\Logo@2x.png"/>
            <p:cNvPicPr>
              <a:picLocks noChangeAspect="1" noChangeArrowheads="1"/>
            </p:cNvPicPr>
            <p:nvPr/>
          </p:nvPicPr>
          <p:blipFill>
            <a:blip r:embed="rId9" cstate="print"/>
            <a:srcRect/>
            <a:stretch>
              <a:fillRect/>
            </a:stretch>
          </p:blipFill>
          <p:spPr bwMode="auto">
            <a:xfrm>
              <a:off x="1090041" y="3863340"/>
              <a:ext cx="83690" cy="75565"/>
            </a:xfrm>
            <a:prstGeom prst="rect">
              <a:avLst/>
            </a:prstGeom>
            <a:noFill/>
          </p:spPr>
        </p:pic>
        <p:grpSp>
          <p:nvGrpSpPr>
            <p:cNvPr id="15" name="Group 14"/>
            <p:cNvGrpSpPr/>
            <p:nvPr/>
          </p:nvGrpSpPr>
          <p:grpSpPr>
            <a:xfrm>
              <a:off x="1339016" y="2752089"/>
              <a:ext cx="995785" cy="613145"/>
              <a:chOff x="1095430" y="2298500"/>
              <a:chExt cx="1098833" cy="719365"/>
            </a:xfrm>
          </p:grpSpPr>
          <p:pic>
            <p:nvPicPr>
              <p:cNvPr id="46" name="Picture 6" descr="C:\Users\Salaar\Desktop\2x\HQ.png"/>
              <p:cNvPicPr>
                <a:picLocks noChangeAspect="1" noChangeArrowheads="1"/>
              </p:cNvPicPr>
              <p:nvPr/>
            </p:nvPicPr>
            <p:blipFill>
              <a:blip r:embed="rId10" cstate="print"/>
              <a:srcRect/>
              <a:stretch>
                <a:fillRect/>
              </a:stretch>
            </p:blipFill>
            <p:spPr bwMode="auto">
              <a:xfrm>
                <a:off x="1525969" y="2298500"/>
                <a:ext cx="236791" cy="427674"/>
              </a:xfrm>
              <a:prstGeom prst="rect">
                <a:avLst/>
              </a:prstGeom>
              <a:noFill/>
            </p:spPr>
          </p:pic>
          <p:sp>
            <p:nvSpPr>
              <p:cNvPr id="47" name="TextBox 46"/>
              <p:cNvSpPr txBox="1"/>
              <p:nvPr/>
            </p:nvSpPr>
            <p:spPr>
              <a:xfrm>
                <a:off x="1095430" y="2710934"/>
                <a:ext cx="1098833" cy="306931"/>
              </a:xfrm>
              <a:prstGeom prst="rect">
                <a:avLst/>
              </a:prstGeom>
              <a:noFill/>
            </p:spPr>
            <p:txBody>
              <a:bodyPr wrap="none" rtlCol="0">
                <a:spAutoFit/>
              </a:bodyPr>
              <a:lstStyle/>
              <a:p>
                <a:r>
                  <a:rPr lang="en-GB" sz="1050" b="1">
                    <a:solidFill>
                      <a:srgbClr val="009FE3"/>
                    </a:solidFill>
                    <a:latin typeface="Barlow Medium" pitchFamily="2" charset="0"/>
                  </a:rPr>
                  <a:t>Corporate HQ</a:t>
                </a:r>
                <a:endParaRPr lang="en-US" sz="1050" b="1">
                  <a:solidFill>
                    <a:srgbClr val="009FE3"/>
                  </a:solidFill>
                  <a:latin typeface="Barlow Medium" pitchFamily="2" charset="0"/>
                </a:endParaRPr>
              </a:p>
            </p:txBody>
          </p:sp>
        </p:grpSp>
        <p:grpSp>
          <p:nvGrpSpPr>
            <p:cNvPr id="16" name="Group 15"/>
            <p:cNvGrpSpPr/>
            <p:nvPr/>
          </p:nvGrpSpPr>
          <p:grpSpPr>
            <a:xfrm>
              <a:off x="1137666" y="4293732"/>
              <a:ext cx="1197802" cy="919173"/>
              <a:chOff x="758444" y="4086603"/>
              <a:chExt cx="1336548" cy="994412"/>
            </a:xfrm>
          </p:grpSpPr>
          <p:pic>
            <p:nvPicPr>
              <p:cNvPr id="42" name="Picture 7" descr="C:\Users\Salaar\Desktop\2x\Cloud 2@2x.png"/>
              <p:cNvPicPr>
                <a:picLocks noChangeAspect="1" noChangeArrowheads="1"/>
              </p:cNvPicPr>
              <p:nvPr/>
            </p:nvPicPr>
            <p:blipFill>
              <a:blip r:embed="rId4"/>
              <a:srcRect/>
              <a:stretch>
                <a:fillRect/>
              </a:stretch>
            </p:blipFill>
            <p:spPr bwMode="auto">
              <a:xfrm>
                <a:off x="758444" y="4086603"/>
                <a:ext cx="1336548" cy="994412"/>
              </a:xfrm>
              <a:prstGeom prst="rect">
                <a:avLst/>
              </a:prstGeom>
              <a:noFill/>
            </p:spPr>
          </p:pic>
          <p:pic>
            <p:nvPicPr>
              <p:cNvPr id="43" name="Picture 9" descr="C:\Users\Salaar\Desktop\2x\Openstack@2x.png"/>
              <p:cNvPicPr>
                <a:picLocks noChangeAspect="1" noChangeArrowheads="1"/>
              </p:cNvPicPr>
              <p:nvPr/>
            </p:nvPicPr>
            <p:blipFill>
              <a:blip r:embed="rId11"/>
              <a:srcRect/>
              <a:stretch>
                <a:fillRect/>
              </a:stretch>
            </p:blipFill>
            <p:spPr bwMode="auto">
              <a:xfrm>
                <a:off x="1535430" y="4568825"/>
                <a:ext cx="341189" cy="333375"/>
              </a:xfrm>
              <a:prstGeom prst="rect">
                <a:avLst/>
              </a:prstGeom>
              <a:noFill/>
            </p:spPr>
          </p:pic>
          <p:pic>
            <p:nvPicPr>
              <p:cNvPr id="44" name="Picture 10" descr="C:\Users\Salaar\Desktop\2x\nsx@2x.png"/>
              <p:cNvPicPr>
                <a:picLocks noChangeAspect="1" noChangeArrowheads="1"/>
              </p:cNvPicPr>
              <p:nvPr/>
            </p:nvPicPr>
            <p:blipFill>
              <a:blip r:embed="rId12" cstate="print"/>
              <a:srcRect/>
              <a:stretch>
                <a:fillRect/>
              </a:stretch>
            </p:blipFill>
            <p:spPr bwMode="auto">
              <a:xfrm>
                <a:off x="980439" y="4596764"/>
                <a:ext cx="463611" cy="233045"/>
              </a:xfrm>
              <a:prstGeom prst="rect">
                <a:avLst/>
              </a:prstGeom>
              <a:noFill/>
            </p:spPr>
          </p:pic>
          <p:pic>
            <p:nvPicPr>
              <p:cNvPr id="45" name="Picture 11" descr="C:\Users\Salaar\Desktop\2x\Nutanix@2x.png"/>
              <p:cNvPicPr>
                <a:picLocks noChangeAspect="1" noChangeArrowheads="1"/>
              </p:cNvPicPr>
              <p:nvPr/>
            </p:nvPicPr>
            <p:blipFill>
              <a:blip r:embed="rId13"/>
              <a:srcRect/>
              <a:stretch>
                <a:fillRect/>
              </a:stretch>
            </p:blipFill>
            <p:spPr bwMode="auto">
              <a:xfrm>
                <a:off x="1400810" y="4275455"/>
                <a:ext cx="260963" cy="226695"/>
              </a:xfrm>
              <a:prstGeom prst="rect">
                <a:avLst/>
              </a:prstGeom>
              <a:noFill/>
            </p:spPr>
          </p:pic>
        </p:grpSp>
        <p:pic>
          <p:nvPicPr>
            <p:cNvPr id="17" name="Picture 6" descr="C:\Users\Salaar\Desktop\2x\arm 5@2x.png"/>
            <p:cNvPicPr>
              <a:picLocks noChangeAspect="1" noChangeArrowheads="1"/>
            </p:cNvPicPr>
            <p:nvPr/>
          </p:nvPicPr>
          <p:blipFill>
            <a:blip r:embed="rId14"/>
            <a:srcRect/>
            <a:stretch>
              <a:fillRect/>
            </a:stretch>
          </p:blipFill>
          <p:spPr bwMode="auto">
            <a:xfrm>
              <a:off x="1668961" y="3640630"/>
              <a:ext cx="1623020" cy="662968"/>
            </a:xfrm>
            <a:prstGeom prst="rect">
              <a:avLst/>
            </a:prstGeom>
            <a:noFill/>
          </p:spPr>
        </p:pic>
        <p:pic>
          <p:nvPicPr>
            <p:cNvPr id="18" name="Picture 2" descr="C:\Users\Salaar\Desktop\2x\arm 1@2x.png"/>
            <p:cNvPicPr>
              <a:picLocks noChangeAspect="1" noChangeArrowheads="1"/>
            </p:cNvPicPr>
            <p:nvPr/>
          </p:nvPicPr>
          <p:blipFill>
            <a:blip r:embed="rId15"/>
            <a:srcRect/>
            <a:stretch>
              <a:fillRect/>
            </a:stretch>
          </p:blipFill>
          <p:spPr bwMode="auto">
            <a:xfrm>
              <a:off x="6315395" y="3644739"/>
              <a:ext cx="1623020" cy="665336"/>
            </a:xfrm>
            <a:prstGeom prst="rect">
              <a:avLst/>
            </a:prstGeom>
            <a:noFill/>
          </p:spPr>
        </p:pic>
        <p:pic>
          <p:nvPicPr>
            <p:cNvPr id="19" name="Picture 3" descr="C:\Users\Salaar\Desktop\2x\arm 2@2x.png"/>
            <p:cNvPicPr>
              <a:picLocks noChangeAspect="1" noChangeArrowheads="1"/>
            </p:cNvPicPr>
            <p:nvPr/>
          </p:nvPicPr>
          <p:blipFill>
            <a:blip r:embed="rId16"/>
            <a:srcRect/>
            <a:stretch>
              <a:fillRect/>
            </a:stretch>
          </p:blipFill>
          <p:spPr bwMode="auto">
            <a:xfrm>
              <a:off x="4884270" y="3328722"/>
              <a:ext cx="1623020" cy="973143"/>
            </a:xfrm>
            <a:prstGeom prst="rect">
              <a:avLst/>
            </a:prstGeom>
            <a:noFill/>
          </p:spPr>
        </p:pic>
        <p:pic>
          <p:nvPicPr>
            <p:cNvPr id="20" name="Picture 5" descr="C:\Users\Salaar\Desktop\2x\arm 4@2x.png"/>
            <p:cNvPicPr>
              <a:picLocks noChangeAspect="1" noChangeArrowheads="1"/>
            </p:cNvPicPr>
            <p:nvPr/>
          </p:nvPicPr>
          <p:blipFill>
            <a:blip r:embed="rId17"/>
            <a:srcRect/>
            <a:stretch>
              <a:fillRect/>
            </a:stretch>
          </p:blipFill>
          <p:spPr bwMode="auto">
            <a:xfrm>
              <a:off x="3093370" y="3330484"/>
              <a:ext cx="1625315" cy="980246"/>
            </a:xfrm>
            <a:prstGeom prst="rect">
              <a:avLst/>
            </a:prstGeom>
            <a:noFill/>
          </p:spPr>
        </p:pic>
        <p:pic>
          <p:nvPicPr>
            <p:cNvPr id="21" name="Picture 4" descr="C:\Users\Salaar\Desktop\2x\arm 3@2x.png"/>
            <p:cNvPicPr>
              <a:picLocks noChangeAspect="1" noChangeArrowheads="1"/>
            </p:cNvPicPr>
            <p:nvPr/>
          </p:nvPicPr>
          <p:blipFill>
            <a:blip r:embed="rId18" cstate="print"/>
            <a:srcRect/>
            <a:stretch>
              <a:fillRect/>
            </a:stretch>
          </p:blipFill>
          <p:spPr bwMode="auto">
            <a:xfrm>
              <a:off x="4638426" y="3328135"/>
              <a:ext cx="323685" cy="970775"/>
            </a:xfrm>
            <a:prstGeom prst="rect">
              <a:avLst/>
            </a:prstGeom>
            <a:noFill/>
          </p:spPr>
        </p:pic>
        <p:pic>
          <p:nvPicPr>
            <p:cNvPr id="22" name="Picture 5" descr="C:\Users\Salaar\Desktop\2x\Top Circle@2x.png"/>
            <p:cNvPicPr>
              <a:picLocks noChangeAspect="1" noChangeArrowheads="1"/>
            </p:cNvPicPr>
            <p:nvPr/>
          </p:nvPicPr>
          <p:blipFill>
            <a:blip r:embed="rId19"/>
            <a:srcRect/>
            <a:stretch>
              <a:fillRect/>
            </a:stretch>
          </p:blipFill>
          <p:spPr bwMode="auto">
            <a:xfrm>
              <a:off x="3940732" y="1502411"/>
              <a:ext cx="1715278" cy="1769153"/>
            </a:xfrm>
            <a:prstGeom prst="rect">
              <a:avLst/>
            </a:prstGeom>
            <a:noFill/>
          </p:spPr>
        </p:pic>
        <p:pic>
          <p:nvPicPr>
            <p:cNvPr id="23" name="Picture 7" descr="C:\Users\Salaar\Desktop\2x\Logo@2x.png"/>
            <p:cNvPicPr>
              <a:picLocks noChangeAspect="1" noChangeArrowheads="1"/>
            </p:cNvPicPr>
            <p:nvPr/>
          </p:nvPicPr>
          <p:blipFill>
            <a:blip r:embed="rId20" cstate="print"/>
            <a:srcRect/>
            <a:stretch>
              <a:fillRect/>
            </a:stretch>
          </p:blipFill>
          <p:spPr bwMode="auto">
            <a:xfrm>
              <a:off x="1737072" y="3979378"/>
              <a:ext cx="191603" cy="178434"/>
            </a:xfrm>
            <a:prstGeom prst="rect">
              <a:avLst/>
            </a:prstGeom>
            <a:noFill/>
          </p:spPr>
        </p:pic>
        <p:pic>
          <p:nvPicPr>
            <p:cNvPr id="24" name="Picture 7" descr="C:\Users\Salaar\Desktop\2x\Logo@2x.png"/>
            <p:cNvPicPr>
              <a:picLocks noChangeAspect="1" noChangeArrowheads="1"/>
            </p:cNvPicPr>
            <p:nvPr/>
          </p:nvPicPr>
          <p:blipFill>
            <a:blip r:embed="rId20" cstate="print"/>
            <a:srcRect/>
            <a:stretch>
              <a:fillRect/>
            </a:stretch>
          </p:blipFill>
          <p:spPr bwMode="auto">
            <a:xfrm>
              <a:off x="3162229" y="3980309"/>
              <a:ext cx="191603" cy="178434"/>
            </a:xfrm>
            <a:prstGeom prst="rect">
              <a:avLst/>
            </a:prstGeom>
            <a:noFill/>
          </p:spPr>
        </p:pic>
        <p:pic>
          <p:nvPicPr>
            <p:cNvPr id="25" name="Picture 7" descr="C:\Users\Salaar\Desktop\2x\Logo@2x.png"/>
            <p:cNvPicPr>
              <a:picLocks noChangeAspect="1" noChangeArrowheads="1"/>
            </p:cNvPicPr>
            <p:nvPr/>
          </p:nvPicPr>
          <p:blipFill>
            <a:blip r:embed="rId20" cstate="print"/>
            <a:srcRect/>
            <a:stretch>
              <a:fillRect/>
            </a:stretch>
          </p:blipFill>
          <p:spPr bwMode="auto">
            <a:xfrm>
              <a:off x="4701758" y="3975613"/>
              <a:ext cx="191603" cy="178434"/>
            </a:xfrm>
            <a:prstGeom prst="rect">
              <a:avLst/>
            </a:prstGeom>
            <a:noFill/>
          </p:spPr>
        </p:pic>
        <p:pic>
          <p:nvPicPr>
            <p:cNvPr id="26" name="Picture 7" descr="C:\Users\Salaar\Desktop\2x\Logo@2x.png"/>
            <p:cNvPicPr>
              <a:picLocks noChangeAspect="1" noChangeArrowheads="1"/>
            </p:cNvPicPr>
            <p:nvPr/>
          </p:nvPicPr>
          <p:blipFill>
            <a:blip r:embed="rId20" cstate="print"/>
            <a:srcRect/>
            <a:stretch>
              <a:fillRect/>
            </a:stretch>
          </p:blipFill>
          <p:spPr bwMode="auto">
            <a:xfrm>
              <a:off x="6251202" y="3977961"/>
              <a:ext cx="191603" cy="178434"/>
            </a:xfrm>
            <a:prstGeom prst="rect">
              <a:avLst/>
            </a:prstGeom>
            <a:noFill/>
          </p:spPr>
        </p:pic>
        <p:pic>
          <p:nvPicPr>
            <p:cNvPr id="27" name="Picture 7" descr="C:\Users\Salaar\Desktop\2x\Logo@2x.png"/>
            <p:cNvPicPr>
              <a:picLocks noChangeAspect="1" noChangeArrowheads="1"/>
            </p:cNvPicPr>
            <p:nvPr/>
          </p:nvPicPr>
          <p:blipFill>
            <a:blip r:embed="rId20" cstate="print"/>
            <a:srcRect/>
            <a:stretch>
              <a:fillRect/>
            </a:stretch>
          </p:blipFill>
          <p:spPr bwMode="auto">
            <a:xfrm>
              <a:off x="7687347" y="3983267"/>
              <a:ext cx="191603" cy="178434"/>
            </a:xfrm>
            <a:prstGeom prst="rect">
              <a:avLst/>
            </a:prstGeom>
            <a:noFill/>
          </p:spPr>
        </p:pic>
        <p:pic>
          <p:nvPicPr>
            <p:cNvPr id="41" name="Picture 12" descr="C:\Users\Salaar\Desktop\2x\Azure@2x.png"/>
            <p:cNvPicPr>
              <a:picLocks noChangeAspect="1" noChangeArrowheads="1"/>
            </p:cNvPicPr>
            <p:nvPr/>
          </p:nvPicPr>
          <p:blipFill>
            <a:blip r:embed="rId21"/>
            <a:srcRect/>
            <a:stretch>
              <a:fillRect/>
            </a:stretch>
          </p:blipFill>
          <p:spPr bwMode="auto">
            <a:xfrm>
              <a:off x="2761653" y="4678003"/>
              <a:ext cx="831051" cy="251282"/>
            </a:xfrm>
            <a:prstGeom prst="rect">
              <a:avLst/>
            </a:prstGeom>
            <a:noFill/>
          </p:spPr>
        </p:pic>
        <p:grpSp>
          <p:nvGrpSpPr>
            <p:cNvPr id="29" name="Group 28"/>
            <p:cNvGrpSpPr/>
            <p:nvPr/>
          </p:nvGrpSpPr>
          <p:grpSpPr>
            <a:xfrm>
              <a:off x="4102782" y="4293178"/>
              <a:ext cx="1197803" cy="919173"/>
              <a:chOff x="4067020" y="4086004"/>
              <a:chExt cx="1336549" cy="994412"/>
            </a:xfrm>
          </p:grpSpPr>
          <p:pic>
            <p:nvPicPr>
              <p:cNvPr id="38" name="Picture 7" descr="C:\Users\Salaar\Desktop\2x\Cloud 2@2x.png"/>
              <p:cNvPicPr>
                <a:picLocks noChangeAspect="1" noChangeArrowheads="1"/>
              </p:cNvPicPr>
              <p:nvPr/>
            </p:nvPicPr>
            <p:blipFill>
              <a:blip r:embed="rId4"/>
              <a:srcRect/>
              <a:stretch>
                <a:fillRect/>
              </a:stretch>
            </p:blipFill>
            <p:spPr bwMode="auto">
              <a:xfrm>
                <a:off x="4067020" y="4086004"/>
                <a:ext cx="1336549" cy="994412"/>
              </a:xfrm>
              <a:prstGeom prst="rect">
                <a:avLst/>
              </a:prstGeom>
              <a:noFill/>
            </p:spPr>
          </p:pic>
          <p:pic>
            <p:nvPicPr>
              <p:cNvPr id="39" name="Picture 13" descr="C:\Users\Salaar\Desktop\2x\AWS@2x.png"/>
              <p:cNvPicPr>
                <a:picLocks noChangeAspect="1" noChangeArrowheads="1"/>
              </p:cNvPicPr>
              <p:nvPr/>
            </p:nvPicPr>
            <p:blipFill>
              <a:blip r:embed="rId22"/>
              <a:srcRect/>
              <a:stretch>
                <a:fillRect/>
              </a:stretch>
            </p:blipFill>
            <p:spPr bwMode="auto">
              <a:xfrm>
                <a:off x="4480433" y="4464683"/>
                <a:ext cx="578407" cy="347601"/>
              </a:xfrm>
              <a:prstGeom prst="rect">
                <a:avLst/>
              </a:prstGeom>
              <a:noFill/>
            </p:spPr>
          </p:pic>
        </p:grpSp>
        <p:grpSp>
          <p:nvGrpSpPr>
            <p:cNvPr id="30" name="Group 29"/>
            <p:cNvGrpSpPr/>
            <p:nvPr/>
          </p:nvGrpSpPr>
          <p:grpSpPr>
            <a:xfrm>
              <a:off x="5649342" y="4289036"/>
              <a:ext cx="1197802" cy="919173"/>
              <a:chOff x="5792724" y="4081523"/>
              <a:chExt cx="1336548" cy="994412"/>
            </a:xfrm>
          </p:grpSpPr>
          <p:pic>
            <p:nvPicPr>
              <p:cNvPr id="36" name="Picture 7" descr="C:\Users\Salaar\Desktop\2x\Cloud 2@2x.png"/>
              <p:cNvPicPr>
                <a:picLocks noChangeAspect="1" noChangeArrowheads="1"/>
              </p:cNvPicPr>
              <p:nvPr/>
            </p:nvPicPr>
            <p:blipFill>
              <a:blip r:embed="rId4"/>
              <a:srcRect/>
              <a:stretch>
                <a:fillRect/>
              </a:stretch>
            </p:blipFill>
            <p:spPr bwMode="auto">
              <a:xfrm>
                <a:off x="5792724" y="4081523"/>
                <a:ext cx="1336548" cy="994412"/>
              </a:xfrm>
              <a:prstGeom prst="rect">
                <a:avLst/>
              </a:prstGeom>
              <a:noFill/>
            </p:spPr>
          </p:pic>
          <p:pic>
            <p:nvPicPr>
              <p:cNvPr id="37" name="Picture 14" descr="C:\Users\Salaar\Desktop\2x\Google Cloud@2x.png"/>
              <p:cNvPicPr>
                <a:picLocks noChangeAspect="1" noChangeArrowheads="1"/>
              </p:cNvPicPr>
              <p:nvPr/>
            </p:nvPicPr>
            <p:blipFill>
              <a:blip r:embed="rId23"/>
              <a:srcRect/>
              <a:stretch>
                <a:fillRect/>
              </a:stretch>
            </p:blipFill>
            <p:spPr bwMode="auto">
              <a:xfrm>
                <a:off x="6202045" y="4375518"/>
                <a:ext cx="591947" cy="489343"/>
              </a:xfrm>
              <a:prstGeom prst="rect">
                <a:avLst/>
              </a:prstGeom>
              <a:noFill/>
            </p:spPr>
          </p:pic>
        </p:grpSp>
        <p:grpSp>
          <p:nvGrpSpPr>
            <p:cNvPr id="31" name="Group 30"/>
            <p:cNvGrpSpPr/>
            <p:nvPr/>
          </p:nvGrpSpPr>
          <p:grpSpPr>
            <a:xfrm>
              <a:off x="7185575" y="4514668"/>
              <a:ext cx="959526" cy="482712"/>
              <a:chOff x="7506908" y="4325620"/>
              <a:chExt cx="1070672" cy="522224"/>
            </a:xfrm>
          </p:grpSpPr>
          <p:pic>
            <p:nvPicPr>
              <p:cNvPr id="33" name="Picture 16" descr="C:\Users\Salaar\Desktop\2x\Alibaba@2x.png"/>
              <p:cNvPicPr>
                <a:picLocks noChangeAspect="1" noChangeArrowheads="1"/>
              </p:cNvPicPr>
              <p:nvPr/>
            </p:nvPicPr>
            <p:blipFill>
              <a:blip r:embed="rId24"/>
              <a:srcRect/>
              <a:stretch>
                <a:fillRect/>
              </a:stretch>
            </p:blipFill>
            <p:spPr bwMode="auto">
              <a:xfrm>
                <a:off x="7860221" y="4325620"/>
                <a:ext cx="471423" cy="235712"/>
              </a:xfrm>
              <a:prstGeom prst="rect">
                <a:avLst/>
              </a:prstGeom>
              <a:noFill/>
            </p:spPr>
          </p:pic>
          <p:pic>
            <p:nvPicPr>
              <p:cNvPr id="34" name="Picture 17" descr="C:\Users\Salaar\Desktop\2x\IBM@2x.png"/>
              <p:cNvPicPr>
                <a:picLocks noChangeAspect="1" noChangeArrowheads="1"/>
              </p:cNvPicPr>
              <p:nvPr/>
            </p:nvPicPr>
            <p:blipFill>
              <a:blip r:embed="rId25" cstate="print"/>
              <a:srcRect/>
              <a:stretch>
                <a:fillRect/>
              </a:stretch>
            </p:blipFill>
            <p:spPr bwMode="auto">
              <a:xfrm>
                <a:off x="8075554" y="4668531"/>
                <a:ext cx="502026" cy="117592"/>
              </a:xfrm>
              <a:prstGeom prst="rect">
                <a:avLst/>
              </a:prstGeom>
              <a:noFill/>
            </p:spPr>
          </p:pic>
          <p:pic>
            <p:nvPicPr>
              <p:cNvPr id="35" name="Picture 18" descr="C:\Users\Salaar\Desktop\2x\Oracle@2x.png"/>
              <p:cNvPicPr>
                <a:picLocks noChangeAspect="1" noChangeArrowheads="1"/>
              </p:cNvPicPr>
              <p:nvPr/>
            </p:nvPicPr>
            <p:blipFill>
              <a:blip r:embed="rId26" cstate="print"/>
              <a:srcRect/>
              <a:stretch>
                <a:fillRect/>
              </a:stretch>
            </p:blipFill>
            <p:spPr bwMode="auto">
              <a:xfrm>
                <a:off x="7506908" y="4728210"/>
                <a:ext cx="527368" cy="119634"/>
              </a:xfrm>
              <a:prstGeom prst="rect">
                <a:avLst/>
              </a:prstGeom>
              <a:noFill/>
            </p:spPr>
          </p:pic>
        </p:grpSp>
      </p:grpSp>
      <p:sp>
        <p:nvSpPr>
          <p:cNvPr id="49" name="Rounded Rectangle 48"/>
          <p:cNvSpPr/>
          <p:nvPr/>
        </p:nvSpPr>
        <p:spPr bwMode="auto">
          <a:xfrm>
            <a:off x="5204228" y="4069137"/>
            <a:ext cx="2240280" cy="264059"/>
          </a:xfrm>
          <a:prstGeom prst="roundRect">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sz="1600">
                <a:solidFill>
                  <a:schemeClr val="bg1"/>
                </a:solidFill>
                <a:latin typeface="+mn-lt"/>
              </a:rPr>
              <a:t>Unified Management</a:t>
            </a:r>
          </a:p>
        </p:txBody>
      </p:sp>
      <p:pic>
        <p:nvPicPr>
          <p:cNvPr id="50" name="Picture 7" descr="C:\Users\Salaar\Desktop\2x\Cloud 2@2x.png"/>
          <p:cNvPicPr>
            <a:picLocks noChangeAspect="1" noChangeArrowheads="1"/>
          </p:cNvPicPr>
          <p:nvPr/>
        </p:nvPicPr>
        <p:blipFill>
          <a:blip r:embed="rId4"/>
          <a:srcRect/>
          <a:stretch>
            <a:fillRect/>
          </a:stretch>
        </p:blipFill>
        <p:spPr bwMode="auto">
          <a:xfrm>
            <a:off x="8924312" y="5237036"/>
            <a:ext cx="1393491" cy="1063724"/>
          </a:xfrm>
          <a:prstGeom prst="rect">
            <a:avLst/>
          </a:prstGeom>
          <a:noFill/>
        </p:spPr>
      </p:pic>
      <p:pic>
        <p:nvPicPr>
          <p:cNvPr id="51" name="Picture 12" descr="C:\Users\Salaar\Desktop\2x\Azure@2x.png"/>
          <p:cNvPicPr>
            <a:picLocks noChangeAspect="1" noChangeArrowheads="1"/>
          </p:cNvPicPr>
          <p:nvPr/>
        </p:nvPicPr>
        <p:blipFill>
          <a:blip r:embed="rId21"/>
          <a:srcRect/>
          <a:stretch>
            <a:fillRect/>
          </a:stretch>
        </p:blipFill>
        <p:spPr bwMode="auto">
          <a:xfrm>
            <a:off x="3901788" y="5666718"/>
            <a:ext cx="966823" cy="290799"/>
          </a:xfrm>
          <a:prstGeom prst="rect">
            <a:avLst/>
          </a:prstGeom>
          <a:noFill/>
        </p:spPr>
      </p:pic>
      <p:pic>
        <p:nvPicPr>
          <p:cNvPr id="53" name="Picture 7" descr="C:\Users\Salaar\Desktop\2x\Cloud 2@2x.png"/>
          <p:cNvPicPr>
            <a:picLocks noChangeAspect="1" noChangeArrowheads="1"/>
          </p:cNvPicPr>
          <p:nvPr/>
        </p:nvPicPr>
        <p:blipFill>
          <a:blip r:embed="rId4"/>
          <a:srcRect/>
          <a:stretch>
            <a:fillRect/>
          </a:stretch>
        </p:blipFill>
        <p:spPr bwMode="auto">
          <a:xfrm>
            <a:off x="3667014" y="5227063"/>
            <a:ext cx="1393491" cy="1063724"/>
          </a:xfrm>
          <a:prstGeom prst="rect">
            <a:avLst/>
          </a:prstGeom>
          <a:noFill/>
        </p:spPr>
      </p:pic>
    </p:spTree>
    <p:extLst>
      <p:ext uri="{BB962C8B-B14F-4D97-AF65-F5344CB8AC3E}">
        <p14:creationId xmlns:p14="http://schemas.microsoft.com/office/powerpoint/2010/main" val="3577281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6"/>
                                        </p:tgtEl>
                                      </p:cBhvr>
                                      <p:by x="40000" y="40000"/>
                                    </p:animScale>
                                  </p:childTnLst>
                                  <p:subTnLst>
                                    <p:set>
                                      <p:cBhvr override="childStyle">
                                        <p:cTn dur="1" fill="hold" display="0" masterRel="sameClick" afterEffect="1">
                                          <p:stCondLst>
                                            <p:cond evt="end" delay="0">
                                              <p:tn val="5"/>
                                            </p:cond>
                                          </p:stCondLst>
                                        </p:cTn>
                                        <p:tgtEl>
                                          <p:spTgt spid="6"/>
                                        </p:tgtEl>
                                        <p:attrNameLst>
                                          <p:attrName>style.visibility</p:attrName>
                                        </p:attrNameLst>
                                      </p:cBhvr>
                                      <p:to>
                                        <p:strVal val="hidden"/>
                                      </p:to>
                                    </p:set>
                                  </p:sub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3.60771E-6 -4.07407E-6 L -0.48346 0.28658 " pathEditMode="relative" rAng="0" ptsTypes="AA">
                                      <p:cBhvr>
                                        <p:cTn id="11" dur="1000" fill="hold"/>
                                        <p:tgtEl>
                                          <p:spTgt spid="7"/>
                                        </p:tgtEl>
                                        <p:attrNameLst>
                                          <p:attrName>ppt_x</p:attrName>
                                          <p:attrName>ppt_y</p:attrName>
                                        </p:attrNameLst>
                                      </p:cBhvr>
                                      <p:rCtr x="-24173" y="14329"/>
                                    </p:animMotion>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par>
                          <p:cTn id="12" fill="hold">
                            <p:stCondLst>
                              <p:cond delay="2000"/>
                            </p:stCondLst>
                            <p:childTnLst>
                              <p:par>
                                <p:cTn id="13" presetID="1" presetClass="entr" presetSubtype="0" fill="hold" nodeType="afterEffect">
                                  <p:stCondLst>
                                    <p:cond delay="50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2500"/>
                            </p:stCondLst>
                            <p:childTnLst>
                              <p:par>
                                <p:cTn id="16" presetID="1"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CCB0E90-1C12-CAA0-3283-195AD498ED3B}"/>
              </a:ext>
            </a:extLst>
          </p:cNvPr>
          <p:cNvSpPr txBox="1">
            <a:spLocks/>
          </p:cNvSpPr>
          <p:nvPr/>
        </p:nvSpPr>
        <p:spPr>
          <a:xfrm>
            <a:off x="947293" y="554962"/>
            <a:ext cx="10361006" cy="1211704"/>
          </a:xfrm>
          <a:prstGeom prst="rect">
            <a:avLst/>
          </a:prstGeom>
        </p:spPr>
        <p:txBody>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 typeface="Arial" panose="020B0604020202020204" pitchFamily="34" charset="0"/>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CUSTOMERS CHOOSE CHECK POINT OVER CLOUD VENDOR SECURITY</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endParaRPr>
          </a:p>
        </p:txBody>
      </p:sp>
      <p:sp>
        <p:nvSpPr>
          <p:cNvPr id="2" name="Footer Placeholder 1" hidden="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3" name="Date Placeholder 2" hidden="1"/>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 b="0" i="0" u="none" strike="noStrike" kern="0" cap="none" spc="0" normalizeH="0" baseline="0" noProof="0">
              <a:ln>
                <a:noFill/>
              </a:ln>
              <a:solidFill>
                <a:srgbClr val="30242F">
                  <a:tint val="75000"/>
                </a:srgbClr>
              </a:solidFill>
              <a:effectLst/>
              <a:uLnTx/>
              <a:uFillTx/>
              <a:latin typeface="Arial"/>
              <a:cs typeface="Arial"/>
              <a:sym typeface="Arial"/>
            </a:endParaRPr>
          </a:p>
        </p:txBody>
      </p:sp>
      <p:sp>
        <p:nvSpPr>
          <p:cNvPr id="50" name="Prostokąt zaokrąglony 18">
            <a:extLst>
              <a:ext uri="{FF2B5EF4-FFF2-40B4-BE49-F238E27FC236}">
                <a16:creationId xmlns:a16="http://schemas.microsoft.com/office/drawing/2014/main" id="{7C74724F-9B5A-4131-8F47-C5056EF93E72}"/>
              </a:ext>
            </a:extLst>
          </p:cNvPr>
          <p:cNvSpPr/>
          <p:nvPr/>
        </p:nvSpPr>
        <p:spPr bwMode="auto">
          <a:xfrm>
            <a:off x="201236" y="2216927"/>
            <a:ext cx="5894173" cy="4122780"/>
          </a:xfrm>
          <a:prstGeom prst="roundRect">
            <a:avLst>
              <a:gd name="adj" fmla="val 6991"/>
            </a:avLst>
          </a:prstGeom>
          <a:solidFill>
            <a:srgbClr val="EBEBEB"/>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err="1">
              <a:ln>
                <a:noFill/>
              </a:ln>
              <a:solidFill>
                <a:srgbClr val="000000"/>
              </a:solidFill>
              <a:effectLst/>
              <a:uLnTx/>
              <a:uFillTx/>
              <a:latin typeface="Calibri"/>
              <a:cs typeface="Arial"/>
              <a:sym typeface="Arial"/>
            </a:endParaRPr>
          </a:p>
        </p:txBody>
      </p:sp>
      <p:sp>
        <p:nvSpPr>
          <p:cNvPr id="55" name="Prostokąt zaokrąglony 18">
            <a:extLst>
              <a:ext uri="{FF2B5EF4-FFF2-40B4-BE49-F238E27FC236}">
                <a16:creationId xmlns:a16="http://schemas.microsoft.com/office/drawing/2014/main" id="{7C74724F-9B5A-4131-8F47-C5056EF93E72}"/>
              </a:ext>
            </a:extLst>
          </p:cNvPr>
          <p:cNvSpPr/>
          <p:nvPr/>
        </p:nvSpPr>
        <p:spPr bwMode="auto">
          <a:xfrm>
            <a:off x="6174612" y="2216927"/>
            <a:ext cx="5894173" cy="4122780"/>
          </a:xfrm>
          <a:prstGeom prst="roundRect">
            <a:avLst>
              <a:gd name="adj" fmla="val 6991"/>
            </a:avLst>
          </a:prstGeom>
          <a:solidFill>
            <a:srgbClr val="EBEBEB"/>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err="1">
              <a:ln>
                <a:noFill/>
              </a:ln>
              <a:solidFill>
                <a:srgbClr val="000000"/>
              </a:solidFill>
              <a:effectLst/>
              <a:uLnTx/>
              <a:uFillTx/>
              <a:latin typeface="Calibri"/>
              <a:cs typeface="Arial"/>
              <a:sym typeface="Arial"/>
            </a:endParaRPr>
          </a:p>
        </p:txBody>
      </p:sp>
      <p:sp>
        <p:nvSpPr>
          <p:cNvPr id="56" name="pole tekstowe 17">
            <a:extLst>
              <a:ext uri="{FF2B5EF4-FFF2-40B4-BE49-F238E27FC236}">
                <a16:creationId xmlns:a16="http://schemas.microsoft.com/office/drawing/2014/main" id="{EE938566-4E19-7005-F1DA-93C447001FF8}"/>
              </a:ext>
            </a:extLst>
          </p:cNvPr>
          <p:cNvSpPr txBox="1"/>
          <p:nvPr/>
        </p:nvSpPr>
        <p:spPr bwMode="auto">
          <a:xfrm>
            <a:off x="6174611" y="2291028"/>
            <a:ext cx="5894173" cy="584775"/>
          </a:xfrm>
          <a:prstGeom prst="rect">
            <a:avLst/>
          </a:prstGeom>
          <a:no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120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OPERATIONAL VALUE</a:t>
            </a:r>
          </a:p>
        </p:txBody>
      </p:sp>
      <p:sp>
        <p:nvSpPr>
          <p:cNvPr id="57" name="Prostokąt zaokrąglony 26">
            <a:extLst>
              <a:ext uri="{FF2B5EF4-FFF2-40B4-BE49-F238E27FC236}">
                <a16:creationId xmlns:a16="http://schemas.microsoft.com/office/drawing/2014/main" id="{C3505961-65BD-B90C-C72E-7AB0F44879F6}"/>
              </a:ext>
            </a:extLst>
          </p:cNvPr>
          <p:cNvSpPr/>
          <p:nvPr/>
        </p:nvSpPr>
        <p:spPr bwMode="auto">
          <a:xfrm>
            <a:off x="343515" y="3147133"/>
            <a:ext cx="560961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Industry-leading</a:t>
            </a:r>
          </a:p>
        </p:txBody>
      </p:sp>
      <p:sp>
        <p:nvSpPr>
          <p:cNvPr id="58" name="Prostokąt zaokrąglony 26">
            <a:extLst>
              <a:ext uri="{FF2B5EF4-FFF2-40B4-BE49-F238E27FC236}">
                <a16:creationId xmlns:a16="http://schemas.microsoft.com/office/drawing/2014/main" id="{C3505961-65BD-B90C-C72E-7AB0F44879F6}"/>
              </a:ext>
            </a:extLst>
          </p:cNvPr>
          <p:cNvSpPr/>
          <p:nvPr/>
        </p:nvSpPr>
        <p:spPr bwMode="auto">
          <a:xfrm>
            <a:off x="343515" y="4321800"/>
            <a:ext cx="560961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Prevents unknown threats</a:t>
            </a:r>
          </a:p>
        </p:txBody>
      </p:sp>
      <p:sp>
        <p:nvSpPr>
          <p:cNvPr id="59" name="Prostokąt zaokrąglony 26">
            <a:extLst>
              <a:ext uri="{FF2B5EF4-FFF2-40B4-BE49-F238E27FC236}">
                <a16:creationId xmlns:a16="http://schemas.microsoft.com/office/drawing/2014/main" id="{C3505961-65BD-B90C-C72E-7AB0F44879F6}"/>
              </a:ext>
            </a:extLst>
          </p:cNvPr>
          <p:cNvSpPr/>
          <p:nvPr/>
        </p:nvSpPr>
        <p:spPr bwMode="auto">
          <a:xfrm>
            <a:off x="343515" y="5496467"/>
            <a:ext cx="560961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Granular policies</a:t>
            </a:r>
          </a:p>
        </p:txBody>
      </p:sp>
      <p:sp>
        <p:nvSpPr>
          <p:cNvPr id="60" name="Prostokąt zaokrąglony 26">
            <a:extLst>
              <a:ext uri="{FF2B5EF4-FFF2-40B4-BE49-F238E27FC236}">
                <a16:creationId xmlns:a16="http://schemas.microsoft.com/office/drawing/2014/main" id="{C3505961-65BD-B90C-C72E-7AB0F44879F6}"/>
              </a:ext>
            </a:extLst>
          </p:cNvPr>
          <p:cNvSpPr/>
          <p:nvPr/>
        </p:nvSpPr>
        <p:spPr bwMode="auto">
          <a:xfrm>
            <a:off x="6340661" y="3147133"/>
            <a:ext cx="560961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Multi-cloud and hybrid-cloud</a:t>
            </a:r>
          </a:p>
        </p:txBody>
      </p:sp>
      <p:sp>
        <p:nvSpPr>
          <p:cNvPr id="61" name="Prostokąt zaokrąglony 26">
            <a:extLst>
              <a:ext uri="{FF2B5EF4-FFF2-40B4-BE49-F238E27FC236}">
                <a16:creationId xmlns:a16="http://schemas.microsoft.com/office/drawing/2014/main" id="{C3505961-65BD-B90C-C72E-7AB0F44879F6}"/>
              </a:ext>
            </a:extLst>
          </p:cNvPr>
          <p:cNvSpPr/>
          <p:nvPr/>
        </p:nvSpPr>
        <p:spPr bwMode="auto">
          <a:xfrm>
            <a:off x="6340661" y="4321800"/>
            <a:ext cx="560961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Lowest TCO</a:t>
            </a:r>
          </a:p>
        </p:txBody>
      </p:sp>
      <p:sp>
        <p:nvSpPr>
          <p:cNvPr id="62" name="Prostokąt zaokrąglony 26">
            <a:extLst>
              <a:ext uri="{FF2B5EF4-FFF2-40B4-BE49-F238E27FC236}">
                <a16:creationId xmlns:a16="http://schemas.microsoft.com/office/drawing/2014/main" id="{C3505961-65BD-B90C-C72E-7AB0F44879F6}"/>
              </a:ext>
            </a:extLst>
          </p:cNvPr>
          <p:cNvSpPr/>
          <p:nvPr/>
        </p:nvSpPr>
        <p:spPr bwMode="auto">
          <a:xfrm>
            <a:off x="6340661" y="5496467"/>
            <a:ext cx="5609611" cy="612000"/>
          </a:xfrm>
          <a:prstGeom prst="roundRect">
            <a:avLst>
              <a:gd name="adj" fmla="val 50000"/>
            </a:avLst>
          </a:prstGeom>
          <a:gradFill>
            <a:gsLst>
              <a:gs pos="0">
                <a:schemeClr val="accent3">
                  <a:lumMod val="50000"/>
                </a:schemeClr>
              </a:gs>
              <a:gs pos="96000">
                <a:schemeClr val="accent1"/>
              </a:gs>
            </a:gsLst>
            <a:lin ang="0" scaled="1"/>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r>
              <a:rPr kumimoji="0" lang="en-US" sz="24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Ease of use, logging &amp; reporting</a:t>
            </a:r>
          </a:p>
        </p:txBody>
      </p:sp>
      <p:sp>
        <p:nvSpPr>
          <p:cNvPr id="18" name="pole tekstowe 17">
            <a:extLst>
              <a:ext uri="{FF2B5EF4-FFF2-40B4-BE49-F238E27FC236}">
                <a16:creationId xmlns:a16="http://schemas.microsoft.com/office/drawing/2014/main" id="{EE938566-4E19-7005-F1DA-93C447001FF8}"/>
              </a:ext>
            </a:extLst>
          </p:cNvPr>
          <p:cNvSpPr txBox="1"/>
          <p:nvPr/>
        </p:nvSpPr>
        <p:spPr bwMode="auto">
          <a:xfrm>
            <a:off x="58953" y="2300748"/>
            <a:ext cx="5894173" cy="584775"/>
          </a:xfrm>
          <a:prstGeom prst="rect">
            <a:avLst/>
          </a:prstGeom>
          <a:no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1200"/>
              </a:spcAft>
              <a:buClr>
                <a:srgbClr val="000000"/>
              </a:buClr>
              <a:buSzTx/>
              <a:buFont typeface="Arial"/>
              <a:buNone/>
              <a:tabLst/>
              <a:defRPr/>
            </a:pPr>
            <a:r>
              <a:rPr kumimoji="0" lang="en-US" sz="3200" b="1"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SECURITY VALUE</a:t>
            </a:r>
          </a:p>
        </p:txBody>
      </p:sp>
    </p:spTree>
    <p:extLst>
      <p:ext uri="{BB962C8B-B14F-4D97-AF65-F5344CB8AC3E}">
        <p14:creationId xmlns:p14="http://schemas.microsoft.com/office/powerpoint/2010/main" val="356259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animBg="1"/>
      <p:bldP spid="56" grpId="0"/>
      <p:bldP spid="57" grpId="0" animBg="1"/>
      <p:bldP spid="58" grpId="0" animBg="1"/>
      <p:bldP spid="59" grpId="0" animBg="1"/>
      <p:bldP spid="60" grpId="0" animBg="1"/>
      <p:bldP spid="61" grpId="0" animBg="1"/>
      <p:bldP spid="62" grpId="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43F09-2545-8DD3-99BF-5A604624373B}"/>
              </a:ext>
            </a:extLst>
          </p:cNvPr>
          <p:cNvSpPr txBox="1">
            <a:spLocks/>
          </p:cNvSpPr>
          <p:nvPr/>
        </p:nvSpPr>
        <p:spPr>
          <a:xfrm>
            <a:off x="545830" y="12640"/>
            <a:ext cx="2909547" cy="104756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
                <a:srgbClr val="000000"/>
              </a:buClr>
              <a:buSzTx/>
              <a:buFont typeface="Arial"/>
              <a:buNone/>
              <a:tabLst/>
              <a:defRPr/>
            </a:pPr>
            <a:endParaRPr kumimoji="0" lang="en-US" sz="2800" b="1" i="0" u="none" strike="noStrike" kern="1200" cap="none" spc="0" normalizeH="0" baseline="0" noProof="0">
              <a:ln>
                <a:noFill/>
              </a:ln>
              <a:solidFill>
                <a:srgbClr val="DA1572"/>
              </a:solidFill>
              <a:effectLst/>
              <a:uLnTx/>
              <a:uFillTx/>
              <a:latin typeface="Arial" panose="020B0604020202020204" pitchFamily="34" charset="0"/>
              <a:ea typeface="+mj-ea"/>
              <a:cs typeface="Arial" panose="020B0604020202020204" pitchFamily="34" charset="0"/>
              <a:sym typeface="Arial"/>
            </a:endParaRPr>
          </a:p>
        </p:txBody>
      </p:sp>
      <p:sp>
        <p:nvSpPr>
          <p:cNvPr id="30" name="TextBox 2">
            <a:extLst>
              <a:ext uri="{FF2B5EF4-FFF2-40B4-BE49-F238E27FC236}">
                <a16:creationId xmlns:a16="http://schemas.microsoft.com/office/drawing/2014/main" id="{073672EE-9ED7-5561-113D-034C1028ED9A}"/>
              </a:ext>
            </a:extLst>
          </p:cNvPr>
          <p:cNvSpPr txBox="1"/>
          <p:nvPr/>
        </p:nvSpPr>
        <p:spPr bwMode="auto">
          <a:xfrm>
            <a:off x="593995" y="455936"/>
            <a:ext cx="11049000" cy="707886"/>
          </a:xfrm>
          <a:prstGeom prst="rect">
            <a:avLst/>
          </a:prstGeom>
          <a:no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a:ln>
                  <a:noFill/>
                </a:ln>
                <a:solidFill>
                  <a:srgbClr val="FFFFFF"/>
                </a:solidFill>
                <a:effectLst/>
                <a:uLnTx/>
                <a:uFillTx/>
                <a:latin typeface="Roboto" pitchFamily="2" charset="0"/>
                <a:ea typeface="Roboto" pitchFamily="2" charset="0"/>
                <a:cs typeface="Arial"/>
                <a:sym typeface="Arial"/>
              </a:rPr>
              <a:t>EASY AND</a:t>
            </a:r>
            <a:r>
              <a:rPr kumimoji="0" lang="en-US" sz="4000" b="1" i="0" u="none" strike="noStrike" kern="0" cap="none" spc="0" normalizeH="0" noProof="0">
                <a:ln>
                  <a:noFill/>
                </a:ln>
                <a:solidFill>
                  <a:srgbClr val="FFFFFF"/>
                </a:solidFill>
                <a:effectLst/>
                <a:uLnTx/>
                <a:uFillTx/>
                <a:latin typeface="Roboto" pitchFamily="2" charset="0"/>
                <a:ea typeface="Roboto" pitchFamily="2" charset="0"/>
                <a:cs typeface="Arial"/>
                <a:sym typeface="Arial"/>
              </a:rPr>
              <a:t> </a:t>
            </a:r>
            <a:r>
              <a:rPr kumimoji="0" lang="en-US" sz="4000" b="1" i="0" u="none" strike="noStrike" kern="0" cap="none" spc="0" normalizeH="0" baseline="0" noProof="0">
                <a:ln>
                  <a:noFill/>
                </a:ln>
                <a:solidFill>
                  <a:srgbClr val="FFFFFF"/>
                </a:solidFill>
                <a:effectLst/>
                <a:uLnTx/>
                <a:uFillTx/>
                <a:latin typeface="Roboto" pitchFamily="2" charset="0"/>
                <a:ea typeface="Roboto" pitchFamily="2" charset="0"/>
                <a:cs typeface="Arial"/>
                <a:sym typeface="Arial"/>
              </a:rPr>
              <a:t>INTUITIVE LICENSING</a:t>
            </a:r>
            <a:endParaRPr kumimoji="0" lang="en-US" sz="4000" b="1" i="0" u="none" strike="noStrike" kern="0" cap="none" spc="0" normalizeH="0" baseline="0" noProof="0">
              <a:ln>
                <a:noFill/>
              </a:ln>
              <a:solidFill>
                <a:srgbClr val="FFFFFF"/>
              </a:solidFill>
              <a:effectLst/>
              <a:uLnTx/>
              <a:uFillTx/>
              <a:latin typeface="Roboto" pitchFamily="2" charset="0"/>
              <a:ea typeface="Roboto" pitchFamily="2" charset="0"/>
              <a:cs typeface="Arial" panose="020B0604020202020204" pitchFamily="34" charset="0"/>
              <a:sym typeface="Arial"/>
            </a:endParaRPr>
          </a:p>
        </p:txBody>
      </p:sp>
      <p:sp>
        <p:nvSpPr>
          <p:cNvPr id="82" name="Footer_page number">
            <a:extLst>
              <a:ext uri="{FF2B5EF4-FFF2-40B4-BE49-F238E27FC236}">
                <a16:creationId xmlns:a16="http://schemas.microsoft.com/office/drawing/2014/main" id="{4218F298-DDF9-E21E-9484-68E64A3748A0}"/>
              </a:ext>
            </a:extLst>
          </p:cNvPr>
          <p:cNvSpPr txBox="1">
            <a:spLocks/>
          </p:cNvSpPr>
          <p:nvPr/>
        </p:nvSpPr>
        <p:spPr>
          <a:xfrm>
            <a:off x="98344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3042-9933-4C71-BBE3-FA9237566B45}" type="slidenum">
              <a:rPr kumimoji="0" lang="en-US" sz="1000" b="0" i="0" u="none" strike="noStrike" kern="0" cap="none" spc="0" normalizeH="0" baseline="0" noProof="0" smtClean="0">
                <a:ln>
                  <a:noFill/>
                </a:ln>
                <a:solidFill>
                  <a:srgbClr val="FFFFFF"/>
                </a:solidFill>
                <a:effectLst/>
                <a:uLnTx/>
                <a:uFillTx/>
                <a:latin typeface="Calibri"/>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 name="Footer Placeholder 2" hidden="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4" name="Date Placeholder 3" hidden="1"/>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4D4D4F">
                  <a:tint val="75000"/>
                </a:srgbClr>
              </a:solidFill>
              <a:effectLst/>
              <a:uLnTx/>
              <a:uFillTx/>
              <a:latin typeface="Arial"/>
              <a:cs typeface="Arial"/>
              <a:sym typeface="Arial"/>
            </a:endParaRPr>
          </a:p>
        </p:txBody>
      </p:sp>
      <p:grpSp>
        <p:nvGrpSpPr>
          <p:cNvPr id="6" name="Group 5"/>
          <p:cNvGrpSpPr/>
          <p:nvPr/>
        </p:nvGrpSpPr>
        <p:grpSpPr>
          <a:xfrm>
            <a:off x="332931" y="2259673"/>
            <a:ext cx="5671264" cy="3945184"/>
            <a:chOff x="447231" y="2259673"/>
            <a:chExt cx="5671264" cy="3945184"/>
          </a:xfrm>
        </p:grpSpPr>
        <p:sp>
          <p:nvSpPr>
            <p:cNvPr id="5" name="Rounded Rectangle 4"/>
            <p:cNvSpPr/>
            <p:nvPr/>
          </p:nvSpPr>
          <p:spPr bwMode="auto">
            <a:xfrm>
              <a:off x="447232" y="2259673"/>
              <a:ext cx="5538651" cy="3945184"/>
            </a:xfrm>
            <a:prstGeom prst="roundRect">
              <a:avLst/>
            </a:prstGeom>
            <a:solidFill>
              <a:srgbClr val="77649D"/>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err="1">
                <a:latin typeface="+mn-lt"/>
              </a:endParaRPr>
            </a:p>
          </p:txBody>
        </p:sp>
        <p:sp>
          <p:nvSpPr>
            <p:cNvPr id="44" name="Content Placeholder 3">
              <a:extLst>
                <a:ext uri="{FF2B5EF4-FFF2-40B4-BE49-F238E27FC236}">
                  <a16:creationId xmlns:a16="http://schemas.microsoft.com/office/drawing/2014/main" id="{C5C9658E-8FE5-9D83-F565-B270142BDD49}"/>
                </a:ext>
              </a:extLst>
            </p:cNvPr>
            <p:cNvSpPr txBox="1">
              <a:spLocks/>
            </p:cNvSpPr>
            <p:nvPr/>
          </p:nvSpPr>
          <p:spPr bwMode="auto">
            <a:xfrm>
              <a:off x="447231" y="2461260"/>
              <a:ext cx="55386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300"/>
                </a:spcBef>
                <a:spcAft>
                  <a:spcPct val="0"/>
                </a:spcAft>
                <a:buClr>
                  <a:srgbClr val="920053"/>
                </a:buClr>
                <a:buSzPct val="85000"/>
                <a:buFont typeface="Arial" panose="020B0604020202020204" pitchFamily="34" charset="0"/>
                <a:buNone/>
                <a:tabLst/>
                <a:defRPr/>
              </a:pPr>
              <a:r>
                <a:rPr kumimoji="0" lang="en-US" sz="2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Bring Your</a:t>
              </a:r>
              <a:r>
                <a:rPr kumimoji="0" lang="en-US" sz="2400" b="1" i="0" u="none" strike="noStrike" kern="0" cap="none" spc="0" normalizeH="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 Own License (BYOL)</a:t>
              </a:r>
              <a:endParaRPr kumimoji="0" lang="pl-PL" sz="2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45" name="Content Placeholder 3">
              <a:extLst>
                <a:ext uri="{FF2B5EF4-FFF2-40B4-BE49-F238E27FC236}">
                  <a16:creationId xmlns:a16="http://schemas.microsoft.com/office/drawing/2014/main" id="{C5C9658E-8FE5-9D83-F565-B270142BDD49}"/>
                </a:ext>
              </a:extLst>
            </p:cNvPr>
            <p:cNvSpPr txBox="1">
              <a:spLocks/>
            </p:cNvSpPr>
            <p:nvPr/>
          </p:nvSpPr>
          <p:spPr bwMode="auto">
            <a:xfrm>
              <a:off x="579843" y="3388438"/>
              <a:ext cx="5538652" cy="2404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a:lnSpc>
                  <a:spcPct val="150000"/>
                </a:lnSpc>
                <a:spcBef>
                  <a:spcPts val="300"/>
                </a:spcBef>
                <a:buClr>
                  <a:schemeClr val="bg1"/>
                </a:buClr>
                <a:buSzPct val="100000"/>
                <a:defRPr/>
              </a:pPr>
              <a:r>
                <a:rPr kumimoji="0" lang="en-US" sz="220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Purchase from channel partner</a:t>
              </a:r>
            </a:p>
            <a:p>
              <a:pPr>
                <a:lnSpc>
                  <a:spcPct val="150000"/>
                </a:lnSpc>
                <a:spcBef>
                  <a:spcPts val="300"/>
                </a:spcBef>
                <a:buClr>
                  <a:schemeClr val="bg1"/>
                </a:buClr>
                <a:buSzPct val="100000"/>
                <a:defRPr/>
              </a:pPr>
              <a:r>
                <a:rPr kumimoji="0" lang="en-US" sz="220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Charged by # cores</a:t>
              </a:r>
            </a:p>
            <a:p>
              <a:pPr>
                <a:lnSpc>
                  <a:spcPct val="150000"/>
                </a:lnSpc>
                <a:spcBef>
                  <a:spcPts val="300"/>
                </a:spcBef>
                <a:buClr>
                  <a:schemeClr val="bg1"/>
                </a:buClr>
                <a:buSzPct val="100000"/>
                <a:defRPr/>
              </a:pPr>
              <a:r>
                <a:rPr lang="en-US" sz="2200">
                  <a:solidFill>
                    <a:srgbClr val="FFFFFF"/>
                  </a:solidFill>
                  <a:latin typeface="Roboto" panose="02000000000000000000" pitchFamily="2" charset="0"/>
                  <a:ea typeface="Roboto" panose="02000000000000000000" pitchFamily="2" charset="0"/>
                  <a:cs typeface="Roboto" panose="02000000000000000000" pitchFamily="2" charset="0"/>
                </a:rPr>
                <a:t>Portable licenses</a:t>
              </a:r>
            </a:p>
            <a:p>
              <a:pPr>
                <a:lnSpc>
                  <a:spcPct val="150000"/>
                </a:lnSpc>
                <a:spcBef>
                  <a:spcPts val="300"/>
                </a:spcBef>
                <a:buClr>
                  <a:schemeClr val="bg1"/>
                </a:buClr>
                <a:buSzPct val="100000"/>
                <a:defRPr/>
              </a:pPr>
              <a:r>
                <a:rPr kumimoji="0" lang="en-US" sz="220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Automatic license allocation</a:t>
              </a:r>
            </a:p>
          </p:txBody>
        </p:sp>
      </p:grpSp>
      <p:grpSp>
        <p:nvGrpSpPr>
          <p:cNvPr id="53" name="Group 52"/>
          <p:cNvGrpSpPr/>
          <p:nvPr/>
        </p:nvGrpSpPr>
        <p:grpSpPr>
          <a:xfrm>
            <a:off x="6073306" y="2259673"/>
            <a:ext cx="5813894" cy="3945184"/>
            <a:chOff x="447231" y="2259673"/>
            <a:chExt cx="5740374" cy="3945184"/>
          </a:xfrm>
        </p:grpSpPr>
        <p:sp>
          <p:nvSpPr>
            <p:cNvPr id="54" name="Rounded Rectangle 53"/>
            <p:cNvSpPr/>
            <p:nvPr/>
          </p:nvSpPr>
          <p:spPr bwMode="auto">
            <a:xfrm>
              <a:off x="447232" y="2259673"/>
              <a:ext cx="5740373" cy="3945184"/>
            </a:xfrm>
            <a:prstGeom prst="roundRect">
              <a:avLst/>
            </a:prstGeom>
            <a:solidFill>
              <a:srgbClr val="77649D"/>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err="1">
                <a:latin typeface="+mn-lt"/>
              </a:endParaRPr>
            </a:p>
          </p:txBody>
        </p:sp>
        <p:sp>
          <p:nvSpPr>
            <p:cNvPr id="60" name="Content Placeholder 3">
              <a:extLst>
                <a:ext uri="{FF2B5EF4-FFF2-40B4-BE49-F238E27FC236}">
                  <a16:creationId xmlns:a16="http://schemas.microsoft.com/office/drawing/2014/main" id="{C5C9658E-8FE5-9D83-F565-B270142BDD49}"/>
                </a:ext>
              </a:extLst>
            </p:cNvPr>
            <p:cNvSpPr txBox="1">
              <a:spLocks/>
            </p:cNvSpPr>
            <p:nvPr/>
          </p:nvSpPr>
          <p:spPr bwMode="auto">
            <a:xfrm>
              <a:off x="447231" y="2461260"/>
              <a:ext cx="55386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0" marR="0" lvl="0" indent="0" algn="ctr" defTabSz="914400" rtl="0" eaLnBrk="1" fontAlgn="base" latinLnBrk="0" hangingPunct="1">
                <a:lnSpc>
                  <a:spcPct val="95000"/>
                </a:lnSpc>
                <a:spcBef>
                  <a:spcPts val="300"/>
                </a:spcBef>
                <a:spcAft>
                  <a:spcPct val="0"/>
                </a:spcAft>
                <a:buClr>
                  <a:srgbClr val="920053"/>
                </a:buClr>
                <a:buSzPct val="85000"/>
                <a:buFont typeface="Arial" panose="020B0604020202020204" pitchFamily="34" charset="0"/>
                <a:buNone/>
                <a:tabLst/>
                <a:defRPr/>
              </a:pPr>
              <a:r>
                <a:rPr kumimoji="0" lang="en-US" sz="2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Pay As You Go </a:t>
              </a:r>
              <a:r>
                <a:rPr kumimoji="0" lang="en-US" sz="2400" b="1" i="0" u="none" strike="noStrike" kern="0" cap="none" spc="0" normalizeH="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(PAYG)</a:t>
              </a:r>
              <a:endParaRPr kumimoji="0" lang="pl-PL" sz="2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61" name="Content Placeholder 3">
              <a:extLst>
                <a:ext uri="{FF2B5EF4-FFF2-40B4-BE49-F238E27FC236}">
                  <a16:creationId xmlns:a16="http://schemas.microsoft.com/office/drawing/2014/main" id="{C5C9658E-8FE5-9D83-F565-B270142BDD49}"/>
                </a:ext>
              </a:extLst>
            </p:cNvPr>
            <p:cNvSpPr txBox="1">
              <a:spLocks/>
            </p:cNvSpPr>
            <p:nvPr/>
          </p:nvSpPr>
          <p:spPr bwMode="auto">
            <a:xfrm>
              <a:off x="579843" y="3388438"/>
              <a:ext cx="5538652" cy="2404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a:lnSpc>
                  <a:spcPct val="150000"/>
                </a:lnSpc>
                <a:spcBef>
                  <a:spcPts val="300"/>
                </a:spcBef>
                <a:buClr>
                  <a:schemeClr val="bg1"/>
                </a:buClr>
                <a:buSzPct val="100000"/>
                <a:defRPr/>
              </a:pPr>
              <a:r>
                <a:rPr lang="en-US" sz="2200">
                  <a:solidFill>
                    <a:srgbClr val="FFFFFF"/>
                  </a:solidFill>
                  <a:latin typeface="Roboto" panose="02000000000000000000" pitchFamily="2" charset="0"/>
                  <a:ea typeface="Roboto" panose="02000000000000000000" pitchFamily="2" charset="0"/>
                  <a:cs typeface="Roboto" panose="02000000000000000000" pitchFamily="2" charset="0"/>
                </a:rPr>
                <a:t>On cloud vendor Marketplaces</a:t>
              </a:r>
              <a:endParaRPr kumimoji="0" lang="en-US" sz="220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a:lnSpc>
                  <a:spcPct val="150000"/>
                </a:lnSpc>
                <a:spcBef>
                  <a:spcPts val="300"/>
                </a:spcBef>
                <a:buClr>
                  <a:schemeClr val="bg1"/>
                </a:buClr>
                <a:buSzPct val="100000"/>
                <a:defRPr/>
              </a:pPr>
              <a:r>
                <a:rPr lang="en-US" sz="2200">
                  <a:solidFill>
                    <a:srgbClr val="FFFFFF"/>
                  </a:solidFill>
                  <a:latin typeface="Roboto" panose="02000000000000000000" pitchFamily="2" charset="0"/>
                  <a:ea typeface="Roboto" panose="02000000000000000000" pitchFamily="2" charset="0"/>
                  <a:cs typeface="Roboto" panose="02000000000000000000" pitchFamily="2" charset="0"/>
                </a:rPr>
                <a:t>License “built-into” cost of cloud instance</a:t>
              </a:r>
            </a:p>
            <a:p>
              <a:pPr>
                <a:lnSpc>
                  <a:spcPct val="150000"/>
                </a:lnSpc>
                <a:spcBef>
                  <a:spcPts val="300"/>
                </a:spcBef>
                <a:buClr>
                  <a:schemeClr val="bg1"/>
                </a:buClr>
                <a:buSzPct val="100000"/>
                <a:defRPr/>
              </a:pPr>
              <a:r>
                <a:rPr lang="en-US" sz="2200">
                  <a:solidFill>
                    <a:srgbClr val="FFFFFF"/>
                  </a:solidFill>
                  <a:latin typeface="Roboto" panose="02000000000000000000" pitchFamily="2" charset="0"/>
                  <a:ea typeface="Roboto" panose="02000000000000000000" pitchFamily="2" charset="0"/>
                  <a:cs typeface="Roboto" panose="02000000000000000000" pitchFamily="2" charset="0"/>
                </a:rPr>
                <a:t>Annual OR on-demand/per-hour</a:t>
              </a:r>
            </a:p>
            <a:p>
              <a:pPr>
                <a:lnSpc>
                  <a:spcPct val="150000"/>
                </a:lnSpc>
                <a:spcBef>
                  <a:spcPts val="300"/>
                </a:spcBef>
                <a:buClr>
                  <a:schemeClr val="bg1"/>
                </a:buClr>
                <a:buSzPct val="100000"/>
                <a:defRPr/>
              </a:pPr>
              <a:r>
                <a:rPr lang="en-US" sz="2200">
                  <a:solidFill>
                    <a:srgbClr val="FFFFFF"/>
                  </a:solidFill>
                  <a:latin typeface="Roboto" panose="02000000000000000000" pitchFamily="2" charset="0"/>
                  <a:ea typeface="Roboto" panose="02000000000000000000" pitchFamily="2" charset="0"/>
                  <a:cs typeface="Roboto" panose="02000000000000000000" pitchFamily="2" charset="0"/>
                </a:rPr>
                <a:t>Line item in cloud vendor invoice</a:t>
              </a:r>
            </a:p>
          </p:txBody>
        </p:sp>
      </p:grpSp>
    </p:spTree>
    <p:extLst>
      <p:ext uri="{BB962C8B-B14F-4D97-AF65-F5344CB8AC3E}">
        <p14:creationId xmlns:p14="http://schemas.microsoft.com/office/powerpoint/2010/main" val="2569889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 name="Picture 65"/>
          <p:cNvPicPr>
            <a:picLocks noChangeAspect="1"/>
          </p:cNvPicPr>
          <p:nvPr/>
        </p:nvPicPr>
        <p:blipFill>
          <a:blip r:embed="rId3"/>
          <a:srcRect/>
          <a:stretch/>
        </p:blipFill>
        <p:spPr>
          <a:xfrm>
            <a:off x="5394672" y="2036711"/>
            <a:ext cx="1228710" cy="1385311"/>
          </a:xfrm>
          <a:prstGeom prst="rect">
            <a:avLst/>
          </a:prstGeom>
          <a:noFill/>
        </p:spPr>
      </p:pic>
      <p:sp>
        <p:nvSpPr>
          <p:cNvPr id="6" name="Footer Placeholder 5" hidden="1"/>
          <p:cNvSpPr>
            <a:spLocks noGrp="1"/>
          </p:cNvSpPr>
          <p:nvPr>
            <p:ph type="ftr" sz="quarter" idx="11"/>
          </p:nvPr>
        </p:nvSpPr>
        <p:spPr/>
        <p:txBody>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endParaRPr>
          </a:p>
        </p:txBody>
      </p:sp>
      <p:sp>
        <p:nvSpPr>
          <p:cNvPr id="3" name="Date Placeholder 2" hidden="1"/>
          <p:cNvSpPr>
            <a:spLocks noGrp="1"/>
          </p:cNvSpPr>
          <p:nvPr>
            <p:ph type="dt" sz="half" idx="14"/>
          </p:nvPr>
        </p:nvSpPr>
        <p:spPr>
          <a:xfrm>
            <a:off x="2" y="6889232"/>
            <a:ext cx="2843213" cy="205252"/>
          </a:xfr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4D4D4F">
                  <a:tint val="75000"/>
                </a:srgbClr>
              </a:solidFill>
              <a:effectLst/>
              <a:uLnTx/>
              <a:uFillTx/>
              <a:latin typeface="Arial"/>
              <a:cs typeface="Arial"/>
              <a:sym typeface="Arial"/>
            </a:endParaRPr>
          </a:p>
        </p:txBody>
      </p:sp>
      <p:pic>
        <p:nvPicPr>
          <p:cNvPr id="19" name="Obraz 18">
            <a:extLst>
              <a:ext uri="{FF2B5EF4-FFF2-40B4-BE49-F238E27FC236}">
                <a16:creationId xmlns:a16="http://schemas.microsoft.com/office/drawing/2014/main" id="{EEB0555D-35A9-41FE-6798-983C1D2D261C}"/>
              </a:ext>
            </a:extLst>
          </p:cNvPr>
          <p:cNvPicPr>
            <a:picLocks noChangeAspect="1"/>
          </p:cNvPicPr>
          <p:nvPr/>
        </p:nvPicPr>
        <p:blipFill>
          <a:blip r:embed="rId4">
            <a:alphaModFix amt="9000"/>
          </a:blip>
          <a:stretch>
            <a:fillRect/>
          </a:stretch>
        </p:blipFill>
        <p:spPr>
          <a:xfrm>
            <a:off x="6897931" y="3212345"/>
            <a:ext cx="2256372" cy="2543950"/>
          </a:xfrm>
          <a:prstGeom prst="rect">
            <a:avLst/>
          </a:prstGeom>
        </p:spPr>
      </p:pic>
      <p:pic>
        <p:nvPicPr>
          <p:cNvPr id="24"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596258" y="3766841"/>
            <a:ext cx="817202" cy="49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6"/>
          <a:srcRect/>
          <a:stretch/>
        </p:blipFill>
        <p:spPr bwMode="auto">
          <a:xfrm>
            <a:off x="9708085" y="2531698"/>
            <a:ext cx="624423" cy="39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596258" y="4296175"/>
            <a:ext cx="928369" cy="76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wal 3">
            <a:extLst>
              <a:ext uri="{FF2B5EF4-FFF2-40B4-BE49-F238E27FC236}">
                <a16:creationId xmlns:a16="http://schemas.microsoft.com/office/drawing/2014/main" id="{272823D9-B2C9-4249-1ADD-576F4476ABE2}"/>
              </a:ext>
            </a:extLst>
          </p:cNvPr>
          <p:cNvSpPr/>
          <p:nvPr/>
        </p:nvSpPr>
        <p:spPr bwMode="auto">
          <a:xfrm>
            <a:off x="1543759" y="3129300"/>
            <a:ext cx="2228451" cy="2228452"/>
          </a:xfrm>
          <a:prstGeom prst="ellipse">
            <a:avLst/>
          </a:prstGeom>
          <a:gradFill>
            <a:gsLst>
              <a:gs pos="100000">
                <a:schemeClr val="accent6"/>
              </a:gs>
              <a:gs pos="9000">
                <a:schemeClr val="bg2"/>
              </a:gs>
            </a:gsLst>
            <a:path path="circle">
              <a:fillToRect l="100000" t="100000"/>
            </a:path>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err="1">
              <a:ln>
                <a:noFill/>
              </a:ln>
              <a:solidFill>
                <a:srgbClr val="000000"/>
              </a:solidFill>
              <a:effectLst/>
              <a:uLnTx/>
              <a:uFillTx/>
              <a:latin typeface="Calibri"/>
              <a:cs typeface="Arial"/>
              <a:sym typeface="Arial"/>
            </a:endParaRPr>
          </a:p>
        </p:txBody>
      </p:sp>
      <p:pic>
        <p:nvPicPr>
          <p:cNvPr id="3075" name="Picture 3" descr="Clock - Free time and date icons">
            <a:extLst>
              <a:ext uri="{FF2B5EF4-FFF2-40B4-BE49-F238E27FC236}">
                <a16:creationId xmlns:a16="http://schemas.microsoft.com/office/drawing/2014/main" id="{DA651958-25EF-28EA-088F-FFC2380222A7}"/>
              </a:ext>
            </a:extLst>
          </p:cNvPr>
          <p:cNvPicPr>
            <a:picLocks noChangeAspect="1" noChangeArrowheads="1"/>
          </p:cNvPicPr>
          <p:nvPr/>
        </p:nvPicPr>
        <p:blipFill>
          <a:blip r:embed="rId8" cstate="email">
            <a:alphaModFix amt="27000"/>
            <a:extLst>
              <a:ext uri="{28A0092B-C50C-407E-A947-70E740481C1C}">
                <a14:useLocalDpi xmlns:a14="http://schemas.microsoft.com/office/drawing/2010/main" val="0"/>
              </a:ext>
            </a:extLst>
          </a:blip>
          <a:srcRect/>
          <a:stretch>
            <a:fillRect/>
          </a:stretch>
        </p:blipFill>
        <p:spPr bwMode="auto">
          <a:xfrm>
            <a:off x="1821751" y="3341456"/>
            <a:ext cx="1804139" cy="18041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p:cNvPicPr>
            <a:picLocks noChangeAspect="1" noChangeArrowheads="1"/>
          </p:cNvPicPr>
          <p:nvPr/>
        </p:nvPicPr>
        <p:blipFill>
          <a:blip r:embed="rId9" cstate="email">
            <a:lum bright="100000"/>
            <a:extLst>
              <a:ext uri="{28A0092B-C50C-407E-A947-70E740481C1C}">
                <a14:useLocalDpi xmlns:a14="http://schemas.microsoft.com/office/drawing/2010/main"/>
              </a:ext>
            </a:extLst>
          </a:blip>
          <a:srcRect/>
          <a:stretch>
            <a:fillRect/>
          </a:stretch>
        </p:blipFill>
        <p:spPr bwMode="auto">
          <a:xfrm>
            <a:off x="2303389" y="3792145"/>
            <a:ext cx="709191" cy="90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a 6">
            <a:extLst>
              <a:ext uri="{FF2B5EF4-FFF2-40B4-BE49-F238E27FC236}">
                <a16:creationId xmlns:a16="http://schemas.microsoft.com/office/drawing/2014/main" id="{326E2654-F686-7733-A142-67951E15AFFC}"/>
              </a:ext>
            </a:extLst>
          </p:cNvPr>
          <p:cNvGrpSpPr/>
          <p:nvPr/>
        </p:nvGrpSpPr>
        <p:grpSpPr>
          <a:xfrm>
            <a:off x="3188075" y="3435087"/>
            <a:ext cx="849896" cy="849896"/>
            <a:chOff x="3378746" y="2322797"/>
            <a:chExt cx="900384" cy="900384"/>
          </a:xfrm>
        </p:grpSpPr>
        <p:sp>
          <p:nvSpPr>
            <p:cNvPr id="5" name="Owal 4">
              <a:extLst>
                <a:ext uri="{FF2B5EF4-FFF2-40B4-BE49-F238E27FC236}">
                  <a16:creationId xmlns:a16="http://schemas.microsoft.com/office/drawing/2014/main" id="{59783A28-6000-E72C-03CD-0472B67700D3}"/>
                </a:ext>
              </a:extLst>
            </p:cNvPr>
            <p:cNvSpPr/>
            <p:nvPr/>
          </p:nvSpPr>
          <p:spPr bwMode="auto">
            <a:xfrm>
              <a:off x="3378746" y="2322797"/>
              <a:ext cx="900384" cy="900384"/>
            </a:xfrm>
            <a:prstGeom prst="ellipse">
              <a:avLst/>
            </a:prstGeom>
            <a:solidFill>
              <a:schemeClr val="bg1">
                <a:lumMod val="85000"/>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err="1">
                <a:ln>
                  <a:noFill/>
                </a:ln>
                <a:solidFill>
                  <a:srgbClr val="000000"/>
                </a:solidFill>
                <a:effectLst/>
                <a:uLnTx/>
                <a:uFillTx/>
                <a:latin typeface="Calibri"/>
                <a:cs typeface="Arial"/>
                <a:sym typeface="Arial"/>
              </a:endParaRPr>
            </a:p>
          </p:txBody>
        </p:sp>
        <p:pic>
          <p:nvPicPr>
            <p:cNvPr id="16" name="Picture 4"/>
            <p:cNvPicPr>
              <a:picLocks noChangeAspect="1" noChangeArrowheads="1"/>
            </p:cNvPicPr>
            <p:nvPr/>
          </p:nvPicPr>
          <p:blipFill>
            <a:blip r:embed="rId10" cstate="print">
              <a:lum/>
              <a:extLst>
                <a:ext uri="{28A0092B-C50C-407E-A947-70E740481C1C}">
                  <a14:useLocalDpi xmlns:a14="http://schemas.microsoft.com/office/drawing/2010/main" val="0"/>
                </a:ext>
              </a:extLst>
            </a:blip>
            <a:srcRect/>
            <a:stretch>
              <a:fillRect/>
            </a:stretch>
          </p:blipFill>
          <p:spPr bwMode="auto">
            <a:xfrm>
              <a:off x="3494535" y="2537339"/>
              <a:ext cx="668805" cy="449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Group 19"/>
          <p:cNvGrpSpPr/>
          <p:nvPr/>
        </p:nvGrpSpPr>
        <p:grpSpPr>
          <a:xfrm>
            <a:off x="5798858" y="1472639"/>
            <a:ext cx="4433772" cy="980340"/>
            <a:chOff x="5798858" y="1472639"/>
            <a:chExt cx="4433772" cy="980340"/>
          </a:xfrm>
        </p:grpSpPr>
        <p:pic>
          <p:nvPicPr>
            <p:cNvPr id="30"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820541" y="2201957"/>
              <a:ext cx="412089" cy="25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799630" y="1472639"/>
              <a:ext cx="412089" cy="25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798858" y="2202059"/>
              <a:ext cx="412089" cy="25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 name="Picture 11">
            <a:extLst>
              <a:ext uri="{FF2B5EF4-FFF2-40B4-BE49-F238E27FC236}">
                <a16:creationId xmlns:a16="http://schemas.microsoft.com/office/drawing/2014/main" id="{7A6C7515-5357-D7EC-6287-77DFBC5161F7}"/>
              </a:ext>
            </a:extLst>
          </p:cNvPr>
          <p:cNvPicPr>
            <a:picLocks noChangeAspect="1" noChangeArrowheads="1"/>
          </p:cNvPicPr>
          <p:nvPr/>
        </p:nvPicPr>
        <p:blipFill>
          <a:blip r:embed="rId6"/>
          <a:srcRect/>
          <a:stretch/>
        </p:blipFill>
        <p:spPr bwMode="auto">
          <a:xfrm>
            <a:off x="5692690" y="2607840"/>
            <a:ext cx="624423" cy="39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Łącznik łamany 26">
            <a:extLst>
              <a:ext uri="{FF2B5EF4-FFF2-40B4-BE49-F238E27FC236}">
                <a16:creationId xmlns:a16="http://schemas.microsoft.com/office/drawing/2014/main" id="{0A843AE0-4779-9127-88D1-EF5D2E369304}"/>
              </a:ext>
            </a:extLst>
          </p:cNvPr>
          <p:cNvCxnSpPr/>
          <p:nvPr/>
        </p:nvCxnSpPr>
        <p:spPr bwMode="auto">
          <a:xfrm flipV="1">
            <a:off x="3613024" y="1323476"/>
            <a:ext cx="4400699" cy="2099804"/>
          </a:xfrm>
          <a:prstGeom prst="bentConnector4">
            <a:avLst>
              <a:gd name="adj1" fmla="val 251"/>
              <a:gd name="adj2" fmla="val 110887"/>
            </a:avLst>
          </a:prstGeom>
          <a:solidFill>
            <a:schemeClr val="bg1"/>
          </a:solidFill>
          <a:ln w="38100" cap="flat" cmpd="sng" algn="ctr">
            <a:solidFill>
              <a:srgbClr val="DA157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Łącznik łamany 38">
            <a:extLst>
              <a:ext uri="{FF2B5EF4-FFF2-40B4-BE49-F238E27FC236}">
                <a16:creationId xmlns:a16="http://schemas.microsoft.com/office/drawing/2014/main" id="{FA59E10A-1142-F38B-E5D9-4E859CCB3CB8}"/>
              </a:ext>
            </a:extLst>
          </p:cNvPr>
          <p:cNvCxnSpPr>
            <a:stCxn id="5" idx="6"/>
          </p:cNvCxnSpPr>
          <p:nvPr/>
        </p:nvCxnSpPr>
        <p:spPr bwMode="auto">
          <a:xfrm>
            <a:off x="4037971" y="3860035"/>
            <a:ext cx="2903452" cy="0"/>
          </a:xfrm>
          <a:prstGeom prst="bentConnector3">
            <a:avLst>
              <a:gd name="adj1" fmla="val 50000"/>
            </a:avLst>
          </a:prstGeom>
          <a:solidFill>
            <a:schemeClr val="bg1"/>
          </a:solidFill>
          <a:ln w="38100" cap="flat" cmpd="sng" algn="ctr">
            <a:solidFill>
              <a:srgbClr val="DA157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p:cNvCxnSpPr/>
          <p:nvPr/>
        </p:nvCxnSpPr>
        <p:spPr bwMode="auto">
          <a:xfrm flipH="1">
            <a:off x="6003790" y="1114425"/>
            <a:ext cx="6485" cy="922742"/>
          </a:xfrm>
          <a:prstGeom prst="line">
            <a:avLst/>
          </a:prstGeom>
          <a:solidFill>
            <a:schemeClr val="bg1"/>
          </a:solidFill>
          <a:ln w="38100" cap="flat" cmpd="sng" algn="ctr">
            <a:solidFill>
              <a:srgbClr val="DA157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a:off x="10029828" y="1075859"/>
            <a:ext cx="3282" cy="961308"/>
          </a:xfrm>
          <a:prstGeom prst="line">
            <a:avLst/>
          </a:prstGeom>
          <a:solidFill>
            <a:schemeClr val="bg1"/>
          </a:solidFill>
          <a:ln w="38100" cap="flat" cmpd="sng" algn="ctr">
            <a:solidFill>
              <a:srgbClr val="DA157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H="1" flipV="1">
            <a:off x="7080250" y="1091990"/>
            <a:ext cx="2946335" cy="0"/>
          </a:xfrm>
          <a:prstGeom prst="line">
            <a:avLst/>
          </a:prstGeom>
          <a:solidFill>
            <a:schemeClr val="bg1"/>
          </a:solidFill>
          <a:ln w="38100" cap="flat" cmpd="sng" algn="ctr">
            <a:solidFill>
              <a:srgbClr val="DA157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3" name="Picture 62"/>
          <p:cNvPicPr>
            <a:picLocks noChangeAspect="1"/>
          </p:cNvPicPr>
          <p:nvPr/>
        </p:nvPicPr>
        <p:blipFill>
          <a:blip r:embed="rId3"/>
          <a:srcRect/>
          <a:stretch/>
        </p:blipFill>
        <p:spPr>
          <a:xfrm>
            <a:off x="6851245" y="3146800"/>
            <a:ext cx="2346963" cy="2646087"/>
          </a:xfrm>
          <a:prstGeom prst="rect">
            <a:avLst/>
          </a:prstGeom>
          <a:noFill/>
        </p:spPr>
      </p:pic>
      <p:pic>
        <p:nvPicPr>
          <p:cNvPr id="64" name="Picture 63"/>
          <p:cNvPicPr>
            <a:picLocks noChangeAspect="1"/>
          </p:cNvPicPr>
          <p:nvPr/>
        </p:nvPicPr>
        <p:blipFill>
          <a:blip r:embed="rId3"/>
          <a:srcRect/>
          <a:stretch/>
        </p:blipFill>
        <p:spPr>
          <a:xfrm>
            <a:off x="9416355" y="2036711"/>
            <a:ext cx="1228710" cy="1385311"/>
          </a:xfrm>
          <a:prstGeom prst="rect">
            <a:avLst/>
          </a:prstGeom>
          <a:noFill/>
        </p:spPr>
      </p:pic>
      <p:pic>
        <p:nvPicPr>
          <p:cNvPr id="65" name="Picture 64"/>
          <p:cNvPicPr>
            <a:picLocks noChangeAspect="1"/>
          </p:cNvPicPr>
          <p:nvPr/>
        </p:nvPicPr>
        <p:blipFill>
          <a:blip r:embed="rId3"/>
          <a:srcRect/>
          <a:stretch/>
        </p:blipFill>
        <p:spPr>
          <a:xfrm>
            <a:off x="7390707" y="1325462"/>
            <a:ext cx="1228710" cy="1385311"/>
          </a:xfrm>
          <a:prstGeom prst="rect">
            <a:avLst/>
          </a:prstGeom>
          <a:noFill/>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9470" y="2751218"/>
            <a:ext cx="548640" cy="158591"/>
          </a:xfrm>
          <a:prstGeom prst="rect">
            <a:avLst/>
          </a:prstGeom>
        </p:spPr>
      </p:pic>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92086" y="2628735"/>
            <a:ext cx="475484" cy="279567"/>
          </a:xfrm>
          <a:prstGeom prst="rect">
            <a:avLst/>
          </a:prstGeom>
        </p:spPr>
      </p:pic>
      <p:grpSp>
        <p:nvGrpSpPr>
          <p:cNvPr id="13" name="Group 12"/>
          <p:cNvGrpSpPr/>
          <p:nvPr/>
        </p:nvGrpSpPr>
        <p:grpSpPr>
          <a:xfrm>
            <a:off x="7712513" y="1851686"/>
            <a:ext cx="624423" cy="394797"/>
            <a:chOff x="7712513" y="1851686"/>
            <a:chExt cx="624423" cy="394797"/>
          </a:xfrm>
        </p:grpSpPr>
        <p:pic>
          <p:nvPicPr>
            <p:cNvPr id="9" name="Picture 11">
              <a:extLst>
                <a:ext uri="{FF2B5EF4-FFF2-40B4-BE49-F238E27FC236}">
                  <a16:creationId xmlns:a16="http://schemas.microsoft.com/office/drawing/2014/main" id="{DFA52404-CA90-91D8-39E1-5F8AF5F2FD5D}"/>
                </a:ext>
              </a:extLst>
            </p:cNvPr>
            <p:cNvPicPr>
              <a:picLocks noChangeAspect="1" noChangeArrowheads="1"/>
            </p:cNvPicPr>
            <p:nvPr/>
          </p:nvPicPr>
          <p:blipFill>
            <a:blip r:embed="rId6"/>
            <a:srcRect/>
            <a:stretch/>
          </p:blipFill>
          <p:spPr bwMode="auto">
            <a:xfrm>
              <a:off x="7712513" y="1851686"/>
              <a:ext cx="624423" cy="394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15123" y="1976405"/>
              <a:ext cx="377381" cy="225552"/>
            </a:xfrm>
            <a:prstGeom prst="rect">
              <a:avLst/>
            </a:prstGeom>
          </p:spPr>
        </p:pic>
      </p:grpSp>
    </p:spTree>
    <p:extLst>
      <p:ext uri="{BB962C8B-B14F-4D97-AF65-F5344CB8AC3E}">
        <p14:creationId xmlns:p14="http://schemas.microsoft.com/office/powerpoint/2010/main" val="3968081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00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r>
              <a:rPr kumimoji="0" lang="en-US" sz="900" b="0" i="0" u="none" strike="noStrike" kern="1200" cap="none" spc="0" normalizeH="0" baseline="0" noProof="0">
                <a:ln>
                  <a:noFill/>
                </a:ln>
                <a:solidFill>
                  <a:srgbClr val="FFFFFF">
                    <a:lumMod val="75000"/>
                  </a:srgbClr>
                </a:solidFill>
                <a:effectLst/>
                <a:uLnTx/>
                <a:uFillTx/>
                <a:latin typeface="Calibri"/>
                <a:ea typeface="+mn-ea"/>
                <a:cs typeface="Arial"/>
                <a:sym typeface="Arial"/>
              </a:rPr>
              <a:t> [Internal Use] for Check Point employees​</a:t>
            </a:r>
          </a:p>
        </p:txBody>
      </p:sp>
      <p:sp>
        <p:nvSpPr>
          <p:cNvPr id="3" name="Date Placeholder 2" hidden="1"/>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 b="0" i="0" u="none" strike="noStrike" kern="0" cap="none" spc="0" normalizeH="0" baseline="0" noProof="0">
              <a:ln>
                <a:noFill/>
              </a:ln>
              <a:solidFill>
                <a:srgbClr val="30242F">
                  <a:tint val="75000"/>
                </a:srgbClr>
              </a:solidFill>
              <a:effectLst/>
              <a:uLnTx/>
              <a:uFillTx/>
              <a:latin typeface="Arial"/>
              <a:cs typeface="Arial"/>
              <a:sym typeface="Arial"/>
            </a:endParaRPr>
          </a:p>
        </p:txBody>
      </p:sp>
      <p:sp>
        <p:nvSpPr>
          <p:cNvPr id="4" name="Footer_page number">
            <a:extLst>
              <a:ext uri="{FF2B5EF4-FFF2-40B4-BE49-F238E27FC236}">
                <a16:creationId xmlns:a16="http://schemas.microsoft.com/office/drawing/2014/main" id="{081D0CF0-DE29-4A83-7CA9-C9EDBCA371A3}"/>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3042-9933-4C71-BBE3-FA9237566B45}" type="slidenum">
              <a:rPr kumimoji="0" lang="en-US" sz="1000" b="0" i="0" u="none" strike="noStrike" kern="0" cap="none" spc="0" normalizeH="0" baseline="0" noProof="0" smtClean="0">
                <a:ln>
                  <a:noFill/>
                </a:ln>
                <a:solidFill>
                  <a:srgbClr val="4D4D4F"/>
                </a:solidFill>
                <a:effectLst/>
                <a:uLnTx/>
                <a:uFillTx/>
                <a:latin typeface="Calibri"/>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0" cap="none" spc="0" normalizeH="0" baseline="0" noProof="0">
              <a:ln>
                <a:noFill/>
              </a:ln>
              <a:solidFill>
                <a:srgbClr val="4D4D4F"/>
              </a:solidFill>
              <a:effectLst/>
              <a:uLnTx/>
              <a:uFillTx/>
              <a:latin typeface="Calibri"/>
              <a:ea typeface="+mn-ea"/>
              <a:cs typeface="+mn-cs"/>
              <a:sym typeface="Arial"/>
            </a:endParaRPr>
          </a:p>
        </p:txBody>
      </p:sp>
      <p:sp>
        <p:nvSpPr>
          <p:cNvPr id="7" name="Footer_copyright">
            <a:extLst>
              <a:ext uri="{FF2B5EF4-FFF2-40B4-BE49-F238E27FC236}">
                <a16:creationId xmlns:a16="http://schemas.microsoft.com/office/drawing/2014/main" id="{40BB89DE-D9ED-BB73-49D2-5E6DD8C5691F}"/>
              </a:ext>
            </a:extLst>
          </p:cNvPr>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4D4D4F">
                    <a:lumMod val="40000"/>
                    <a:lumOff val="60000"/>
                  </a:srgbClr>
                </a:solidFill>
                <a:effectLst/>
                <a:uLnTx/>
                <a:uFillTx/>
                <a:latin typeface="Calibri"/>
                <a:ea typeface="+mn-ea"/>
                <a:cs typeface="+mn-cs"/>
                <a:sym typeface="Arial"/>
              </a:rPr>
              <a:t>©2022 Check Point Software Technologies Ltd. </a:t>
            </a:r>
          </a:p>
        </p:txBody>
      </p:sp>
      <p:cxnSp>
        <p:nvCxnSpPr>
          <p:cNvPr id="8" name="Footer line">
            <a:extLst>
              <a:ext uri="{FF2B5EF4-FFF2-40B4-BE49-F238E27FC236}">
                <a16:creationId xmlns:a16="http://schemas.microsoft.com/office/drawing/2014/main" id="{6629C341-60CD-1443-50DA-C9A3EE361876}"/>
              </a:ext>
            </a:extLst>
          </p:cNvPr>
          <p:cNvCxnSpPr/>
          <p:nvPr/>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5">
            <a:extLst>
              <a:ext uri="{FF2B5EF4-FFF2-40B4-BE49-F238E27FC236}">
                <a16:creationId xmlns:a16="http://schemas.microsoft.com/office/drawing/2014/main" id="{39A887D8-02FA-E8BF-0418-06946B701CD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grpSp>
        <p:nvGrpSpPr>
          <p:cNvPr id="20" name="Grupa 19">
            <a:extLst>
              <a:ext uri="{FF2B5EF4-FFF2-40B4-BE49-F238E27FC236}">
                <a16:creationId xmlns:a16="http://schemas.microsoft.com/office/drawing/2014/main" id="{01AA085A-67A5-AD01-8978-22A67E75B0DC}"/>
              </a:ext>
            </a:extLst>
          </p:cNvPr>
          <p:cNvGrpSpPr/>
          <p:nvPr/>
        </p:nvGrpSpPr>
        <p:grpSpPr>
          <a:xfrm>
            <a:off x="1315318" y="2282407"/>
            <a:ext cx="2685182" cy="3368529"/>
            <a:chOff x="1315318" y="2282408"/>
            <a:chExt cx="2685182" cy="3368529"/>
          </a:xfrm>
        </p:grpSpPr>
        <p:sp>
          <p:nvSpPr>
            <p:cNvPr id="10" name="Prostokąt zaokrąglony 9">
              <a:extLst>
                <a:ext uri="{FF2B5EF4-FFF2-40B4-BE49-F238E27FC236}">
                  <a16:creationId xmlns:a16="http://schemas.microsoft.com/office/drawing/2014/main" id="{B14E8730-C182-B3AB-97F0-B94F5A9FF44A}"/>
                </a:ext>
              </a:extLst>
            </p:cNvPr>
            <p:cNvSpPr/>
            <p:nvPr/>
          </p:nvSpPr>
          <p:spPr bwMode="auto">
            <a:xfrm>
              <a:off x="1315318" y="2282408"/>
              <a:ext cx="2685182" cy="3368529"/>
            </a:xfrm>
            <a:prstGeom prst="roundRect">
              <a:avLst>
                <a:gd name="adj" fmla="val 6958"/>
              </a:avLst>
            </a:prstGeom>
            <a:solidFill>
              <a:srgbClr val="D9D9D9"/>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l-PL" sz="1600" b="0" i="0" u="none" strike="noStrike" kern="0" cap="none" spc="0" normalizeH="0" baseline="0" noProof="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4" name="pole tekstowe 13">
              <a:extLst>
                <a:ext uri="{FF2B5EF4-FFF2-40B4-BE49-F238E27FC236}">
                  <a16:creationId xmlns:a16="http://schemas.microsoft.com/office/drawing/2014/main" id="{4D3CAC51-F6C3-AFD8-CBE2-AEB3D88042CD}"/>
                </a:ext>
              </a:extLst>
            </p:cNvPr>
            <p:cNvSpPr txBox="1"/>
            <p:nvPr/>
          </p:nvSpPr>
          <p:spPr bwMode="auto">
            <a:xfrm>
              <a:off x="1664330" y="4109385"/>
              <a:ext cx="1993270" cy="646331"/>
            </a:xfrm>
            <a:prstGeom prst="rect">
              <a:avLst/>
            </a:prstGeom>
            <a:no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D4D4F"/>
                  </a:solidFill>
                  <a:effectLst/>
                  <a:uLnTx/>
                  <a:uFillTx/>
                  <a:latin typeface="Roboto" panose="02000000000000000000" pitchFamily="2" charset="0"/>
                  <a:ea typeface="Roboto" panose="02000000000000000000" pitchFamily="2" charset="0"/>
                  <a:cs typeface="Roboto" panose="02000000000000000000" pitchFamily="2" charset="0"/>
                  <a:sym typeface="Arial"/>
                </a:rPr>
                <a:t>World-Class Threat Prevention</a:t>
              </a:r>
            </a:p>
          </p:txBody>
        </p:sp>
        <p:pic>
          <p:nvPicPr>
            <p:cNvPr id="6146" name="Picture 2">
              <a:extLst>
                <a:ext uri="{FF2B5EF4-FFF2-40B4-BE49-F238E27FC236}">
                  <a16:creationId xmlns:a16="http://schemas.microsoft.com/office/drawing/2014/main" id="{76D083DC-1B4D-D9AE-3632-61EEC8588878}"/>
                </a:ext>
              </a:extLst>
            </p:cNvPr>
            <p:cNvPicPr>
              <a:picLocks noChangeAspect="1" noChangeArrowheads="1"/>
            </p:cNvPicPr>
            <p:nvPr/>
          </p:nvPicPr>
          <p:blipFill>
            <a:blip r:embed="rId4"/>
            <a:srcRect/>
            <a:stretch/>
          </p:blipFill>
          <p:spPr bwMode="auto">
            <a:xfrm>
              <a:off x="2365551" y="3083025"/>
              <a:ext cx="575547" cy="691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upa 20">
            <a:extLst>
              <a:ext uri="{FF2B5EF4-FFF2-40B4-BE49-F238E27FC236}">
                <a16:creationId xmlns:a16="http://schemas.microsoft.com/office/drawing/2014/main" id="{F4C76902-41B2-330F-4026-18611FF6370A}"/>
              </a:ext>
            </a:extLst>
          </p:cNvPr>
          <p:cNvGrpSpPr/>
          <p:nvPr/>
        </p:nvGrpSpPr>
        <p:grpSpPr>
          <a:xfrm>
            <a:off x="4690978" y="2282407"/>
            <a:ext cx="2685182" cy="3368529"/>
            <a:chOff x="4690978" y="2282407"/>
            <a:chExt cx="2685182" cy="3368529"/>
          </a:xfrm>
        </p:grpSpPr>
        <p:sp>
          <p:nvSpPr>
            <p:cNvPr id="11" name="Prostokąt zaokrąglony 10">
              <a:extLst>
                <a:ext uri="{FF2B5EF4-FFF2-40B4-BE49-F238E27FC236}">
                  <a16:creationId xmlns:a16="http://schemas.microsoft.com/office/drawing/2014/main" id="{7469A1D8-CE78-1C15-FAD7-9E3ADF7C6E76}"/>
                </a:ext>
              </a:extLst>
            </p:cNvPr>
            <p:cNvSpPr/>
            <p:nvPr/>
          </p:nvSpPr>
          <p:spPr bwMode="auto">
            <a:xfrm>
              <a:off x="4690978" y="2282407"/>
              <a:ext cx="2685182" cy="3368529"/>
            </a:xfrm>
            <a:prstGeom prst="roundRect">
              <a:avLst>
                <a:gd name="adj" fmla="val 6958"/>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1600" b="0" i="0" u="none" strike="noStrike" kern="0" cap="none" spc="0" normalizeH="0" baseline="0" noProof="0" err="1">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5" name="pole tekstowe 14">
              <a:extLst>
                <a:ext uri="{FF2B5EF4-FFF2-40B4-BE49-F238E27FC236}">
                  <a16:creationId xmlns:a16="http://schemas.microsoft.com/office/drawing/2014/main" id="{B60509AF-562E-0BC4-465D-4E5C66A88CC5}"/>
                </a:ext>
              </a:extLst>
            </p:cNvPr>
            <p:cNvSpPr txBox="1"/>
            <p:nvPr/>
          </p:nvSpPr>
          <p:spPr bwMode="auto">
            <a:xfrm>
              <a:off x="5094514" y="4109385"/>
              <a:ext cx="1925826" cy="646331"/>
            </a:xfrm>
            <a:prstGeom prst="rect">
              <a:avLst/>
            </a:prstGeom>
            <a:no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Automated and Cloud-Native</a:t>
              </a:r>
            </a:p>
          </p:txBody>
        </p:sp>
        <p:pic>
          <p:nvPicPr>
            <p:cNvPr id="18" name="Picture 2">
              <a:extLst>
                <a:ext uri="{FF2B5EF4-FFF2-40B4-BE49-F238E27FC236}">
                  <a16:creationId xmlns:a16="http://schemas.microsoft.com/office/drawing/2014/main" id="{33657AE6-F3AF-01D0-491E-B43B75A48325}"/>
                </a:ext>
              </a:extLst>
            </p:cNvPr>
            <p:cNvPicPr>
              <a:picLocks noChangeAspect="1" noChangeArrowheads="1"/>
            </p:cNvPicPr>
            <p:nvPr/>
          </p:nvPicPr>
          <p:blipFill>
            <a:blip r:embed="rId5"/>
            <a:srcRect/>
            <a:stretch/>
          </p:blipFill>
          <p:spPr bwMode="auto">
            <a:xfrm>
              <a:off x="5342669" y="2700000"/>
              <a:ext cx="1409385" cy="14093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upa 21">
            <a:extLst>
              <a:ext uri="{FF2B5EF4-FFF2-40B4-BE49-F238E27FC236}">
                <a16:creationId xmlns:a16="http://schemas.microsoft.com/office/drawing/2014/main" id="{19E34BBA-54B5-606E-44F3-90E849122426}"/>
              </a:ext>
            </a:extLst>
          </p:cNvPr>
          <p:cNvGrpSpPr/>
          <p:nvPr/>
        </p:nvGrpSpPr>
        <p:grpSpPr>
          <a:xfrm>
            <a:off x="8094224" y="2282407"/>
            <a:ext cx="2685181" cy="3368529"/>
            <a:chOff x="8094224" y="2282407"/>
            <a:chExt cx="2685181" cy="3368529"/>
          </a:xfrm>
        </p:grpSpPr>
        <p:sp>
          <p:nvSpPr>
            <p:cNvPr id="12" name="Prostokąt zaokrąglony 11">
              <a:extLst>
                <a:ext uri="{FF2B5EF4-FFF2-40B4-BE49-F238E27FC236}">
                  <a16:creationId xmlns:a16="http://schemas.microsoft.com/office/drawing/2014/main" id="{823BC684-7A3D-F386-6125-8EF5AC598275}"/>
                </a:ext>
              </a:extLst>
            </p:cNvPr>
            <p:cNvSpPr/>
            <p:nvPr/>
          </p:nvSpPr>
          <p:spPr bwMode="auto">
            <a:xfrm>
              <a:off x="8094224" y="2282407"/>
              <a:ext cx="2685181" cy="3368529"/>
            </a:xfrm>
            <a:prstGeom prst="roundRect">
              <a:avLst>
                <a:gd name="adj" fmla="val 6958"/>
              </a:avLst>
            </a:prstGeom>
            <a:solidFill>
              <a:srgbClr val="D9D9D9"/>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l-PL" sz="1600" b="0" i="0" u="none" strike="noStrike" kern="0" cap="none" spc="0" normalizeH="0" baseline="0" noProof="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6" name="pole tekstowe 15">
              <a:extLst>
                <a:ext uri="{FF2B5EF4-FFF2-40B4-BE49-F238E27FC236}">
                  <a16:creationId xmlns:a16="http://schemas.microsoft.com/office/drawing/2014/main" id="{C1430A27-2B36-EC4B-D6D2-C65EA5947689}"/>
                </a:ext>
              </a:extLst>
            </p:cNvPr>
            <p:cNvSpPr txBox="1"/>
            <p:nvPr/>
          </p:nvSpPr>
          <p:spPr bwMode="auto">
            <a:xfrm>
              <a:off x="8463835" y="4109385"/>
              <a:ext cx="1945957" cy="646331"/>
            </a:xfrm>
            <a:prstGeom prst="rect">
              <a:avLst/>
            </a:prstGeom>
            <a:no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4D4D4F"/>
                  </a:solidFill>
                  <a:effectLst/>
                  <a:uLnTx/>
                  <a:uFillTx/>
                  <a:latin typeface="Roboto" panose="02000000000000000000" pitchFamily="2" charset="0"/>
                  <a:ea typeface="Roboto" panose="02000000000000000000" pitchFamily="2" charset="0"/>
                  <a:cs typeface="Roboto" panose="02000000000000000000" pitchFamily="2" charset="0"/>
                  <a:sym typeface="Arial"/>
                </a:rPr>
                <a:t>Unified Management</a:t>
              </a:r>
            </a:p>
          </p:txBody>
        </p:sp>
        <p:pic>
          <p:nvPicPr>
            <p:cNvPr id="19" name="Obraz 18">
              <a:extLst>
                <a:ext uri="{FF2B5EF4-FFF2-40B4-BE49-F238E27FC236}">
                  <a16:creationId xmlns:a16="http://schemas.microsoft.com/office/drawing/2014/main" id="{A2CFC562-1CB4-B0D3-C30C-C27CC07E0414}"/>
                </a:ext>
              </a:extLst>
            </p:cNvPr>
            <p:cNvPicPr>
              <a:picLocks noChangeAspect="1"/>
            </p:cNvPicPr>
            <p:nvPr/>
          </p:nvPicPr>
          <p:blipFill>
            <a:blip r:embed="rId6">
              <a:duotone>
                <a:schemeClr val="accent1">
                  <a:shade val="45000"/>
                  <a:satMod val="135000"/>
                </a:schemeClr>
                <a:prstClr val="white"/>
              </a:duotone>
            </a:blip>
            <a:srcRect/>
            <a:stretch/>
          </p:blipFill>
          <p:spPr>
            <a:xfrm>
              <a:off x="9152233" y="3029249"/>
              <a:ext cx="745726" cy="745726"/>
            </a:xfrm>
            <a:prstGeom prst="rect">
              <a:avLst/>
            </a:prstGeom>
          </p:spPr>
        </p:pic>
      </p:grpSp>
      <p:sp>
        <p:nvSpPr>
          <p:cNvPr id="28" name="Title 4"/>
          <p:cNvSpPr txBox="1">
            <a:spLocks/>
          </p:cNvSpPr>
          <p:nvPr/>
        </p:nvSpPr>
        <p:spPr bwMode="auto">
          <a:xfrm>
            <a:off x="3231356" y="841303"/>
            <a:ext cx="5726112" cy="100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noAutofit/>
          </a:bodyPr>
          <a:lstStyle>
            <a:lvl1pPr marL="0" indent="0" algn="r" defTabSz="1218783" rtl="0" eaLnBrk="1" fontAlgn="base" latinLnBrk="0" hangingPunct="1">
              <a:lnSpc>
                <a:spcPct val="80000"/>
              </a:lnSpc>
              <a:spcBef>
                <a:spcPct val="0"/>
              </a:spcBef>
              <a:spcAft>
                <a:spcPct val="0"/>
              </a:spcAft>
              <a:buClr>
                <a:schemeClr val="tx1"/>
              </a:buClr>
              <a:buFont typeface="Ciscolight" pitchFamily="2" charset="0"/>
              <a:buNone/>
              <a:defRPr lang="en-US" sz="4000" b="1" kern="1200" spc="0" baseline="0" dirty="0">
                <a:solidFill>
                  <a:schemeClr val="tx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ctr" defTabSz="1218783" rtl="0" eaLnBrk="1" fontAlgn="base" latinLnBrk="0" hangingPunct="1">
              <a:lnSpc>
                <a:spcPct val="80000"/>
              </a:lnSpc>
              <a:spcBef>
                <a:spcPct val="0"/>
              </a:spcBef>
              <a:spcAft>
                <a:spcPct val="0"/>
              </a:spcAft>
              <a:buClr>
                <a:srgbClr val="4D4D4F"/>
              </a:buClr>
              <a:buSzTx/>
              <a:buFont typeface="Ciscolight" pitchFamily="2" charset="0"/>
              <a:buNone/>
              <a:tabLst/>
              <a:defRPr/>
            </a:pPr>
            <a:r>
              <a:rPr kumimoji="0" lang="en-US" sz="7200" b="1" i="0" u="none" strike="noStrike" kern="1200" cap="none" spc="0" normalizeH="0" baseline="0" noProof="0">
                <a:ln>
                  <a:noFill/>
                </a:ln>
                <a:solidFill>
                  <a:srgbClr val="FFFFFF"/>
                </a:solidFill>
                <a:effectLst/>
                <a:uLnTx/>
                <a:uFillTx/>
                <a:latin typeface="Roboto" pitchFamily="2" charset="0"/>
                <a:ea typeface="Roboto" pitchFamily="2" charset="0"/>
                <a:cs typeface="Arial" panose="020B0604020202020204" pitchFamily="34" charset="0"/>
                <a:sym typeface="Arial"/>
              </a:rPr>
              <a:t>SUMMARY</a:t>
            </a:r>
          </a:p>
        </p:txBody>
      </p:sp>
    </p:spTree>
    <p:extLst>
      <p:ext uri="{BB962C8B-B14F-4D97-AF65-F5344CB8AC3E}">
        <p14:creationId xmlns:p14="http://schemas.microsoft.com/office/powerpoint/2010/main" val="3478172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1000" fill="hold"/>
                                        <p:tgtEl>
                                          <p:spTgt spid="21"/>
                                        </p:tgtEl>
                                        <p:attrNameLst>
                                          <p:attrName>ppt_x</p:attrName>
                                        </p:attrNameLst>
                                      </p:cBhvr>
                                      <p:tavLst>
                                        <p:tav tm="0">
                                          <p:val>
                                            <p:strVal val="#ppt_x"/>
                                          </p:val>
                                        </p:tav>
                                        <p:tav tm="100000">
                                          <p:val>
                                            <p:strVal val="#ppt_x"/>
                                          </p:val>
                                        </p:tav>
                                      </p:tavLst>
                                    </p:anim>
                                    <p:anim calcmode="lin" valueType="num">
                                      <p:cBhvr additive="base">
                                        <p:cTn id="13" dur="1000" fill="hold"/>
                                        <p:tgtEl>
                                          <p:spTgt spid="2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accel="50000" decel="5000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1000" fill="hold"/>
                                        <p:tgtEl>
                                          <p:spTgt spid="22"/>
                                        </p:tgtEl>
                                        <p:attrNameLst>
                                          <p:attrName>ppt_x</p:attrName>
                                        </p:attrNameLst>
                                      </p:cBhvr>
                                      <p:tavLst>
                                        <p:tav tm="0">
                                          <p:val>
                                            <p:strVal val="#ppt_x"/>
                                          </p:val>
                                        </p:tav>
                                        <p:tav tm="100000">
                                          <p:val>
                                            <p:strVal val="#ppt_x"/>
                                          </p:val>
                                        </p:tav>
                                      </p:tavLst>
                                    </p:anim>
                                    <p:anim calcmode="lin" valueType="num">
                                      <p:cBhvr additive="base">
                                        <p:cTn id="18"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4294967295"/>
          </p:nvPr>
        </p:nvSpPr>
        <p:spPr>
          <a:xfrm>
            <a:off x="9091613" y="6543675"/>
            <a:ext cx="3097212" cy="303213"/>
          </a:xfrm>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FFFFFF">
                    <a:lumMod val="75000"/>
                  </a:srgbClr>
                </a:solidFill>
                <a:effectLst/>
                <a:uLnTx/>
                <a:uFillTx/>
                <a:latin typeface="Calibri"/>
                <a:cs typeface="Arial"/>
                <a:sym typeface="Arial"/>
              </a:rPr>
              <a:t> [Internal Use] for Check Point employees​</a:t>
            </a:r>
          </a:p>
        </p:txBody>
      </p:sp>
      <p:sp>
        <p:nvSpPr>
          <p:cNvPr id="7" name="Title 1">
            <a:extLst>
              <a:ext uri="{FF2B5EF4-FFF2-40B4-BE49-F238E27FC236}">
                <a16:creationId xmlns:a16="http://schemas.microsoft.com/office/drawing/2014/main" id="{FB2E1326-B61F-409E-85A8-22D04B0FC87D}"/>
              </a:ext>
            </a:extLst>
          </p:cNvPr>
          <p:cNvSpPr txBox="1">
            <a:spLocks/>
          </p:cNvSpPr>
          <p:nvPr/>
        </p:nvSpPr>
        <p:spPr>
          <a:xfrm>
            <a:off x="129739" y="241452"/>
            <a:ext cx="9909013" cy="1415080"/>
          </a:xfrm>
          <a:prstGeom prst="rect">
            <a:avLst/>
          </a:prstGeom>
        </p:spPr>
        <p:txBody>
          <a:bodyPr/>
          <a:lstStyle>
            <a:lvl1pPr algn="l" rtl="0" eaLnBrk="1" fontAlgn="base" hangingPunct="1">
              <a:lnSpc>
                <a:spcPct val="85000"/>
              </a:lnSpc>
              <a:spcBef>
                <a:spcPct val="0"/>
              </a:spcBef>
              <a:spcAft>
                <a:spcPct val="0"/>
              </a:spcAft>
              <a:defRPr sz="3400" b="0">
                <a:solidFill>
                  <a:schemeClr val="tx2"/>
                </a:solidFill>
                <a:latin typeface="Arial" pitchFamily="34" charset="0"/>
                <a:ea typeface="+mj-ea"/>
                <a:cs typeface="Arial"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44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itchFamily="34" charset="0"/>
                <a:sym typeface="Arial"/>
              </a:rPr>
              <a:t>READY FOR THE NEXT STEP?</a:t>
            </a:r>
          </a:p>
        </p:txBody>
      </p:sp>
      <p:grpSp>
        <p:nvGrpSpPr>
          <p:cNvPr id="42" name="Grupa 41">
            <a:extLst>
              <a:ext uri="{FF2B5EF4-FFF2-40B4-BE49-F238E27FC236}">
                <a16:creationId xmlns:a16="http://schemas.microsoft.com/office/drawing/2014/main" id="{28D02C51-124C-3262-310E-8DD2D6606AD3}"/>
              </a:ext>
            </a:extLst>
          </p:cNvPr>
          <p:cNvGrpSpPr/>
          <p:nvPr/>
        </p:nvGrpSpPr>
        <p:grpSpPr>
          <a:xfrm>
            <a:off x="2643389" y="1593441"/>
            <a:ext cx="8683981" cy="3213032"/>
            <a:chOff x="1244078" y="886836"/>
            <a:chExt cx="8683981" cy="3213032"/>
          </a:xfrm>
          <a:gradFill>
            <a:gsLst>
              <a:gs pos="71000">
                <a:schemeClr val="accent1">
                  <a:lumMod val="80000"/>
                </a:schemeClr>
              </a:gs>
              <a:gs pos="0">
                <a:schemeClr val="accent6">
                  <a:lumMod val="92000"/>
                  <a:lumOff val="8000"/>
                </a:schemeClr>
              </a:gs>
            </a:gsLst>
            <a:lin ang="8100000" scaled="1"/>
          </a:gradFill>
        </p:grpSpPr>
        <p:sp>
          <p:nvSpPr>
            <p:cNvPr id="36" name="Freeform 6">
              <a:extLst>
                <a:ext uri="{FF2B5EF4-FFF2-40B4-BE49-F238E27FC236}">
                  <a16:creationId xmlns:a16="http://schemas.microsoft.com/office/drawing/2014/main" id="{E1CE6F32-E90F-4FF2-9C2E-9237968C6265}"/>
                </a:ext>
              </a:extLst>
            </p:cNvPr>
            <p:cNvSpPr>
              <a:spLocks/>
            </p:cNvSpPr>
            <p:nvPr/>
          </p:nvSpPr>
          <p:spPr bwMode="auto">
            <a:xfrm>
              <a:off x="7851820" y="886836"/>
              <a:ext cx="2076239" cy="1415080"/>
            </a:xfrm>
            <a:custGeom>
              <a:avLst/>
              <a:gdLst>
                <a:gd name="T0" fmla="*/ 12630 w 15298"/>
                <a:gd name="T1" fmla="*/ 443 h 10413"/>
                <a:gd name="T2" fmla="*/ 1033 w 15298"/>
                <a:gd name="T3" fmla="*/ 7138 h 10413"/>
                <a:gd name="T4" fmla="*/ 443 w 15298"/>
                <a:gd name="T5" fmla="*/ 9341 h 10413"/>
                <a:gd name="T6" fmla="*/ 466 w 15298"/>
                <a:gd name="T7" fmla="*/ 9379 h 10413"/>
                <a:gd name="T8" fmla="*/ 2668 w 15298"/>
                <a:gd name="T9" fmla="*/ 9970 h 10413"/>
                <a:gd name="T10" fmla="*/ 14264 w 15298"/>
                <a:gd name="T11" fmla="*/ 3275 h 10413"/>
                <a:gd name="T12" fmla="*/ 14854 w 15298"/>
                <a:gd name="T13" fmla="*/ 1072 h 10413"/>
                <a:gd name="T14" fmla="*/ 14832 w 15298"/>
                <a:gd name="T15" fmla="*/ 1033 h 10413"/>
                <a:gd name="T16" fmla="*/ 12630 w 15298"/>
                <a:gd name="T17" fmla="*/ 443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12630" y="443"/>
                  </a:moveTo>
                  <a:lnTo>
                    <a:pt x="1033" y="7138"/>
                  </a:lnTo>
                  <a:cubicBezTo>
                    <a:pt x="266" y="7582"/>
                    <a:pt x="0" y="8573"/>
                    <a:pt x="443" y="9341"/>
                  </a:cubicBezTo>
                  <a:lnTo>
                    <a:pt x="466" y="9379"/>
                  </a:lnTo>
                  <a:cubicBezTo>
                    <a:pt x="909" y="10147"/>
                    <a:pt x="1900" y="10413"/>
                    <a:pt x="2668" y="9970"/>
                  </a:cubicBezTo>
                  <a:lnTo>
                    <a:pt x="14264" y="3275"/>
                  </a:lnTo>
                  <a:cubicBezTo>
                    <a:pt x="15032" y="2831"/>
                    <a:pt x="15298" y="1840"/>
                    <a:pt x="14854" y="1072"/>
                  </a:cubicBezTo>
                  <a:lnTo>
                    <a:pt x="14832" y="1033"/>
                  </a:lnTo>
                  <a:cubicBezTo>
                    <a:pt x="14389" y="266"/>
                    <a:pt x="13398" y="0"/>
                    <a:pt x="12630" y="44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31" name="Freeform 8">
              <a:extLst>
                <a:ext uri="{FF2B5EF4-FFF2-40B4-BE49-F238E27FC236}">
                  <a16:creationId xmlns:a16="http://schemas.microsoft.com/office/drawing/2014/main" id="{EEB3818E-6C9B-414E-9FDB-2DBC8FA323B7}"/>
                </a:ext>
              </a:extLst>
            </p:cNvPr>
            <p:cNvSpPr>
              <a:spLocks/>
            </p:cNvSpPr>
            <p:nvPr/>
          </p:nvSpPr>
          <p:spPr bwMode="auto">
            <a:xfrm rot="1798518">
              <a:off x="6108626" y="1340541"/>
              <a:ext cx="2077924" cy="1415080"/>
            </a:xfrm>
            <a:custGeom>
              <a:avLst/>
              <a:gdLst>
                <a:gd name="T0" fmla="*/ 12629 w 15298"/>
                <a:gd name="T1" fmla="*/ 443 h 10413"/>
                <a:gd name="T2" fmla="*/ 1033 w 15298"/>
                <a:gd name="T3" fmla="*/ 7138 h 10413"/>
                <a:gd name="T4" fmla="*/ 443 w 15298"/>
                <a:gd name="T5" fmla="*/ 9341 h 10413"/>
                <a:gd name="T6" fmla="*/ 466 w 15298"/>
                <a:gd name="T7" fmla="*/ 9380 h 10413"/>
                <a:gd name="T8" fmla="*/ 2668 w 15298"/>
                <a:gd name="T9" fmla="*/ 9970 h 10413"/>
                <a:gd name="T10" fmla="*/ 14264 w 15298"/>
                <a:gd name="T11" fmla="*/ 3275 h 10413"/>
                <a:gd name="T12" fmla="*/ 14854 w 15298"/>
                <a:gd name="T13" fmla="*/ 1072 h 10413"/>
                <a:gd name="T14" fmla="*/ 14832 w 15298"/>
                <a:gd name="T15" fmla="*/ 1033 h 10413"/>
                <a:gd name="T16" fmla="*/ 12629 w 15298"/>
                <a:gd name="T17" fmla="*/ 443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12629" y="443"/>
                  </a:moveTo>
                  <a:lnTo>
                    <a:pt x="1033" y="7138"/>
                  </a:lnTo>
                  <a:cubicBezTo>
                    <a:pt x="265" y="7582"/>
                    <a:pt x="0" y="8573"/>
                    <a:pt x="443" y="9341"/>
                  </a:cubicBezTo>
                  <a:lnTo>
                    <a:pt x="466" y="9380"/>
                  </a:lnTo>
                  <a:cubicBezTo>
                    <a:pt x="909" y="10147"/>
                    <a:pt x="1900" y="10413"/>
                    <a:pt x="2668" y="9970"/>
                  </a:cubicBezTo>
                  <a:lnTo>
                    <a:pt x="14264" y="3275"/>
                  </a:lnTo>
                  <a:cubicBezTo>
                    <a:pt x="15032" y="2831"/>
                    <a:pt x="15298" y="1840"/>
                    <a:pt x="14854" y="1072"/>
                  </a:cubicBezTo>
                  <a:lnTo>
                    <a:pt x="14832" y="1033"/>
                  </a:lnTo>
                  <a:cubicBezTo>
                    <a:pt x="14388" y="266"/>
                    <a:pt x="13397" y="0"/>
                    <a:pt x="12629" y="44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12" name="Freeform 6">
              <a:extLst>
                <a:ext uri="{FF2B5EF4-FFF2-40B4-BE49-F238E27FC236}">
                  <a16:creationId xmlns:a16="http://schemas.microsoft.com/office/drawing/2014/main" id="{E1CE6F32-E90F-4FF2-9C2E-9237968C6265}"/>
                </a:ext>
              </a:extLst>
            </p:cNvPr>
            <p:cNvSpPr>
              <a:spLocks/>
            </p:cNvSpPr>
            <p:nvPr/>
          </p:nvSpPr>
          <p:spPr bwMode="auto">
            <a:xfrm>
              <a:off x="4367117" y="1794246"/>
              <a:ext cx="2076239" cy="1415080"/>
            </a:xfrm>
            <a:custGeom>
              <a:avLst/>
              <a:gdLst>
                <a:gd name="T0" fmla="*/ 12630 w 15298"/>
                <a:gd name="T1" fmla="*/ 443 h 10413"/>
                <a:gd name="T2" fmla="*/ 1033 w 15298"/>
                <a:gd name="T3" fmla="*/ 7138 h 10413"/>
                <a:gd name="T4" fmla="*/ 443 w 15298"/>
                <a:gd name="T5" fmla="*/ 9341 h 10413"/>
                <a:gd name="T6" fmla="*/ 466 w 15298"/>
                <a:gd name="T7" fmla="*/ 9379 h 10413"/>
                <a:gd name="T8" fmla="*/ 2668 w 15298"/>
                <a:gd name="T9" fmla="*/ 9970 h 10413"/>
                <a:gd name="T10" fmla="*/ 14264 w 15298"/>
                <a:gd name="T11" fmla="*/ 3275 h 10413"/>
                <a:gd name="T12" fmla="*/ 14854 w 15298"/>
                <a:gd name="T13" fmla="*/ 1072 h 10413"/>
                <a:gd name="T14" fmla="*/ 14832 w 15298"/>
                <a:gd name="T15" fmla="*/ 1033 h 10413"/>
                <a:gd name="T16" fmla="*/ 12630 w 15298"/>
                <a:gd name="T17" fmla="*/ 443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12630" y="443"/>
                  </a:moveTo>
                  <a:lnTo>
                    <a:pt x="1033" y="7138"/>
                  </a:lnTo>
                  <a:cubicBezTo>
                    <a:pt x="266" y="7582"/>
                    <a:pt x="0" y="8573"/>
                    <a:pt x="443" y="9341"/>
                  </a:cubicBezTo>
                  <a:lnTo>
                    <a:pt x="466" y="9379"/>
                  </a:lnTo>
                  <a:cubicBezTo>
                    <a:pt x="909" y="10147"/>
                    <a:pt x="1900" y="10413"/>
                    <a:pt x="2668" y="9970"/>
                  </a:cubicBezTo>
                  <a:lnTo>
                    <a:pt x="14264" y="3275"/>
                  </a:lnTo>
                  <a:cubicBezTo>
                    <a:pt x="15032" y="2831"/>
                    <a:pt x="15298" y="1840"/>
                    <a:pt x="14854" y="1072"/>
                  </a:cubicBezTo>
                  <a:lnTo>
                    <a:pt x="14832" y="1033"/>
                  </a:lnTo>
                  <a:cubicBezTo>
                    <a:pt x="14389" y="266"/>
                    <a:pt x="13398" y="0"/>
                    <a:pt x="12630" y="44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13" name="Freeform 7">
              <a:extLst>
                <a:ext uri="{FF2B5EF4-FFF2-40B4-BE49-F238E27FC236}">
                  <a16:creationId xmlns:a16="http://schemas.microsoft.com/office/drawing/2014/main" id="{012E4389-5ECB-474E-8ED1-DCD372BA0BE9}"/>
                </a:ext>
              </a:extLst>
            </p:cNvPr>
            <p:cNvSpPr>
              <a:spLocks/>
            </p:cNvSpPr>
            <p:nvPr/>
          </p:nvSpPr>
          <p:spPr bwMode="auto">
            <a:xfrm>
              <a:off x="1244078" y="2683101"/>
              <a:ext cx="2076239" cy="1416767"/>
            </a:xfrm>
            <a:custGeom>
              <a:avLst/>
              <a:gdLst>
                <a:gd name="T0" fmla="*/ 2668 w 15298"/>
                <a:gd name="T1" fmla="*/ 443 h 10413"/>
                <a:gd name="T2" fmla="*/ 14265 w 15298"/>
                <a:gd name="T3" fmla="*/ 7138 h 10413"/>
                <a:gd name="T4" fmla="*/ 14855 w 15298"/>
                <a:gd name="T5" fmla="*/ 9340 h 10413"/>
                <a:gd name="T6" fmla="*/ 14832 w 15298"/>
                <a:gd name="T7" fmla="*/ 9379 h 10413"/>
                <a:gd name="T8" fmla="*/ 12630 w 15298"/>
                <a:gd name="T9" fmla="*/ 9969 h 10413"/>
                <a:gd name="T10" fmla="*/ 1034 w 15298"/>
                <a:gd name="T11" fmla="*/ 3274 h 10413"/>
                <a:gd name="T12" fmla="*/ 444 w 15298"/>
                <a:gd name="T13" fmla="*/ 1072 h 10413"/>
                <a:gd name="T14" fmla="*/ 466 w 15298"/>
                <a:gd name="T15" fmla="*/ 1033 h 10413"/>
                <a:gd name="T16" fmla="*/ 2668 w 15298"/>
                <a:gd name="T17" fmla="*/ 443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2668" y="443"/>
                  </a:moveTo>
                  <a:lnTo>
                    <a:pt x="14265" y="7138"/>
                  </a:lnTo>
                  <a:cubicBezTo>
                    <a:pt x="15032" y="7581"/>
                    <a:pt x="15298" y="8572"/>
                    <a:pt x="14855" y="9340"/>
                  </a:cubicBezTo>
                  <a:lnTo>
                    <a:pt x="14832" y="9379"/>
                  </a:lnTo>
                  <a:cubicBezTo>
                    <a:pt x="14389" y="10147"/>
                    <a:pt x="13398" y="10413"/>
                    <a:pt x="12630" y="9969"/>
                  </a:cubicBezTo>
                  <a:lnTo>
                    <a:pt x="1034" y="3274"/>
                  </a:lnTo>
                  <a:cubicBezTo>
                    <a:pt x="266" y="2831"/>
                    <a:pt x="0" y="1840"/>
                    <a:pt x="444" y="1072"/>
                  </a:cubicBezTo>
                  <a:lnTo>
                    <a:pt x="466" y="1033"/>
                  </a:lnTo>
                  <a:cubicBezTo>
                    <a:pt x="910" y="265"/>
                    <a:pt x="1901" y="0"/>
                    <a:pt x="2668" y="44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14" name="Freeform 8">
              <a:extLst>
                <a:ext uri="{FF2B5EF4-FFF2-40B4-BE49-F238E27FC236}">
                  <a16:creationId xmlns:a16="http://schemas.microsoft.com/office/drawing/2014/main" id="{EEB3818E-6C9B-414E-9FDB-2DBC8FA323B7}"/>
                </a:ext>
              </a:extLst>
            </p:cNvPr>
            <p:cNvSpPr>
              <a:spLocks/>
            </p:cNvSpPr>
            <p:nvPr/>
          </p:nvSpPr>
          <p:spPr bwMode="auto">
            <a:xfrm>
              <a:off x="2817700" y="2682252"/>
              <a:ext cx="2077924" cy="1415080"/>
            </a:xfrm>
            <a:custGeom>
              <a:avLst/>
              <a:gdLst>
                <a:gd name="T0" fmla="*/ 12629 w 15298"/>
                <a:gd name="T1" fmla="*/ 443 h 10413"/>
                <a:gd name="T2" fmla="*/ 1033 w 15298"/>
                <a:gd name="T3" fmla="*/ 7138 h 10413"/>
                <a:gd name="T4" fmla="*/ 443 w 15298"/>
                <a:gd name="T5" fmla="*/ 9341 h 10413"/>
                <a:gd name="T6" fmla="*/ 466 w 15298"/>
                <a:gd name="T7" fmla="*/ 9380 h 10413"/>
                <a:gd name="T8" fmla="*/ 2668 w 15298"/>
                <a:gd name="T9" fmla="*/ 9970 h 10413"/>
                <a:gd name="T10" fmla="*/ 14264 w 15298"/>
                <a:gd name="T11" fmla="*/ 3275 h 10413"/>
                <a:gd name="T12" fmla="*/ 14854 w 15298"/>
                <a:gd name="T13" fmla="*/ 1072 h 10413"/>
                <a:gd name="T14" fmla="*/ 14832 w 15298"/>
                <a:gd name="T15" fmla="*/ 1033 h 10413"/>
                <a:gd name="T16" fmla="*/ 12629 w 15298"/>
                <a:gd name="T17" fmla="*/ 443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12629" y="443"/>
                  </a:moveTo>
                  <a:lnTo>
                    <a:pt x="1033" y="7138"/>
                  </a:lnTo>
                  <a:cubicBezTo>
                    <a:pt x="265" y="7582"/>
                    <a:pt x="0" y="8573"/>
                    <a:pt x="443" y="9341"/>
                  </a:cubicBezTo>
                  <a:lnTo>
                    <a:pt x="466" y="9380"/>
                  </a:lnTo>
                  <a:cubicBezTo>
                    <a:pt x="909" y="10147"/>
                    <a:pt x="1900" y="10413"/>
                    <a:pt x="2668" y="9970"/>
                  </a:cubicBezTo>
                  <a:lnTo>
                    <a:pt x="14264" y="3275"/>
                  </a:lnTo>
                  <a:cubicBezTo>
                    <a:pt x="15032" y="2831"/>
                    <a:pt x="15298" y="1840"/>
                    <a:pt x="14854" y="1072"/>
                  </a:cubicBezTo>
                  <a:lnTo>
                    <a:pt x="14832" y="1033"/>
                  </a:lnTo>
                  <a:cubicBezTo>
                    <a:pt x="14388" y="266"/>
                    <a:pt x="13397" y="0"/>
                    <a:pt x="12629" y="44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grpSp>
      <p:sp>
        <p:nvSpPr>
          <p:cNvPr id="3" name="Date Placeholder 2" hidden="1"/>
          <p:cNvSpPr>
            <a:spLocks noGrp="1"/>
          </p:cNvSpPr>
          <p:nvPr>
            <p:ph type="dt" sz="quarter"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4D4D4F">
                  <a:tint val="75000"/>
                </a:srgbClr>
              </a:solidFill>
              <a:effectLst/>
              <a:uLnTx/>
              <a:uFillTx/>
              <a:latin typeface="Arial"/>
              <a:cs typeface="Arial"/>
              <a:sym typeface="Arial"/>
            </a:endParaRPr>
          </a:p>
        </p:txBody>
      </p:sp>
      <p:sp>
        <p:nvSpPr>
          <p:cNvPr id="43" name="Freeform 7">
            <a:extLst>
              <a:ext uri="{FF2B5EF4-FFF2-40B4-BE49-F238E27FC236}">
                <a16:creationId xmlns:a16="http://schemas.microsoft.com/office/drawing/2014/main" id="{012E4389-5ECB-474E-8ED1-DCD372BA0BE9}"/>
              </a:ext>
            </a:extLst>
          </p:cNvPr>
          <p:cNvSpPr>
            <a:spLocks/>
          </p:cNvSpPr>
          <p:nvPr/>
        </p:nvSpPr>
        <p:spPr bwMode="auto">
          <a:xfrm>
            <a:off x="1106037" y="2500851"/>
            <a:ext cx="2076239" cy="1416767"/>
          </a:xfrm>
          <a:custGeom>
            <a:avLst/>
            <a:gdLst>
              <a:gd name="T0" fmla="*/ 2668 w 15298"/>
              <a:gd name="T1" fmla="*/ 443 h 10413"/>
              <a:gd name="T2" fmla="*/ 14265 w 15298"/>
              <a:gd name="T3" fmla="*/ 7138 h 10413"/>
              <a:gd name="T4" fmla="*/ 14855 w 15298"/>
              <a:gd name="T5" fmla="*/ 9340 h 10413"/>
              <a:gd name="T6" fmla="*/ 14832 w 15298"/>
              <a:gd name="T7" fmla="*/ 9379 h 10413"/>
              <a:gd name="T8" fmla="*/ 12630 w 15298"/>
              <a:gd name="T9" fmla="*/ 9969 h 10413"/>
              <a:gd name="T10" fmla="*/ 1034 w 15298"/>
              <a:gd name="T11" fmla="*/ 3274 h 10413"/>
              <a:gd name="T12" fmla="*/ 444 w 15298"/>
              <a:gd name="T13" fmla="*/ 1072 h 10413"/>
              <a:gd name="T14" fmla="*/ 466 w 15298"/>
              <a:gd name="T15" fmla="*/ 1033 h 10413"/>
              <a:gd name="T16" fmla="*/ 2668 w 15298"/>
              <a:gd name="T17" fmla="*/ 443 h 10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98" h="10413">
                <a:moveTo>
                  <a:pt x="2668" y="443"/>
                </a:moveTo>
                <a:lnTo>
                  <a:pt x="14265" y="7138"/>
                </a:lnTo>
                <a:cubicBezTo>
                  <a:pt x="15032" y="7581"/>
                  <a:pt x="15298" y="8572"/>
                  <a:pt x="14855" y="9340"/>
                </a:cubicBezTo>
                <a:lnTo>
                  <a:pt x="14832" y="9379"/>
                </a:lnTo>
                <a:cubicBezTo>
                  <a:pt x="14389" y="10147"/>
                  <a:pt x="13398" y="10413"/>
                  <a:pt x="12630" y="9969"/>
                </a:cubicBezTo>
                <a:lnTo>
                  <a:pt x="1034" y="3274"/>
                </a:lnTo>
                <a:cubicBezTo>
                  <a:pt x="266" y="2831"/>
                  <a:pt x="0" y="1840"/>
                  <a:pt x="444" y="1072"/>
                </a:cubicBezTo>
                <a:lnTo>
                  <a:pt x="466" y="1033"/>
                </a:lnTo>
                <a:cubicBezTo>
                  <a:pt x="910" y="265"/>
                  <a:pt x="1901" y="0"/>
                  <a:pt x="2668" y="443"/>
                </a:cubicBezTo>
                <a:close/>
              </a:path>
            </a:pathLst>
          </a:custGeom>
          <a:solidFill>
            <a:srgbClr val="AE115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grpSp>
        <p:nvGrpSpPr>
          <p:cNvPr id="76" name="Grupa 38">
            <a:extLst>
              <a:ext uri="{FF2B5EF4-FFF2-40B4-BE49-F238E27FC236}">
                <a16:creationId xmlns:a16="http://schemas.microsoft.com/office/drawing/2014/main" id="{82F6DABA-F8B5-725C-C43F-7FA8C5B1657A}"/>
              </a:ext>
            </a:extLst>
          </p:cNvPr>
          <p:cNvGrpSpPr/>
          <p:nvPr/>
        </p:nvGrpSpPr>
        <p:grpSpPr>
          <a:xfrm>
            <a:off x="6197128" y="1589729"/>
            <a:ext cx="2823024" cy="1599233"/>
            <a:chOff x="4786775" y="844334"/>
            <a:chExt cx="2823024" cy="1599233"/>
          </a:xfrm>
        </p:grpSpPr>
        <p:sp>
          <p:nvSpPr>
            <p:cNvPr id="77" name="Line 11">
              <a:extLst>
                <a:ext uri="{FF2B5EF4-FFF2-40B4-BE49-F238E27FC236}">
                  <a16:creationId xmlns:a16="http://schemas.microsoft.com/office/drawing/2014/main" id="{77807DA8-136D-45E1-A39F-90527D642355}"/>
                </a:ext>
              </a:extLst>
            </p:cNvPr>
            <p:cNvSpPr>
              <a:spLocks noChangeShapeType="1"/>
            </p:cNvSpPr>
            <p:nvPr/>
          </p:nvSpPr>
          <p:spPr bwMode="auto">
            <a:xfrm flipV="1">
              <a:off x="6184332" y="1375896"/>
              <a:ext cx="2625" cy="761034"/>
            </a:xfrm>
            <a:prstGeom prst="line">
              <a:avLst/>
            </a:prstGeom>
            <a:noFill/>
            <a:ln w="9525"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71436" rtl="0" eaLnBrk="1" fontAlgn="auto" latinLnBrk="0" hangingPunct="1">
                <a:lnSpc>
                  <a:spcPct val="100000"/>
                </a:lnSpc>
                <a:spcBef>
                  <a:spcPts val="0"/>
                </a:spcBef>
                <a:spcAft>
                  <a:spcPts val="0"/>
                </a:spcAft>
                <a:buClr>
                  <a:srgbClr val="FF0000"/>
                </a:buClr>
                <a:buSzTx/>
                <a:buFont typeface="Arial"/>
                <a:buNone/>
                <a:tabLst/>
                <a:defRPr/>
              </a:pPr>
              <a:endParaRPr kumimoji="0" lang="es-ES" sz="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Helvetica" charset="0"/>
                <a:sym typeface="Helvetica" charset="0"/>
              </a:endParaRPr>
            </a:p>
          </p:txBody>
        </p:sp>
        <p:sp>
          <p:nvSpPr>
            <p:cNvPr id="78" name="Oval 13">
              <a:extLst>
                <a:ext uri="{FF2B5EF4-FFF2-40B4-BE49-F238E27FC236}">
                  <a16:creationId xmlns:a16="http://schemas.microsoft.com/office/drawing/2014/main" id="{8210DC79-B64F-4048-A83E-FAAF134D6AF6}"/>
                </a:ext>
              </a:extLst>
            </p:cNvPr>
            <p:cNvSpPr>
              <a:spLocks noChangeArrowheads="1"/>
            </p:cNvSpPr>
            <p:nvPr/>
          </p:nvSpPr>
          <p:spPr bwMode="auto">
            <a:xfrm>
              <a:off x="5790351" y="1652595"/>
              <a:ext cx="787718" cy="790972"/>
            </a:xfrm>
            <a:prstGeom prst="ellipse">
              <a:avLst/>
            </a:prstGeom>
            <a:solidFill>
              <a:srgbClr val="FFFFFF"/>
            </a:solidFill>
            <a:ln>
              <a:noFill/>
            </a:ln>
            <a:effectLst>
              <a:outerShdw blurRad="381000" algn="ctr" rotWithShape="0">
                <a:srgbClr val="4D4D4F">
                  <a:lumMod val="75000"/>
                  <a:lumOff val="25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79" name="Rectangle 78">
              <a:extLst>
                <a:ext uri="{FF2B5EF4-FFF2-40B4-BE49-F238E27FC236}">
                  <a16:creationId xmlns:a16="http://schemas.microsoft.com/office/drawing/2014/main" id="{372357D4-6FC4-4A76-B4CA-69F96C50C82D}"/>
                </a:ext>
              </a:extLst>
            </p:cNvPr>
            <p:cNvSpPr/>
            <p:nvPr/>
          </p:nvSpPr>
          <p:spPr>
            <a:xfrm>
              <a:off x="4786775" y="844334"/>
              <a:ext cx="2823024" cy="4801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FF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Learn more at </a:t>
              </a:r>
              <a:b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br>
              <a:r>
                <a:rPr kumimoji="0" lang="en-US" sz="1400" b="0" i="0" u="none" strike="noStrike" kern="0" cap="none" spc="0" normalizeH="0" baseline="0" noProof="0">
                  <a:ln>
                    <a:noFill/>
                  </a:ln>
                  <a:solidFill>
                    <a:srgbClr val="DA1572"/>
                  </a:solidFill>
                  <a:effectLst/>
                  <a:uLnTx/>
                  <a:uFillTx/>
                  <a:latin typeface="Roboto" panose="02000000000000000000" pitchFamily="2" charset="0"/>
                  <a:ea typeface="Roboto" panose="02000000000000000000" pitchFamily="2" charset="0"/>
                  <a:cs typeface="Roboto" panose="02000000000000000000" pitchFamily="2" charset="0"/>
                  <a:sym typeface="Arial"/>
                </a:rPr>
                <a:t>checkpoint.com/</a:t>
              </a:r>
              <a:r>
                <a:rPr kumimoji="0" lang="en-US" sz="1400" b="0" i="0" u="none" strike="noStrike" kern="0" cap="none" spc="0" normalizeH="0" baseline="0" noProof="0" err="1">
                  <a:ln>
                    <a:noFill/>
                  </a:ln>
                  <a:solidFill>
                    <a:srgbClr val="DA1572"/>
                  </a:solidFill>
                  <a:effectLst/>
                  <a:uLnTx/>
                  <a:uFillTx/>
                  <a:latin typeface="Roboto" panose="02000000000000000000" pitchFamily="2" charset="0"/>
                  <a:ea typeface="Roboto" panose="02000000000000000000" pitchFamily="2" charset="0"/>
                  <a:cs typeface="Roboto" panose="02000000000000000000" pitchFamily="2" charset="0"/>
                  <a:sym typeface="Arial"/>
                </a:rPr>
                <a:t>cgns</a:t>
              </a:r>
              <a:endParaRPr kumimoji="0" lang="en-US" sz="1400" b="0" i="0" u="none" strike="noStrike" kern="0" cap="none" spc="0" normalizeH="0" baseline="0" noProof="0">
                <a:ln>
                  <a:noFill/>
                </a:ln>
                <a:solidFill>
                  <a:srgbClr val="DA1572"/>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pic>
          <p:nvPicPr>
            <p:cNvPr id="80" name="Graphic 128">
              <a:extLst>
                <a:ext uri="{FF2B5EF4-FFF2-40B4-BE49-F238E27FC236}">
                  <a16:creationId xmlns:a16="http://schemas.microsoft.com/office/drawing/2014/main" id="{803D5428-6F37-466D-B23C-44568F710E54}"/>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974607" y="1838478"/>
              <a:ext cx="419207" cy="419207"/>
            </a:xfrm>
            <a:prstGeom prst="rect">
              <a:avLst/>
            </a:prstGeom>
          </p:spPr>
        </p:pic>
      </p:grpSp>
      <p:grpSp>
        <p:nvGrpSpPr>
          <p:cNvPr id="81" name="Grupa 31">
            <a:extLst>
              <a:ext uri="{FF2B5EF4-FFF2-40B4-BE49-F238E27FC236}">
                <a16:creationId xmlns:a16="http://schemas.microsoft.com/office/drawing/2014/main" id="{7A0FD5F4-0E8C-E49D-5E22-06A2C1E27C0B}"/>
              </a:ext>
            </a:extLst>
          </p:cNvPr>
          <p:cNvGrpSpPr/>
          <p:nvPr/>
        </p:nvGrpSpPr>
        <p:grpSpPr>
          <a:xfrm>
            <a:off x="3770928" y="2476056"/>
            <a:ext cx="1403937" cy="2472965"/>
            <a:chOff x="2371617" y="1769451"/>
            <a:chExt cx="1403937" cy="2472965"/>
          </a:xfrm>
        </p:grpSpPr>
        <p:sp>
          <p:nvSpPr>
            <p:cNvPr id="82" name="Line 11">
              <a:extLst>
                <a:ext uri="{FF2B5EF4-FFF2-40B4-BE49-F238E27FC236}">
                  <a16:creationId xmlns:a16="http://schemas.microsoft.com/office/drawing/2014/main" id="{2364BE83-13A7-4329-A204-C0F7E212705B}"/>
                </a:ext>
              </a:extLst>
            </p:cNvPr>
            <p:cNvSpPr>
              <a:spLocks noChangeShapeType="1"/>
            </p:cNvSpPr>
            <p:nvPr/>
          </p:nvSpPr>
          <p:spPr bwMode="auto">
            <a:xfrm flipH="1" flipV="1">
              <a:off x="3063950" y="2558205"/>
              <a:ext cx="0" cy="912728"/>
            </a:xfrm>
            <a:prstGeom prst="line">
              <a:avLst/>
            </a:prstGeom>
            <a:noFill/>
            <a:ln w="9525"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71436" rtl="0" eaLnBrk="1" fontAlgn="auto" latinLnBrk="0" hangingPunct="1">
                <a:lnSpc>
                  <a:spcPct val="100000"/>
                </a:lnSpc>
                <a:spcBef>
                  <a:spcPts val="0"/>
                </a:spcBef>
                <a:spcAft>
                  <a:spcPts val="0"/>
                </a:spcAft>
                <a:buClr>
                  <a:srgbClr val="FF0000"/>
                </a:buClr>
                <a:buSzTx/>
                <a:buFont typeface="Arial"/>
                <a:buNone/>
                <a:tabLst/>
                <a:defRPr/>
              </a:pPr>
              <a:endParaRPr kumimoji="0" lang="es-ES" sz="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Helvetica" charset="0"/>
                <a:sym typeface="Helvetica" charset="0"/>
              </a:endParaRPr>
            </a:p>
          </p:txBody>
        </p:sp>
        <p:sp>
          <p:nvSpPr>
            <p:cNvPr id="83" name="Oval 11">
              <a:extLst>
                <a:ext uri="{FF2B5EF4-FFF2-40B4-BE49-F238E27FC236}">
                  <a16:creationId xmlns:a16="http://schemas.microsoft.com/office/drawing/2014/main" id="{82B0E3C6-888F-48F4-AA83-14FB6E27825E}"/>
                </a:ext>
              </a:extLst>
            </p:cNvPr>
            <p:cNvSpPr>
              <a:spLocks noChangeArrowheads="1"/>
            </p:cNvSpPr>
            <p:nvPr/>
          </p:nvSpPr>
          <p:spPr bwMode="auto">
            <a:xfrm>
              <a:off x="2670091" y="3454698"/>
              <a:ext cx="787718" cy="787718"/>
            </a:xfrm>
            <a:prstGeom prst="ellipse">
              <a:avLst/>
            </a:prstGeom>
            <a:solidFill>
              <a:srgbClr val="FFFFFF"/>
            </a:solidFill>
            <a:ln>
              <a:noFill/>
            </a:ln>
            <a:effectLst>
              <a:outerShdw blurRad="381000" algn="ctr" rotWithShape="0">
                <a:srgbClr val="4D4D4F">
                  <a:lumMod val="75000"/>
                  <a:lumOff val="25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84" name="Rectangle 83">
              <a:extLst>
                <a:ext uri="{FF2B5EF4-FFF2-40B4-BE49-F238E27FC236}">
                  <a16:creationId xmlns:a16="http://schemas.microsoft.com/office/drawing/2014/main" id="{4E5D88D5-DA84-45A0-ADDA-9D8E7A1CE555}"/>
                </a:ext>
              </a:extLst>
            </p:cNvPr>
            <p:cNvSpPr/>
            <p:nvPr/>
          </p:nvSpPr>
          <p:spPr>
            <a:xfrm>
              <a:off x="2371617" y="1769451"/>
              <a:ext cx="1403937" cy="6740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FF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Scheduled </a:t>
              </a:r>
              <a:b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br>
              <a: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 personalized workshop</a:t>
              </a:r>
            </a:p>
          </p:txBody>
        </p:sp>
        <p:pic>
          <p:nvPicPr>
            <p:cNvPr id="85" name="Graphic 126">
              <a:extLst>
                <a:ext uri="{FF2B5EF4-FFF2-40B4-BE49-F238E27FC236}">
                  <a16:creationId xmlns:a16="http://schemas.microsoft.com/office/drawing/2014/main" id="{EAD1382C-A5AD-4CA1-8E65-F0E083F22B2B}"/>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854347" y="3638954"/>
              <a:ext cx="419207" cy="419207"/>
            </a:xfrm>
            <a:prstGeom prst="rect">
              <a:avLst/>
            </a:prstGeom>
          </p:spPr>
        </p:pic>
      </p:grpSp>
      <p:grpSp>
        <p:nvGrpSpPr>
          <p:cNvPr id="86" name="Group 85"/>
          <p:cNvGrpSpPr/>
          <p:nvPr/>
        </p:nvGrpSpPr>
        <p:grpSpPr>
          <a:xfrm>
            <a:off x="2037477" y="3250520"/>
            <a:ext cx="1658934" cy="2104325"/>
            <a:chOff x="2037477" y="3250520"/>
            <a:chExt cx="1658934" cy="2104325"/>
          </a:xfrm>
        </p:grpSpPr>
        <p:sp>
          <p:nvSpPr>
            <p:cNvPr id="87" name="Line 11">
              <a:extLst>
                <a:ext uri="{FF2B5EF4-FFF2-40B4-BE49-F238E27FC236}">
                  <a16:creationId xmlns:a16="http://schemas.microsoft.com/office/drawing/2014/main" id="{D5F0BFBD-2B5D-4D47-871C-3D4626381B03}"/>
                </a:ext>
              </a:extLst>
            </p:cNvPr>
            <p:cNvSpPr>
              <a:spLocks noChangeShapeType="1"/>
            </p:cNvSpPr>
            <p:nvPr/>
          </p:nvSpPr>
          <p:spPr bwMode="auto">
            <a:xfrm flipH="1" flipV="1">
              <a:off x="2878441" y="3629073"/>
              <a:ext cx="0" cy="926086"/>
            </a:xfrm>
            <a:prstGeom prst="line">
              <a:avLst/>
            </a:prstGeom>
            <a:noFill/>
            <a:ln w="9525"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71436" rtl="0" eaLnBrk="1" fontAlgn="auto" latinLnBrk="0" hangingPunct="1">
                <a:lnSpc>
                  <a:spcPct val="100000"/>
                </a:lnSpc>
                <a:spcBef>
                  <a:spcPts val="0"/>
                </a:spcBef>
                <a:spcAft>
                  <a:spcPts val="0"/>
                </a:spcAft>
                <a:buClr>
                  <a:srgbClr val="FF0000"/>
                </a:buClr>
                <a:buSzTx/>
                <a:buFont typeface="Arial"/>
                <a:buNone/>
                <a:tabLst/>
                <a:defRPr/>
              </a:pPr>
              <a:endParaRPr kumimoji="0" lang="es-ES" sz="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Helvetica" charset="0"/>
                <a:sym typeface="Helvetica" charset="0"/>
              </a:endParaRPr>
            </a:p>
          </p:txBody>
        </p:sp>
        <p:sp>
          <p:nvSpPr>
            <p:cNvPr id="88" name="Oval 11">
              <a:extLst>
                <a:ext uri="{FF2B5EF4-FFF2-40B4-BE49-F238E27FC236}">
                  <a16:creationId xmlns:a16="http://schemas.microsoft.com/office/drawing/2014/main" id="{A7F9C186-6D5E-455D-8D10-64D935E47C7B}"/>
                </a:ext>
              </a:extLst>
            </p:cNvPr>
            <p:cNvSpPr>
              <a:spLocks noChangeArrowheads="1"/>
            </p:cNvSpPr>
            <p:nvPr/>
          </p:nvSpPr>
          <p:spPr bwMode="auto">
            <a:xfrm>
              <a:off x="2500958" y="3250520"/>
              <a:ext cx="787718" cy="787718"/>
            </a:xfrm>
            <a:prstGeom prst="ellipse">
              <a:avLst/>
            </a:prstGeom>
            <a:solidFill>
              <a:srgbClr val="FFFFFF"/>
            </a:solidFill>
            <a:ln>
              <a:noFill/>
            </a:ln>
            <a:effectLst>
              <a:outerShdw blurRad="381000" algn="ctr" rotWithShape="0">
                <a:srgbClr val="4D4D4F">
                  <a:lumMod val="75000"/>
                  <a:lumOff val="25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89" name="Rectangle 88">
              <a:extLst>
                <a:ext uri="{FF2B5EF4-FFF2-40B4-BE49-F238E27FC236}">
                  <a16:creationId xmlns:a16="http://schemas.microsoft.com/office/drawing/2014/main" id="{FAD070D9-77F5-467B-9A44-736609CA8BA9}"/>
                </a:ext>
              </a:extLst>
            </p:cNvPr>
            <p:cNvSpPr/>
            <p:nvPr/>
          </p:nvSpPr>
          <p:spPr>
            <a:xfrm>
              <a:off x="2037477" y="4680814"/>
              <a:ext cx="1658934" cy="6740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FF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Get a 1:1 demo with a Cloud Security Architect</a:t>
              </a:r>
            </a:p>
          </p:txBody>
        </p:sp>
        <p:pic>
          <p:nvPicPr>
            <p:cNvPr id="90" name="Graphic 5">
              <a:extLst>
                <a:ext uri="{FF2B5EF4-FFF2-40B4-BE49-F238E27FC236}">
                  <a16:creationId xmlns:a16="http://schemas.microsoft.com/office/drawing/2014/main" id="{E8CF002B-4A65-4EB9-A2FE-91E8AD006EAD}"/>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5214" y="3434776"/>
              <a:ext cx="419207" cy="419207"/>
            </a:xfrm>
            <a:prstGeom prst="rect">
              <a:avLst/>
            </a:prstGeom>
          </p:spPr>
        </p:pic>
      </p:grpSp>
      <p:grpSp>
        <p:nvGrpSpPr>
          <p:cNvPr id="91" name="Grupa 40">
            <a:extLst>
              <a:ext uri="{FF2B5EF4-FFF2-40B4-BE49-F238E27FC236}">
                <a16:creationId xmlns:a16="http://schemas.microsoft.com/office/drawing/2014/main" id="{CA096C9A-F5A3-FBB8-9B81-8E5E3BB36FBA}"/>
              </a:ext>
            </a:extLst>
          </p:cNvPr>
          <p:cNvGrpSpPr/>
          <p:nvPr/>
        </p:nvGrpSpPr>
        <p:grpSpPr>
          <a:xfrm>
            <a:off x="10822660" y="1362570"/>
            <a:ext cx="787718" cy="790972"/>
            <a:chOff x="10408242" y="462426"/>
            <a:chExt cx="787718" cy="790972"/>
          </a:xfrm>
        </p:grpSpPr>
        <p:sp>
          <p:nvSpPr>
            <p:cNvPr id="92" name="Oval 13">
              <a:extLst>
                <a:ext uri="{FF2B5EF4-FFF2-40B4-BE49-F238E27FC236}">
                  <a16:creationId xmlns:a16="http://schemas.microsoft.com/office/drawing/2014/main" id="{8210DC79-B64F-4048-A83E-FAAF134D6AF6}"/>
                </a:ext>
              </a:extLst>
            </p:cNvPr>
            <p:cNvSpPr>
              <a:spLocks noChangeArrowheads="1"/>
            </p:cNvSpPr>
            <p:nvPr/>
          </p:nvSpPr>
          <p:spPr bwMode="auto">
            <a:xfrm>
              <a:off x="10408242" y="462426"/>
              <a:ext cx="787718" cy="790972"/>
            </a:xfrm>
            <a:prstGeom prst="ellipse">
              <a:avLst/>
            </a:prstGeom>
            <a:solidFill>
              <a:srgbClr val="FFFFFF"/>
            </a:solidFill>
            <a:ln>
              <a:noFill/>
            </a:ln>
            <a:effectLst>
              <a:outerShdw blurRad="381000" algn="ctr" rotWithShape="0">
                <a:srgbClr val="4D4D4F">
                  <a:lumMod val="75000"/>
                  <a:lumOff val="25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pic>
          <p:nvPicPr>
            <p:cNvPr id="93" name="Picture 92"/>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10567283" y="632812"/>
              <a:ext cx="491937" cy="457200"/>
            </a:xfrm>
            <a:prstGeom prst="rect">
              <a:avLst/>
            </a:prstGeom>
          </p:spPr>
        </p:pic>
      </p:grpSp>
      <p:grpSp>
        <p:nvGrpSpPr>
          <p:cNvPr id="94" name="Group 93"/>
          <p:cNvGrpSpPr/>
          <p:nvPr/>
        </p:nvGrpSpPr>
        <p:grpSpPr>
          <a:xfrm>
            <a:off x="5325540" y="3264810"/>
            <a:ext cx="1515926" cy="2090034"/>
            <a:chOff x="5325540" y="3264810"/>
            <a:chExt cx="1515926" cy="2090034"/>
          </a:xfrm>
        </p:grpSpPr>
        <p:sp>
          <p:nvSpPr>
            <p:cNvPr id="95" name="Line 11">
              <a:extLst>
                <a:ext uri="{FF2B5EF4-FFF2-40B4-BE49-F238E27FC236}">
                  <a16:creationId xmlns:a16="http://schemas.microsoft.com/office/drawing/2014/main" id="{4129077C-3737-4CA9-8BE5-1581DB2B901A}"/>
                </a:ext>
              </a:extLst>
            </p:cNvPr>
            <p:cNvSpPr>
              <a:spLocks noChangeShapeType="1"/>
            </p:cNvSpPr>
            <p:nvPr/>
          </p:nvSpPr>
          <p:spPr bwMode="auto">
            <a:xfrm flipH="1" flipV="1">
              <a:off x="6083503" y="3642432"/>
              <a:ext cx="0" cy="912728"/>
            </a:xfrm>
            <a:prstGeom prst="line">
              <a:avLst/>
            </a:prstGeom>
            <a:noFill/>
            <a:ln w="9525"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71436" rtl="0" eaLnBrk="1" fontAlgn="auto" latinLnBrk="0" hangingPunct="1">
                <a:lnSpc>
                  <a:spcPct val="100000"/>
                </a:lnSpc>
                <a:spcBef>
                  <a:spcPts val="0"/>
                </a:spcBef>
                <a:spcAft>
                  <a:spcPts val="0"/>
                </a:spcAft>
                <a:buClr>
                  <a:srgbClr val="FF0000"/>
                </a:buClr>
                <a:buSzTx/>
                <a:buFont typeface="Arial"/>
                <a:buNone/>
                <a:tabLst/>
                <a:defRPr/>
              </a:pPr>
              <a:endParaRPr kumimoji="0" lang="es-ES" sz="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Helvetica" charset="0"/>
                <a:sym typeface="Helvetica" charset="0"/>
              </a:endParaRPr>
            </a:p>
          </p:txBody>
        </p:sp>
        <p:sp>
          <p:nvSpPr>
            <p:cNvPr id="96" name="Oval 12">
              <a:extLst>
                <a:ext uri="{FF2B5EF4-FFF2-40B4-BE49-F238E27FC236}">
                  <a16:creationId xmlns:a16="http://schemas.microsoft.com/office/drawing/2014/main" id="{203A8180-C5CE-4229-A6AD-85227CD03988}"/>
                </a:ext>
              </a:extLst>
            </p:cNvPr>
            <p:cNvSpPr>
              <a:spLocks noChangeArrowheads="1"/>
            </p:cNvSpPr>
            <p:nvPr/>
          </p:nvSpPr>
          <p:spPr bwMode="auto">
            <a:xfrm>
              <a:off x="5689644" y="3264810"/>
              <a:ext cx="787718" cy="787718"/>
            </a:xfrm>
            <a:prstGeom prst="ellipse">
              <a:avLst/>
            </a:prstGeom>
            <a:solidFill>
              <a:srgbClr val="FFFFFF"/>
            </a:solidFill>
            <a:ln>
              <a:noFill/>
            </a:ln>
            <a:effectLst>
              <a:outerShdw blurRad="381000" algn="ctr" rotWithShape="0">
                <a:srgbClr val="4D4D4F">
                  <a:lumMod val="75000"/>
                  <a:lumOff val="25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97" name="Rectangle 96">
              <a:extLst>
                <a:ext uri="{FF2B5EF4-FFF2-40B4-BE49-F238E27FC236}">
                  <a16:creationId xmlns:a16="http://schemas.microsoft.com/office/drawing/2014/main" id="{14059F87-9971-4EA7-8C5C-65216F74C19F}"/>
                </a:ext>
              </a:extLst>
            </p:cNvPr>
            <p:cNvSpPr/>
            <p:nvPr/>
          </p:nvSpPr>
          <p:spPr>
            <a:xfrm>
              <a:off x="5325540" y="4680813"/>
              <a:ext cx="1515926" cy="6740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FF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Watch </a:t>
              </a:r>
            </a:p>
            <a:p>
              <a:pPr marL="0" marR="0" lvl="0" indent="0" algn="ctr" defTabSz="914400" rtl="0" eaLnBrk="1" fontAlgn="auto" latinLnBrk="0" hangingPunct="1">
                <a:lnSpc>
                  <a:spcPct val="90000"/>
                </a:lnSpc>
                <a:spcBef>
                  <a:spcPts val="0"/>
                </a:spcBef>
                <a:spcAft>
                  <a:spcPts val="0"/>
                </a:spcAft>
                <a:buClr>
                  <a:srgbClr val="FF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technical webinars</a:t>
              </a:r>
            </a:p>
          </p:txBody>
        </p:sp>
        <p:pic>
          <p:nvPicPr>
            <p:cNvPr id="98" name="Graphic 127">
              <a:extLst>
                <a:ext uri="{FF2B5EF4-FFF2-40B4-BE49-F238E27FC236}">
                  <a16:creationId xmlns:a16="http://schemas.microsoft.com/office/drawing/2014/main" id="{B009EBBE-8FCC-4C54-BFEB-0E40BD263AA0}"/>
                </a:ext>
              </a:extLst>
            </p:cNvPr>
            <p:cNvPicPr>
              <a:picLocks noChangeAspect="1"/>
            </p:cNvPicPr>
            <p:nvPr/>
          </p:nvPicPr>
          <p:blipFill>
            <a:blip r:embed="rId10" cstate="email">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873900" y="3449066"/>
              <a:ext cx="419207" cy="419207"/>
            </a:xfrm>
            <a:prstGeom prst="rect">
              <a:avLst/>
            </a:prstGeom>
          </p:spPr>
        </p:pic>
      </p:grpSp>
      <p:grpSp>
        <p:nvGrpSpPr>
          <p:cNvPr id="99" name="Group 98"/>
          <p:cNvGrpSpPr/>
          <p:nvPr/>
        </p:nvGrpSpPr>
        <p:grpSpPr>
          <a:xfrm>
            <a:off x="8742075" y="2325641"/>
            <a:ext cx="1689754" cy="1557713"/>
            <a:chOff x="8742075" y="2325641"/>
            <a:chExt cx="1689754" cy="1557713"/>
          </a:xfrm>
        </p:grpSpPr>
        <p:sp>
          <p:nvSpPr>
            <p:cNvPr id="100" name="Line 11">
              <a:extLst>
                <a:ext uri="{FF2B5EF4-FFF2-40B4-BE49-F238E27FC236}">
                  <a16:creationId xmlns:a16="http://schemas.microsoft.com/office/drawing/2014/main" id="{77807DA8-136D-45E1-A39F-90527D642355}"/>
                </a:ext>
              </a:extLst>
            </p:cNvPr>
            <p:cNvSpPr>
              <a:spLocks noChangeShapeType="1"/>
            </p:cNvSpPr>
            <p:nvPr/>
          </p:nvSpPr>
          <p:spPr bwMode="auto">
            <a:xfrm flipV="1">
              <a:off x="9585579" y="2721125"/>
              <a:ext cx="2747" cy="682097"/>
            </a:xfrm>
            <a:prstGeom prst="line">
              <a:avLst/>
            </a:prstGeom>
            <a:noFill/>
            <a:ln w="9525"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71436" rtl="0" eaLnBrk="1" fontAlgn="auto" latinLnBrk="0" hangingPunct="1">
                <a:lnSpc>
                  <a:spcPct val="100000"/>
                </a:lnSpc>
                <a:spcBef>
                  <a:spcPts val="0"/>
                </a:spcBef>
                <a:spcAft>
                  <a:spcPts val="0"/>
                </a:spcAft>
                <a:buClr>
                  <a:srgbClr val="FF0000"/>
                </a:buClr>
                <a:buSzTx/>
                <a:buFont typeface="Arial"/>
                <a:buNone/>
                <a:tabLst/>
                <a:defRPr/>
              </a:pPr>
              <a:endParaRPr kumimoji="0" lang="es-ES" sz="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Helvetica" charset="0"/>
                <a:sym typeface="Helvetica" charset="0"/>
              </a:endParaRPr>
            </a:p>
          </p:txBody>
        </p:sp>
        <p:sp>
          <p:nvSpPr>
            <p:cNvPr id="101" name="Oval 13">
              <a:extLst>
                <a:ext uri="{FF2B5EF4-FFF2-40B4-BE49-F238E27FC236}">
                  <a16:creationId xmlns:a16="http://schemas.microsoft.com/office/drawing/2014/main" id="{8210DC79-B64F-4048-A83E-FAAF134D6AF6}"/>
                </a:ext>
              </a:extLst>
            </p:cNvPr>
            <p:cNvSpPr>
              <a:spLocks noChangeArrowheads="1"/>
            </p:cNvSpPr>
            <p:nvPr/>
          </p:nvSpPr>
          <p:spPr bwMode="auto">
            <a:xfrm>
              <a:off x="9193093" y="2325641"/>
              <a:ext cx="787718" cy="790972"/>
            </a:xfrm>
            <a:prstGeom prst="ellipse">
              <a:avLst/>
            </a:prstGeom>
            <a:solidFill>
              <a:srgbClr val="FFFFFF"/>
            </a:solidFill>
            <a:ln>
              <a:noFill/>
            </a:ln>
            <a:effectLst>
              <a:outerShdw blurRad="381000" algn="ctr" rotWithShape="0">
                <a:srgbClr val="4D4D4F">
                  <a:lumMod val="75000"/>
                  <a:lumOff val="25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102" name="Rectangle 101">
              <a:extLst>
                <a:ext uri="{FF2B5EF4-FFF2-40B4-BE49-F238E27FC236}">
                  <a16:creationId xmlns:a16="http://schemas.microsoft.com/office/drawing/2014/main" id="{372357D4-6FC4-4A76-B4CA-69F96C50C82D}"/>
                </a:ext>
              </a:extLst>
            </p:cNvPr>
            <p:cNvSpPr/>
            <p:nvPr/>
          </p:nvSpPr>
          <p:spPr>
            <a:xfrm>
              <a:off x="8742075" y="3403223"/>
              <a:ext cx="1689754" cy="4801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FF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Purchase on </a:t>
              </a:r>
            </a:p>
            <a:p>
              <a:pPr marL="0" marR="0" lvl="0" indent="0" algn="ctr" defTabSz="914400" rtl="0" eaLnBrk="1" fontAlgn="auto" latinLnBrk="0" hangingPunct="1">
                <a:lnSpc>
                  <a:spcPct val="90000"/>
                </a:lnSpc>
                <a:spcBef>
                  <a:spcPts val="0"/>
                </a:spcBef>
                <a:spcAft>
                  <a:spcPts val="0"/>
                </a:spcAft>
                <a:buClr>
                  <a:srgbClr val="FF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Marketplaces</a:t>
              </a:r>
              <a:endParaRPr kumimoji="0" lang="en-US" sz="1400" b="0" i="0" u="none" strike="noStrike" kern="0" cap="none" spc="0" normalizeH="0" baseline="0" noProof="0">
                <a:ln>
                  <a:noFill/>
                </a:ln>
                <a:solidFill>
                  <a:srgbClr val="D51067"/>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pic>
          <p:nvPicPr>
            <p:cNvPr id="103" name="Picture 102"/>
            <p:cNvPicPr>
              <a:picLocks noChangeAspect="1"/>
            </p:cNvPicPr>
            <p:nvPr/>
          </p:nvPicPr>
          <p:blipFill>
            <a:blip r:embed="rId12"/>
            <a:stretch>
              <a:fillRect/>
            </a:stretch>
          </p:blipFill>
          <p:spPr>
            <a:xfrm>
              <a:off x="9376640" y="2518351"/>
              <a:ext cx="420624" cy="420624"/>
            </a:xfrm>
            <a:prstGeom prst="rect">
              <a:avLst/>
            </a:prstGeom>
          </p:spPr>
        </p:pic>
      </p:grpSp>
      <p:grpSp>
        <p:nvGrpSpPr>
          <p:cNvPr id="4" name="Group 3"/>
          <p:cNvGrpSpPr/>
          <p:nvPr/>
        </p:nvGrpSpPr>
        <p:grpSpPr>
          <a:xfrm>
            <a:off x="551078" y="2256650"/>
            <a:ext cx="1658934" cy="1910425"/>
            <a:chOff x="551078" y="2256650"/>
            <a:chExt cx="1658934" cy="1910425"/>
          </a:xfrm>
        </p:grpSpPr>
        <p:grpSp>
          <p:nvGrpSpPr>
            <p:cNvPr id="104" name="Group 103"/>
            <p:cNvGrpSpPr/>
            <p:nvPr/>
          </p:nvGrpSpPr>
          <p:grpSpPr>
            <a:xfrm>
              <a:off x="551078" y="2256650"/>
              <a:ext cx="1658934" cy="1910425"/>
              <a:chOff x="2037477" y="3250520"/>
              <a:chExt cx="1658934" cy="1910425"/>
            </a:xfrm>
          </p:grpSpPr>
          <p:sp>
            <p:nvSpPr>
              <p:cNvPr id="105" name="Line 11">
                <a:extLst>
                  <a:ext uri="{FF2B5EF4-FFF2-40B4-BE49-F238E27FC236}">
                    <a16:creationId xmlns:a16="http://schemas.microsoft.com/office/drawing/2014/main" id="{D5F0BFBD-2B5D-4D47-871C-3D4626381B03}"/>
                  </a:ext>
                </a:extLst>
              </p:cNvPr>
              <p:cNvSpPr>
                <a:spLocks noChangeShapeType="1"/>
              </p:cNvSpPr>
              <p:nvPr/>
            </p:nvSpPr>
            <p:spPr bwMode="auto">
              <a:xfrm flipH="1" flipV="1">
                <a:off x="2878441" y="3629073"/>
                <a:ext cx="0" cy="926086"/>
              </a:xfrm>
              <a:prstGeom prst="line">
                <a:avLst/>
              </a:prstGeom>
              <a:noFill/>
              <a:ln w="9525" cap="sq" cmpd="sng">
                <a:solidFill>
                  <a:srgbClr val="DCDEE0"/>
                </a:solidFill>
                <a:prstDash val="solid"/>
                <a:round/>
                <a:headEnd type="non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l" defTabSz="171436" rtl="0" eaLnBrk="1" fontAlgn="auto" latinLnBrk="0" hangingPunct="1">
                  <a:lnSpc>
                    <a:spcPct val="100000"/>
                  </a:lnSpc>
                  <a:spcBef>
                    <a:spcPts val="0"/>
                  </a:spcBef>
                  <a:spcAft>
                    <a:spcPts val="0"/>
                  </a:spcAft>
                  <a:buClr>
                    <a:srgbClr val="FF0000"/>
                  </a:buClr>
                  <a:buSzTx/>
                  <a:buFont typeface="Arial"/>
                  <a:buNone/>
                  <a:tabLst/>
                  <a:defRPr/>
                </a:pPr>
                <a:endParaRPr kumimoji="0" lang="es-ES" sz="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Helvetica" charset="0"/>
                  <a:sym typeface="Helvetica" charset="0"/>
                </a:endParaRPr>
              </a:p>
            </p:txBody>
          </p:sp>
          <p:sp>
            <p:nvSpPr>
              <p:cNvPr id="106" name="Oval 11">
                <a:extLst>
                  <a:ext uri="{FF2B5EF4-FFF2-40B4-BE49-F238E27FC236}">
                    <a16:creationId xmlns:a16="http://schemas.microsoft.com/office/drawing/2014/main" id="{A7F9C186-6D5E-455D-8D10-64D935E47C7B}"/>
                  </a:ext>
                </a:extLst>
              </p:cNvPr>
              <p:cNvSpPr>
                <a:spLocks noChangeArrowheads="1"/>
              </p:cNvSpPr>
              <p:nvPr/>
            </p:nvSpPr>
            <p:spPr bwMode="auto">
              <a:xfrm>
                <a:off x="2500958" y="3250520"/>
                <a:ext cx="787718" cy="787718"/>
              </a:xfrm>
              <a:prstGeom prst="ellipse">
                <a:avLst/>
              </a:prstGeom>
              <a:solidFill>
                <a:srgbClr val="FFFFFF"/>
              </a:solidFill>
              <a:ln>
                <a:noFill/>
              </a:ln>
              <a:effectLst>
                <a:outerShdw blurRad="381000" algn="ctr" rotWithShape="0">
                  <a:srgbClr val="4D4D4F">
                    <a:lumMod val="75000"/>
                    <a:lumOff val="25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endParaRPr kumimoji="0" lang="en-US" sz="1200" b="0" i="0" u="none" strike="noStrike" kern="0" cap="none" spc="0" normalizeH="0" baseline="0" noProof="0">
                  <a:ln>
                    <a:noFill/>
                  </a:ln>
                  <a:solidFill>
                    <a:srgbClr val="4D4D4F">
                      <a:lumMod val="65000"/>
                      <a:lumOff val="35000"/>
                    </a:srgbClr>
                  </a:solidFill>
                  <a:effectLst/>
                  <a:uLnTx/>
                  <a:uFillTx/>
                  <a:latin typeface="Montserrat" panose="00000500000000000000" pitchFamily="50" charset="0"/>
                  <a:cs typeface="Arial"/>
                  <a:sym typeface="Arial"/>
                </a:endParaRPr>
              </a:p>
            </p:txBody>
          </p:sp>
          <p:sp>
            <p:nvSpPr>
              <p:cNvPr id="107" name="Rectangle 106">
                <a:extLst>
                  <a:ext uri="{FF2B5EF4-FFF2-40B4-BE49-F238E27FC236}">
                    <a16:creationId xmlns:a16="http://schemas.microsoft.com/office/drawing/2014/main" id="{FAD070D9-77F5-467B-9A44-736609CA8BA9}"/>
                  </a:ext>
                </a:extLst>
              </p:cNvPr>
              <p:cNvSpPr/>
              <p:nvPr/>
            </p:nvSpPr>
            <p:spPr>
              <a:xfrm>
                <a:off x="2037477" y="4680814"/>
                <a:ext cx="1658934" cy="4801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FF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Deep-dive with a Security Engineer</a:t>
                </a:r>
              </a:p>
            </p:txBody>
          </p:sp>
        </p:grpSp>
        <p:pic>
          <p:nvPicPr>
            <p:cNvPr id="108" name="Picture 10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31507" y="2386165"/>
              <a:ext cx="498076" cy="498076"/>
            </a:xfrm>
            <a:prstGeom prst="rect">
              <a:avLst/>
            </a:prstGeom>
          </p:spPr>
        </p:pic>
      </p:grpSp>
    </p:spTree>
    <p:extLst>
      <p:ext uri="{BB962C8B-B14F-4D97-AF65-F5344CB8AC3E}">
        <p14:creationId xmlns:p14="http://schemas.microsoft.com/office/powerpoint/2010/main" val="1812009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500" fill="hold"/>
                                        <p:tgtEl>
                                          <p:spTgt spid="86"/>
                                        </p:tgtEl>
                                        <p:attrNameLst>
                                          <p:attrName>ppt_x</p:attrName>
                                        </p:attrNameLst>
                                      </p:cBhvr>
                                      <p:tavLst>
                                        <p:tav tm="0">
                                          <p:val>
                                            <p:strVal val="#ppt_x"/>
                                          </p:val>
                                        </p:tav>
                                        <p:tav tm="100000">
                                          <p:val>
                                            <p:strVal val="#ppt_x"/>
                                          </p:val>
                                        </p:tav>
                                      </p:tavLst>
                                    </p:anim>
                                    <p:anim calcmode="lin" valueType="num">
                                      <p:cBhvr additive="base">
                                        <p:cTn id="13" dur="500" fill="hold"/>
                                        <p:tgtEl>
                                          <p:spTgt spid="8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additive="base">
                                        <p:cTn id="17" dur="500"/>
                                        <p:tgtEl>
                                          <p:spTgt spid="81"/>
                                        </p:tgtEl>
                                        <p:attrNameLst>
                                          <p:attrName>ppt_y</p:attrName>
                                        </p:attrNameLst>
                                      </p:cBhvr>
                                      <p:tavLst>
                                        <p:tav tm="0">
                                          <p:val>
                                            <p:strVal val="#ppt_y-#ppt_h*1.125000"/>
                                          </p:val>
                                        </p:tav>
                                        <p:tav tm="100000">
                                          <p:val>
                                            <p:strVal val="#ppt_y"/>
                                          </p:val>
                                        </p:tav>
                                      </p:tavLst>
                                    </p:anim>
                                    <p:animEffect transition="in" filter="wipe(down)">
                                      <p:cBhvr>
                                        <p:cTn id="18" dur="500"/>
                                        <p:tgtEl>
                                          <p:spTgt spid="81"/>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additive="base">
                                        <p:cTn id="22" dur="500" fill="hold"/>
                                        <p:tgtEl>
                                          <p:spTgt spid="94"/>
                                        </p:tgtEl>
                                        <p:attrNameLst>
                                          <p:attrName>ppt_x</p:attrName>
                                        </p:attrNameLst>
                                      </p:cBhvr>
                                      <p:tavLst>
                                        <p:tav tm="0">
                                          <p:val>
                                            <p:strVal val="#ppt_x"/>
                                          </p:val>
                                        </p:tav>
                                        <p:tav tm="100000">
                                          <p:val>
                                            <p:strVal val="#ppt_x"/>
                                          </p:val>
                                        </p:tav>
                                      </p:tavLst>
                                    </p:anim>
                                    <p:anim calcmode="lin" valueType="num">
                                      <p:cBhvr additive="base">
                                        <p:cTn id="23" dur="500" fill="hold"/>
                                        <p:tgtEl>
                                          <p:spTgt spid="9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2" presetClass="entr" presetSubtype="1"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p:tgtEl>
                                          <p:spTgt spid="76"/>
                                        </p:tgtEl>
                                        <p:attrNameLst>
                                          <p:attrName>ppt_y</p:attrName>
                                        </p:attrNameLst>
                                      </p:cBhvr>
                                      <p:tavLst>
                                        <p:tav tm="0">
                                          <p:val>
                                            <p:strVal val="#ppt_y-#ppt_h*1.125000"/>
                                          </p:val>
                                        </p:tav>
                                        <p:tav tm="100000">
                                          <p:val>
                                            <p:strVal val="#ppt_y"/>
                                          </p:val>
                                        </p:tav>
                                      </p:tavLst>
                                    </p:anim>
                                    <p:animEffect transition="in" filter="wipe(down)">
                                      <p:cBhvr>
                                        <p:cTn id="28" dur="500"/>
                                        <p:tgtEl>
                                          <p:spTgt spid="76"/>
                                        </p:tgtEl>
                                      </p:cBhvr>
                                    </p:animEffect>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99"/>
                                        </p:tgtEl>
                                        <p:attrNameLst>
                                          <p:attrName>style.visibility</p:attrName>
                                        </p:attrNameLst>
                                      </p:cBhvr>
                                      <p:to>
                                        <p:strVal val="visible"/>
                                      </p:to>
                                    </p:set>
                                    <p:anim calcmode="lin" valueType="num">
                                      <p:cBhvr additive="base">
                                        <p:cTn id="32" dur="500" fill="hold"/>
                                        <p:tgtEl>
                                          <p:spTgt spid="99"/>
                                        </p:tgtEl>
                                        <p:attrNameLst>
                                          <p:attrName>ppt_x</p:attrName>
                                        </p:attrNameLst>
                                      </p:cBhvr>
                                      <p:tavLst>
                                        <p:tav tm="0">
                                          <p:val>
                                            <p:strVal val="#ppt_x"/>
                                          </p:val>
                                        </p:tav>
                                        <p:tav tm="100000">
                                          <p:val>
                                            <p:strVal val="#ppt_x"/>
                                          </p:val>
                                        </p:tav>
                                      </p:tavLst>
                                    </p:anim>
                                    <p:anim calcmode="lin" valueType="num">
                                      <p:cBhvr additive="base">
                                        <p:cTn id="33" dur="500" fill="hold"/>
                                        <p:tgtEl>
                                          <p:spTgt spid="9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30" presetClass="entr" presetSubtype="0" fill="hold" nodeType="after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800" decel="100000"/>
                                        <p:tgtEl>
                                          <p:spTgt spid="91"/>
                                        </p:tgtEl>
                                      </p:cBhvr>
                                    </p:animEffect>
                                    <p:anim calcmode="lin" valueType="num">
                                      <p:cBhvr>
                                        <p:cTn id="38" dur="800" decel="100000" fill="hold"/>
                                        <p:tgtEl>
                                          <p:spTgt spid="91"/>
                                        </p:tgtEl>
                                        <p:attrNameLst>
                                          <p:attrName>style.rotation</p:attrName>
                                        </p:attrNameLst>
                                      </p:cBhvr>
                                      <p:tavLst>
                                        <p:tav tm="0">
                                          <p:val>
                                            <p:fltVal val="-90"/>
                                          </p:val>
                                        </p:tav>
                                        <p:tav tm="100000">
                                          <p:val>
                                            <p:fltVal val="0"/>
                                          </p:val>
                                        </p:tav>
                                      </p:tavLst>
                                    </p:anim>
                                    <p:anim calcmode="lin" valueType="num">
                                      <p:cBhvr>
                                        <p:cTn id="39" dur="800" decel="100000" fill="hold"/>
                                        <p:tgtEl>
                                          <p:spTgt spid="91"/>
                                        </p:tgtEl>
                                        <p:attrNameLst>
                                          <p:attrName>ppt_x</p:attrName>
                                        </p:attrNameLst>
                                      </p:cBhvr>
                                      <p:tavLst>
                                        <p:tav tm="0">
                                          <p:val>
                                            <p:strVal val="#ppt_x+0.4"/>
                                          </p:val>
                                        </p:tav>
                                        <p:tav tm="100000">
                                          <p:val>
                                            <p:strVal val="#ppt_x-0.05"/>
                                          </p:val>
                                        </p:tav>
                                      </p:tavLst>
                                    </p:anim>
                                    <p:anim calcmode="lin" valueType="num">
                                      <p:cBhvr>
                                        <p:cTn id="40" dur="800" decel="100000" fill="hold"/>
                                        <p:tgtEl>
                                          <p:spTgt spid="91"/>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91"/>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9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a:extLst>
              <a:ext uri="{FF2B5EF4-FFF2-40B4-BE49-F238E27FC236}">
                <a16:creationId xmlns:a16="http://schemas.microsoft.com/office/drawing/2014/main" id="{1BB76FFF-4AD3-6D34-E929-78D273E2E27D}"/>
              </a:ext>
            </a:extLst>
          </p:cNvPr>
          <p:cNvSpPr>
            <a:spLocks noGrp="1"/>
          </p:cNvSpPr>
          <p:nvPr>
            <p:ph type="ftr" sz="quarter" idx="4294967295"/>
          </p:nvPr>
        </p:nvSpPr>
        <p:spPr>
          <a:xfrm>
            <a:off x="5934456" y="6543915"/>
            <a:ext cx="3097481" cy="302408"/>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900" b="0" i="0" u="none" strike="noStrike" cap="none">
                <a:solidFill>
                  <a:schemeClr val="bg1">
                    <a:lumMod val="75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5" name="Text Placeholder 4">
            <a:extLst>
              <a:ext uri="{FF2B5EF4-FFF2-40B4-BE49-F238E27FC236}">
                <a16:creationId xmlns:a16="http://schemas.microsoft.com/office/drawing/2014/main" id="{CE1FA6DF-C173-0DD1-906F-5093A683A74D}"/>
              </a:ext>
            </a:extLst>
          </p:cNvPr>
          <p:cNvSpPr>
            <a:spLocks noGrp="1"/>
          </p:cNvSpPr>
          <p:nvPr>
            <p:ph type="body" sz="quarter" idx="14"/>
          </p:nvPr>
        </p:nvSpPr>
        <p:spPr>
          <a:xfrm>
            <a:off x="1101340" y="3296650"/>
            <a:ext cx="4974995" cy="502920"/>
          </a:xfrm>
        </p:spPr>
        <p:txBody>
          <a:bodyPr/>
          <a:lstStyle/>
          <a:p>
            <a:r>
              <a:rPr lang="en-US" sz="5400">
                <a:latin typeface="Roboto" pitchFamily="2" charset="0"/>
                <a:ea typeface="Roboto" pitchFamily="2" charset="0"/>
                <a:cs typeface="Arial"/>
              </a:rPr>
              <a:t>Thank you </a:t>
            </a:r>
            <a:endParaRPr lang="en-US" sz="6000">
              <a:latin typeface="Roboto" pitchFamily="2" charset="0"/>
              <a:ea typeface="Roboto" pitchFamily="2" charset="0"/>
            </a:endParaRPr>
          </a:p>
        </p:txBody>
      </p:sp>
      <p:sp>
        <p:nvSpPr>
          <p:cNvPr id="6" name="Date Placeholder 5" hidden="1"/>
          <p:cNvSpPr>
            <a:spLocks noGrp="1"/>
          </p:cNvSpPr>
          <p:nvPr>
            <p:ph type="dt" sz="half" idx="15"/>
          </p:nvPr>
        </p:nvSpPr>
        <p:spPr/>
        <p:txBody>
          <a:bodyPr/>
          <a:lstStyle/>
          <a:p>
            <a:endParaRPr lang="en-US"/>
          </a:p>
        </p:txBody>
      </p:sp>
      <p:pic>
        <p:nvPicPr>
          <p:cNvPr id="11" name="Obraz 10">
            <a:extLst>
              <a:ext uri="{FF2B5EF4-FFF2-40B4-BE49-F238E27FC236}">
                <a16:creationId xmlns:a16="http://schemas.microsoft.com/office/drawing/2014/main" id="{220FF7E1-E0FD-E611-E0A2-48E7DDA810E7}"/>
              </a:ext>
            </a:extLst>
          </p:cNvPr>
          <p:cNvPicPr>
            <a:picLocks noChangeAspect="1"/>
          </p:cNvPicPr>
          <p:nvPr/>
        </p:nvPicPr>
        <p:blipFill rotWithShape="1">
          <a:blip r:embed="rId3"/>
          <a:srcRect t="72107"/>
          <a:stretch/>
        </p:blipFill>
        <p:spPr>
          <a:xfrm>
            <a:off x="4372526" y="892885"/>
            <a:ext cx="1899721" cy="393525"/>
          </a:xfrm>
          <a:prstGeom prst="rect">
            <a:avLst/>
          </a:prstGeom>
        </p:spPr>
      </p:pic>
      <p:sp>
        <p:nvSpPr>
          <p:cNvPr id="18" name="Prostokąt zaokrąglony 1">
            <a:extLst>
              <a:ext uri="{FF2B5EF4-FFF2-40B4-BE49-F238E27FC236}">
                <a16:creationId xmlns:a16="http://schemas.microsoft.com/office/drawing/2014/main" id="{81170276-2854-B32E-85D4-746F534653DA}"/>
              </a:ext>
            </a:extLst>
          </p:cNvPr>
          <p:cNvSpPr/>
          <p:nvPr/>
        </p:nvSpPr>
        <p:spPr bwMode="auto">
          <a:xfrm>
            <a:off x="988789" y="4464732"/>
            <a:ext cx="2567340" cy="502920"/>
          </a:xfrm>
          <a:prstGeom prst="roundRect">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a:solidFill>
                  <a:schemeClr val="bg1"/>
                </a:solidFill>
                <a:latin typeface="Roboto Lt" pitchFamily="2" charset="0"/>
              </a:rPr>
              <a:t>Advanced Threat Prevention</a:t>
            </a:r>
            <a:endParaRPr lang="pl-PL" err="1">
              <a:solidFill>
                <a:schemeClr val="bg1"/>
              </a:solidFill>
              <a:latin typeface="+mn-lt"/>
            </a:endParaRPr>
          </a:p>
        </p:txBody>
      </p:sp>
      <p:sp>
        <p:nvSpPr>
          <p:cNvPr id="19" name="Prostokąt zaokrąglony 2">
            <a:extLst>
              <a:ext uri="{FF2B5EF4-FFF2-40B4-BE49-F238E27FC236}">
                <a16:creationId xmlns:a16="http://schemas.microsoft.com/office/drawing/2014/main" id="{A8C3E860-F3AB-A61B-DCA9-1527036384F1}"/>
              </a:ext>
            </a:extLst>
          </p:cNvPr>
          <p:cNvSpPr/>
          <p:nvPr/>
        </p:nvSpPr>
        <p:spPr bwMode="auto">
          <a:xfrm>
            <a:off x="3732099" y="4464732"/>
            <a:ext cx="2567340" cy="502920"/>
          </a:xfrm>
          <a:prstGeom prst="roundRect">
            <a:avLst/>
          </a:prstGeom>
          <a:solidFill>
            <a:schemeClr val="accent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a:solidFill>
                  <a:schemeClr val="bg1"/>
                </a:solidFill>
                <a:latin typeface="Roboto Lt" pitchFamily="2" charset="0"/>
                <a:ea typeface="Roboto Lt" pitchFamily="2" charset="0"/>
              </a:rPr>
              <a:t>Automated Network Security</a:t>
            </a:r>
            <a:endParaRPr lang="pl-PL" err="1">
              <a:solidFill>
                <a:schemeClr val="bg1"/>
              </a:solidFill>
              <a:latin typeface="+mn-lt"/>
            </a:endParaRPr>
          </a:p>
        </p:txBody>
      </p:sp>
      <p:sp>
        <p:nvSpPr>
          <p:cNvPr id="20" name="Prostokąt zaokrąglony 3">
            <a:extLst>
              <a:ext uri="{FF2B5EF4-FFF2-40B4-BE49-F238E27FC236}">
                <a16:creationId xmlns:a16="http://schemas.microsoft.com/office/drawing/2014/main" id="{13F286FD-BF7A-DAE3-A6CA-E44747907000}"/>
              </a:ext>
            </a:extLst>
          </p:cNvPr>
          <p:cNvSpPr/>
          <p:nvPr/>
        </p:nvSpPr>
        <p:spPr bwMode="auto">
          <a:xfrm>
            <a:off x="6475409" y="4464732"/>
            <a:ext cx="2567340" cy="502920"/>
          </a:xfrm>
          <a:prstGeom prst="roundRect">
            <a:avLst/>
          </a:prstGeom>
          <a:solidFill>
            <a:schemeClr val="accent5"/>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a:solidFill>
                  <a:schemeClr val="bg1"/>
                </a:solidFill>
                <a:latin typeface="Roboto Lt" pitchFamily="2" charset="0"/>
                <a:ea typeface="Roboto Lt" pitchFamily="2" charset="0"/>
              </a:rPr>
              <a:t>Unified Management</a:t>
            </a:r>
            <a:endParaRPr lang="pl-PL" err="1">
              <a:solidFill>
                <a:schemeClr val="bg1"/>
              </a:solidFill>
              <a:latin typeface="+mn-lt"/>
            </a:endParaRPr>
          </a:p>
        </p:txBody>
      </p:sp>
    </p:spTree>
    <p:extLst>
      <p:ext uri="{BB962C8B-B14F-4D97-AF65-F5344CB8AC3E}">
        <p14:creationId xmlns:p14="http://schemas.microsoft.com/office/powerpoint/2010/main" val="2737958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hidden="1">
            <a:extLst>
              <a:ext uri="{FF2B5EF4-FFF2-40B4-BE49-F238E27FC236}">
                <a16:creationId xmlns:a16="http://schemas.microsoft.com/office/drawing/2014/main" id="{1BB76FFF-4AD3-6D34-E929-78D273E2E27D}"/>
              </a:ext>
            </a:extLst>
          </p:cNvPr>
          <p:cNvSpPr>
            <a:spLocks noGrp="1"/>
          </p:cNvSpPr>
          <p:nvPr>
            <p:ph type="ftr" sz="quarter" idx="4294967295"/>
          </p:nvPr>
        </p:nvSpPr>
        <p:spPr>
          <a:xfrm>
            <a:off x="5934456" y="6543915"/>
            <a:ext cx="3097481" cy="302408"/>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900" b="0" i="0" u="none" strike="noStrike" cap="none">
                <a:solidFill>
                  <a:schemeClr val="bg1">
                    <a:lumMod val="75000"/>
                  </a:schemeClr>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sp>
        <p:nvSpPr>
          <p:cNvPr id="5" name="Text Placeholder 4">
            <a:extLst>
              <a:ext uri="{FF2B5EF4-FFF2-40B4-BE49-F238E27FC236}">
                <a16:creationId xmlns:a16="http://schemas.microsoft.com/office/drawing/2014/main" id="{CE1FA6DF-C173-0DD1-906F-5093A683A74D}"/>
              </a:ext>
            </a:extLst>
          </p:cNvPr>
          <p:cNvSpPr>
            <a:spLocks noGrp="1"/>
          </p:cNvSpPr>
          <p:nvPr>
            <p:ph type="body" sz="quarter" idx="14"/>
          </p:nvPr>
        </p:nvSpPr>
        <p:spPr>
          <a:xfrm>
            <a:off x="1101340" y="3296650"/>
            <a:ext cx="4974995" cy="502920"/>
          </a:xfrm>
        </p:spPr>
        <p:txBody>
          <a:bodyPr/>
          <a:lstStyle/>
          <a:p>
            <a:r>
              <a:rPr lang="en-US" sz="5400">
                <a:latin typeface="Roboto" pitchFamily="2" charset="0"/>
                <a:ea typeface="Roboto" pitchFamily="2" charset="0"/>
                <a:cs typeface="Arial"/>
              </a:rPr>
              <a:t>BACKUP</a:t>
            </a:r>
            <a:endParaRPr lang="en-US" sz="6000">
              <a:latin typeface="Roboto" pitchFamily="2" charset="0"/>
              <a:ea typeface="Roboto" pitchFamily="2" charset="0"/>
            </a:endParaRPr>
          </a:p>
        </p:txBody>
      </p:sp>
      <p:sp>
        <p:nvSpPr>
          <p:cNvPr id="6" name="Date Placeholder 5" hidden="1"/>
          <p:cNvSpPr>
            <a:spLocks noGrp="1"/>
          </p:cNvSpPr>
          <p:nvPr>
            <p:ph type="dt" sz="half" idx="15"/>
          </p:nvPr>
        </p:nvSpPr>
        <p:spPr/>
        <p:txBody>
          <a:bodyPr/>
          <a:lstStyle/>
          <a:p>
            <a:endParaRPr lang="en-US"/>
          </a:p>
        </p:txBody>
      </p:sp>
      <p:pic>
        <p:nvPicPr>
          <p:cNvPr id="11" name="Obraz 10">
            <a:extLst>
              <a:ext uri="{FF2B5EF4-FFF2-40B4-BE49-F238E27FC236}">
                <a16:creationId xmlns:a16="http://schemas.microsoft.com/office/drawing/2014/main" id="{220FF7E1-E0FD-E611-E0A2-48E7DDA810E7}"/>
              </a:ext>
            </a:extLst>
          </p:cNvPr>
          <p:cNvPicPr>
            <a:picLocks noChangeAspect="1"/>
          </p:cNvPicPr>
          <p:nvPr/>
        </p:nvPicPr>
        <p:blipFill rotWithShape="1">
          <a:blip r:embed="rId2"/>
          <a:srcRect t="72107"/>
          <a:stretch/>
        </p:blipFill>
        <p:spPr>
          <a:xfrm>
            <a:off x="4372526" y="892885"/>
            <a:ext cx="1899721" cy="393525"/>
          </a:xfrm>
          <a:prstGeom prst="rect">
            <a:avLst/>
          </a:prstGeom>
        </p:spPr>
      </p:pic>
    </p:spTree>
    <p:extLst>
      <p:ext uri="{BB962C8B-B14F-4D97-AF65-F5344CB8AC3E}">
        <p14:creationId xmlns:p14="http://schemas.microsoft.com/office/powerpoint/2010/main" val="1675848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Check Point </a:t>
            </a:r>
            <a:r>
              <a:rPr lang="en-US" b="1">
                <a:solidFill>
                  <a:schemeClr val="tx1"/>
                </a:solidFill>
              </a:rPr>
              <a:t>Cloud Security Blueprint</a:t>
            </a:r>
            <a:br>
              <a:rPr lang="en-US" b="1">
                <a:solidFill>
                  <a:schemeClr val="tx1"/>
                </a:solidFill>
              </a:rPr>
            </a:br>
            <a:endParaRPr lang="en-US" b="1">
              <a:solidFill>
                <a:schemeClr val="tx1"/>
              </a:solidFill>
            </a:endParaRPr>
          </a:p>
        </p:txBody>
      </p:sp>
      <p:sp>
        <p:nvSpPr>
          <p:cNvPr id="8" name="Content Placeholder 71">
            <a:extLst>
              <a:ext uri="{FF2B5EF4-FFF2-40B4-BE49-F238E27FC236}">
                <a16:creationId xmlns:a16="http://schemas.microsoft.com/office/drawing/2014/main" id="{BD8F224E-1FA6-D947-8F71-0DCCF1CA6347}"/>
              </a:ext>
            </a:extLst>
          </p:cNvPr>
          <p:cNvSpPr txBox="1">
            <a:spLocks/>
          </p:cNvSpPr>
          <p:nvPr/>
        </p:nvSpPr>
        <p:spPr>
          <a:xfrm>
            <a:off x="736242" y="1527352"/>
            <a:ext cx="4484151" cy="4647306"/>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marL="0" marR="0" lvl="0" indent="0" algn="l" defTabSz="914400" rtl="0" eaLnBrk="1" fontAlgn="base" latinLnBrk="0" hangingPunct="1">
              <a:lnSpc>
                <a:spcPct val="100000"/>
              </a:lnSpc>
              <a:spcBef>
                <a:spcPct val="20000"/>
              </a:spcBef>
              <a:spcAft>
                <a:spcPct val="0"/>
              </a:spcAft>
              <a:buClr>
                <a:srgbClr val="FFFFFF"/>
              </a:buClr>
              <a:buSzPct val="65000"/>
              <a:buFont typeface="Wingdings" pitchFamily="2" charset="2"/>
              <a:buNone/>
              <a:tabLst/>
              <a:defRPr/>
            </a:pPr>
            <a:r>
              <a:rPr kumimoji="0" lang="en-US" sz="2800" b="1" i="0" u="none" strike="noStrike" kern="1200" cap="none" spc="0" normalizeH="0" baseline="0" noProof="0">
                <a:ln>
                  <a:noFill/>
                </a:ln>
                <a:solidFill>
                  <a:srgbClr val="D51067"/>
                </a:solidFill>
                <a:effectLst/>
                <a:uLnTx/>
                <a:uFillTx/>
                <a:latin typeface="DIN 2014" panose="020B0504020202020204" pitchFamily="34" charset="77"/>
                <a:ea typeface="DIN 2014" panose="020B0504020202020204" pitchFamily="34" charset="77"/>
                <a:cs typeface="+mn-cs"/>
              </a:rPr>
              <a:t>Agile</a:t>
            </a:r>
            <a:r>
              <a:rPr kumimoji="0" lang="en-US" sz="2800" b="1"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rPr>
              <a:t> </a:t>
            </a:r>
            <a:br>
              <a:rPr kumimoji="0" lang="en-US" sz="2399" b="1"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rPr>
            </a:br>
            <a:r>
              <a:rPr kumimoji="0" lang="en-US" sz="2399" b="0"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rPr>
              <a:t>Security architecture that enables DevOps innovation</a:t>
            </a:r>
          </a:p>
          <a:p>
            <a:pPr marL="0" marR="0" lvl="0" indent="0" algn="l" defTabSz="914400" rtl="0" eaLnBrk="1" fontAlgn="base" latinLnBrk="0" hangingPunct="1">
              <a:lnSpc>
                <a:spcPct val="100000"/>
              </a:lnSpc>
              <a:spcBef>
                <a:spcPct val="20000"/>
              </a:spcBef>
              <a:spcAft>
                <a:spcPct val="0"/>
              </a:spcAft>
              <a:buClr>
                <a:srgbClr val="FFFFFF"/>
              </a:buClr>
              <a:buSzPct val="65000"/>
              <a:buFont typeface="Wingdings" pitchFamily="2" charset="2"/>
              <a:buNone/>
              <a:tabLst/>
              <a:defRPr/>
            </a:pPr>
            <a:endParaRPr kumimoji="0" lang="en-US" sz="2399" b="0"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endParaRPr>
          </a:p>
          <a:p>
            <a:pPr marL="0" marR="0" lvl="0" indent="0" algn="l" defTabSz="914400" rtl="0" eaLnBrk="1" fontAlgn="base" latinLnBrk="0" hangingPunct="1">
              <a:lnSpc>
                <a:spcPct val="100000"/>
              </a:lnSpc>
              <a:spcBef>
                <a:spcPct val="20000"/>
              </a:spcBef>
              <a:spcAft>
                <a:spcPct val="0"/>
              </a:spcAft>
              <a:buClr>
                <a:srgbClr val="FFFFFF"/>
              </a:buClr>
              <a:buSzPct val="65000"/>
              <a:buFont typeface="Wingdings" pitchFamily="2" charset="2"/>
              <a:buNone/>
              <a:tabLst/>
              <a:defRPr/>
            </a:pPr>
            <a:r>
              <a:rPr kumimoji="0" lang="en-US" sz="2800" b="1" i="0" u="none" strike="noStrike" kern="1200" cap="none" spc="0" normalizeH="0" baseline="0" noProof="0">
                <a:ln>
                  <a:noFill/>
                </a:ln>
                <a:solidFill>
                  <a:srgbClr val="D51067"/>
                </a:solidFill>
                <a:effectLst/>
                <a:uLnTx/>
                <a:uFillTx/>
                <a:latin typeface="DIN 2014" panose="020B0504020202020204" pitchFamily="34" charset="77"/>
                <a:ea typeface="DIN 2014" panose="020B0504020202020204" pitchFamily="34" charset="77"/>
                <a:cs typeface="+mn-cs"/>
              </a:rPr>
              <a:t>Efficient</a:t>
            </a:r>
            <a:r>
              <a:rPr kumimoji="0" lang="en-US" sz="2800" b="1"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rPr>
              <a:t> </a:t>
            </a:r>
            <a:br>
              <a:rPr kumimoji="0" lang="en-US" sz="2399" b="1"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rPr>
            </a:br>
            <a:r>
              <a:rPr kumimoji="0" lang="en-US" sz="2399" b="0"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rPr>
              <a:t>Automatically deploy, provision, &amp; scale security in the Cloud</a:t>
            </a:r>
          </a:p>
          <a:p>
            <a:pPr marL="0" marR="0" lvl="0" indent="0" algn="l" defTabSz="914400" rtl="0" eaLnBrk="1" fontAlgn="base" latinLnBrk="0" hangingPunct="1">
              <a:lnSpc>
                <a:spcPct val="100000"/>
              </a:lnSpc>
              <a:spcBef>
                <a:spcPct val="20000"/>
              </a:spcBef>
              <a:spcAft>
                <a:spcPct val="0"/>
              </a:spcAft>
              <a:buClr>
                <a:srgbClr val="FFFFFF"/>
              </a:buClr>
              <a:buSzPct val="65000"/>
              <a:buFont typeface="Wingdings" pitchFamily="2" charset="2"/>
              <a:buNone/>
              <a:tabLst/>
              <a:defRPr/>
            </a:pPr>
            <a:r>
              <a:rPr kumimoji="0" lang="en-US" sz="2399" b="0"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rPr>
              <a:t> </a:t>
            </a:r>
          </a:p>
          <a:p>
            <a:pPr marL="0" marR="0" lvl="0" indent="0" algn="l" defTabSz="914400" rtl="0" eaLnBrk="1" fontAlgn="base" latinLnBrk="0" hangingPunct="1">
              <a:lnSpc>
                <a:spcPct val="100000"/>
              </a:lnSpc>
              <a:spcBef>
                <a:spcPct val="20000"/>
              </a:spcBef>
              <a:spcAft>
                <a:spcPct val="0"/>
              </a:spcAft>
              <a:buClr>
                <a:srgbClr val="FFFFFF"/>
              </a:buClr>
              <a:buSzPct val="65000"/>
              <a:buFont typeface="Wingdings" pitchFamily="2" charset="2"/>
              <a:buNone/>
              <a:tabLst/>
              <a:defRPr/>
            </a:pPr>
            <a:r>
              <a:rPr kumimoji="0" lang="en-US" sz="2800" b="1" i="0" u="none" strike="noStrike" kern="1200" cap="none" spc="0" normalizeH="0" baseline="0" noProof="0">
                <a:ln>
                  <a:noFill/>
                </a:ln>
                <a:solidFill>
                  <a:srgbClr val="D51067"/>
                </a:solidFill>
                <a:effectLst/>
                <a:uLnTx/>
                <a:uFillTx/>
                <a:latin typeface="DIN 2014" panose="020B0504020202020204" pitchFamily="34" charset="77"/>
                <a:ea typeface="DIN 2014" panose="020B0504020202020204" pitchFamily="34" charset="77"/>
                <a:cs typeface="+mn-cs"/>
              </a:rPr>
              <a:t>Multi-Clouds</a:t>
            </a:r>
            <a:br>
              <a:rPr kumimoji="0" lang="en-US" sz="2399" b="1"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rPr>
            </a:br>
            <a:r>
              <a:rPr kumimoji="0" lang="en-US" sz="2399" b="0" i="0" u="none" strike="noStrike" kern="1200" cap="none" spc="0" normalizeH="0" baseline="0" noProof="0">
                <a:ln>
                  <a:noFill/>
                </a:ln>
                <a:solidFill>
                  <a:srgbClr val="B6DB19">
                    <a:lumMod val="10000"/>
                  </a:srgbClr>
                </a:solidFill>
                <a:effectLst/>
                <a:uLnTx/>
                <a:uFillTx/>
                <a:latin typeface="DIN 2014" panose="020B0504020202020204" pitchFamily="34" charset="77"/>
                <a:ea typeface="DIN 2014" panose="020B0504020202020204" pitchFamily="34" charset="77"/>
                <a:cs typeface="+mn-cs"/>
              </a:rPr>
              <a:t>Unified security architecture for all environments </a:t>
            </a:r>
          </a:p>
        </p:txBody>
      </p:sp>
      <p:grpSp>
        <p:nvGrpSpPr>
          <p:cNvPr id="9" name="Group 8">
            <a:extLst>
              <a:ext uri="{FF2B5EF4-FFF2-40B4-BE49-F238E27FC236}">
                <a16:creationId xmlns:a16="http://schemas.microsoft.com/office/drawing/2014/main" id="{C782C616-4C75-244E-BDEE-FC36FD28684C}"/>
              </a:ext>
            </a:extLst>
          </p:cNvPr>
          <p:cNvGrpSpPr/>
          <p:nvPr/>
        </p:nvGrpSpPr>
        <p:grpSpPr>
          <a:xfrm>
            <a:off x="3657600" y="-546100"/>
            <a:ext cx="8788400" cy="7045148"/>
            <a:chOff x="4489843" y="2868670"/>
            <a:chExt cx="7680960" cy="3662062"/>
          </a:xfrm>
        </p:grpSpPr>
        <p:pic>
          <p:nvPicPr>
            <p:cNvPr id="10" name="Picture 9">
              <a:extLst>
                <a:ext uri="{FF2B5EF4-FFF2-40B4-BE49-F238E27FC236}">
                  <a16:creationId xmlns:a16="http://schemas.microsoft.com/office/drawing/2014/main" id="{9FD87E2A-7F0C-D04F-BCD5-C186072E3C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89843" y="2868670"/>
              <a:ext cx="7680960" cy="3662062"/>
            </a:xfrm>
            <a:prstGeom prst="rect">
              <a:avLst/>
            </a:prstGeom>
          </p:spPr>
        </p:pic>
        <p:sp>
          <p:nvSpPr>
            <p:cNvPr id="11" name="Oval 10">
              <a:extLst>
                <a:ext uri="{FF2B5EF4-FFF2-40B4-BE49-F238E27FC236}">
                  <a16:creationId xmlns:a16="http://schemas.microsoft.com/office/drawing/2014/main" id="{72B8568D-D72B-8440-8D3E-F9548E943D5D}"/>
                </a:ext>
              </a:extLst>
            </p:cNvPr>
            <p:cNvSpPr/>
            <p:nvPr/>
          </p:nvSpPr>
          <p:spPr bwMode="auto">
            <a:xfrm rot="21401627">
              <a:off x="8237701" y="4581472"/>
              <a:ext cx="1351059" cy="1253643"/>
            </a:xfrm>
            <a:prstGeom prst="ellipse">
              <a:avLst/>
            </a:prstGeom>
            <a:solidFill>
              <a:srgbClr val="F3EEDD"/>
            </a:solidFill>
            <a:ln w="12700" algn="ctr">
              <a:noFill/>
              <a:miter lim="800000"/>
              <a:headEnd/>
              <a:tailEnd/>
            </a:ln>
            <a:effectLst/>
            <a:scene3d>
              <a:camera prst="isometricOffAxis1Top"/>
              <a:lightRig rig="threePt" dir="t"/>
            </a:scene3d>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grpSp>
      <p:pic>
        <p:nvPicPr>
          <p:cNvPr id="13" name="Picture 12">
            <a:extLst>
              <a:ext uri="{FF2B5EF4-FFF2-40B4-BE49-F238E27FC236}">
                <a16:creationId xmlns:a16="http://schemas.microsoft.com/office/drawing/2014/main" id="{B7429056-CEDD-C14D-B7BB-D3EB01D0C20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93429" y="1783214"/>
            <a:ext cx="2792415" cy="4343400"/>
          </a:xfrm>
          <a:prstGeom prst="rect">
            <a:avLst/>
          </a:prstGeom>
          <a:scene3d>
            <a:camera prst="isometricOffAxis1Top"/>
            <a:lightRig rig="threePt" dir="t"/>
          </a:scene3d>
        </p:spPr>
      </p:pic>
      <p:sp>
        <p:nvSpPr>
          <p:cNvPr id="2" name="Footer Placeholder 1"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r>
              <a:rPr kumimoji="0" lang="en-US" sz="900" b="0" i="0" u="none" strike="noStrike" kern="1200" cap="none" spc="0" normalizeH="0" baseline="0" noProof="0">
                <a:ln>
                  <a:noFill/>
                </a:ln>
                <a:solidFill>
                  <a:srgbClr val="FFFFFF">
                    <a:lumMod val="75000"/>
                  </a:srgbClr>
                </a:solidFill>
                <a:effectLst/>
                <a:uLnTx/>
                <a:uFillTx/>
                <a:latin typeface="Calibri"/>
                <a:ea typeface="+mn-ea"/>
                <a:cs typeface="+mn-cs"/>
              </a:rPr>
              <a:t> [Internal Use] for Check Point employees​</a:t>
            </a:r>
          </a:p>
        </p:txBody>
      </p:sp>
      <p:sp>
        <p:nvSpPr>
          <p:cNvPr id="3" name="Date Placeholder 2" hidden="1"/>
          <p:cNvSpPr>
            <a:spLocks noGrp="1"/>
          </p:cNvSpPr>
          <p:nvPr>
            <p:ph type="dt" sz="half" idx="15"/>
          </p:nvPr>
        </p:nvSpPr>
        <p:spPr/>
        <p:txBody>
          <a:bodyPr/>
          <a:lstStyle/>
          <a:p>
            <a:pPr marL="0" marR="0" lvl="0" indent="0" algn="l"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endParaRPr kumimoji="0" lang="en-US" sz="600" b="0" i="0" u="none" strike="noStrike" kern="1200" cap="none" spc="0" normalizeH="0" baseline="0" noProof="0">
              <a:ln>
                <a:noFill/>
              </a:ln>
              <a:solidFill>
                <a:srgbClr val="30242F">
                  <a:tint val="75000"/>
                </a:srgbClr>
              </a:solidFill>
              <a:effectLst/>
              <a:uLnTx/>
              <a:uFillTx/>
              <a:latin typeface="Helvetica" pitchFamily="34" charset="0"/>
              <a:ea typeface="+mn-ea"/>
              <a:cs typeface="+mn-cs"/>
            </a:endParaRPr>
          </a:p>
        </p:txBody>
      </p:sp>
    </p:spTree>
    <p:extLst>
      <p:ext uri="{BB962C8B-B14F-4D97-AF65-F5344CB8AC3E}">
        <p14:creationId xmlns:p14="http://schemas.microsoft.com/office/powerpoint/2010/main" val="94642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Hub-and-spoke Model</a:t>
            </a:r>
          </a:p>
        </p:txBody>
      </p:sp>
      <p:pic>
        <p:nvPicPr>
          <p:cNvPr id="4" name="Picture 3"/>
          <p:cNvPicPr>
            <a:picLocks noChangeAspect="1"/>
          </p:cNvPicPr>
          <p:nvPr/>
        </p:nvPicPr>
        <p:blipFill>
          <a:blip r:embed="rId3"/>
          <a:stretch>
            <a:fillRect/>
          </a:stretch>
        </p:blipFill>
        <p:spPr>
          <a:xfrm>
            <a:off x="517956" y="1357312"/>
            <a:ext cx="11296785" cy="4747924"/>
          </a:xfrm>
          <a:prstGeom prst="rect">
            <a:avLst/>
          </a:prstGeom>
        </p:spPr>
      </p:pic>
      <p:sp>
        <p:nvSpPr>
          <p:cNvPr id="2" name="Footer Placeholder 1"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r>
              <a:rPr kumimoji="0" lang="en-US" sz="900" b="0" i="0" u="none" strike="noStrike" kern="1200" cap="none" spc="0" normalizeH="0" baseline="0" noProof="0">
                <a:ln>
                  <a:noFill/>
                </a:ln>
                <a:solidFill>
                  <a:srgbClr val="FFFFFF">
                    <a:lumMod val="75000"/>
                  </a:srgbClr>
                </a:solidFill>
                <a:effectLst/>
                <a:uLnTx/>
                <a:uFillTx/>
                <a:latin typeface="Calibri"/>
                <a:ea typeface="+mn-ea"/>
                <a:cs typeface="+mn-cs"/>
              </a:rPr>
              <a:t> [Internal Use] for Check Point employees​</a:t>
            </a:r>
          </a:p>
        </p:txBody>
      </p:sp>
      <p:sp>
        <p:nvSpPr>
          <p:cNvPr id="3" name="Date Placeholder 2" hidden="1"/>
          <p:cNvSpPr>
            <a:spLocks noGrp="1"/>
          </p:cNvSpPr>
          <p:nvPr>
            <p:ph type="dt" sz="half" idx="15"/>
          </p:nvPr>
        </p:nvSpPr>
        <p:spPr/>
        <p:txBody>
          <a:bodyPr/>
          <a:lstStyle/>
          <a:p>
            <a:pPr marL="0" marR="0" lvl="0" indent="0" algn="l"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endParaRPr kumimoji="0" lang="en-US" sz="600" b="0" i="0" u="none" strike="noStrike" kern="1200" cap="none" spc="0" normalizeH="0" baseline="0" noProof="0">
              <a:ln>
                <a:noFill/>
              </a:ln>
              <a:solidFill>
                <a:srgbClr val="30242F">
                  <a:tint val="75000"/>
                </a:srgbClr>
              </a:solidFill>
              <a:effectLst/>
              <a:uLnTx/>
              <a:uFillTx/>
              <a:latin typeface="Helvetica" pitchFamily="34" charset="0"/>
              <a:ea typeface="+mn-ea"/>
              <a:cs typeface="+mn-cs"/>
            </a:endParaRPr>
          </a:p>
        </p:txBody>
      </p:sp>
    </p:spTree>
    <p:extLst>
      <p:ext uri="{BB962C8B-B14F-4D97-AF65-F5344CB8AC3E}">
        <p14:creationId xmlns:p14="http://schemas.microsoft.com/office/powerpoint/2010/main" val="3649232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hidden="1"/>
          <p:cNvSpPr>
            <a:spLocks noGrp="1"/>
          </p:cNvSpPr>
          <p:nvPr>
            <p:ph type="dt" sz="half" idx="14"/>
          </p:nvPr>
        </p:nvSpPr>
        <p:spPr>
          <a:xfrm>
            <a:off x="609600" y="6356350"/>
            <a:ext cx="2843213" cy="365125"/>
          </a:xfrm>
        </p:spPr>
        <p:txBody>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1200" b="0" i="0" u="none" strike="noStrike" kern="1200" cap="none" spc="0" normalizeH="0" baseline="0" noProof="0">
              <a:ln>
                <a:noFill/>
              </a:ln>
              <a:solidFill>
                <a:srgbClr val="4D4D4F">
                  <a:tint val="75000"/>
                </a:srgbClr>
              </a:solidFill>
              <a:effectLst/>
              <a:uLnTx/>
              <a:uFillTx/>
              <a:latin typeface="Helvetica" pitchFamily="34" charset="0"/>
              <a:ea typeface="+mn-ea"/>
              <a:cs typeface="+mn-cs"/>
            </a:endParaRPr>
          </a:p>
        </p:txBody>
      </p:sp>
      <p:pic>
        <p:nvPicPr>
          <p:cNvPr id="12" name="Picture 11">
            <a:extLst>
              <a:ext uri="{FF2B5EF4-FFF2-40B4-BE49-F238E27FC236}">
                <a16:creationId xmlns:a16="http://schemas.microsoft.com/office/drawing/2014/main" id="{CA88A633-43C3-5148-AE3E-1A8792CB9D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826" cy="6536175"/>
          </a:xfrm>
          <a:prstGeom prst="rect">
            <a:avLst/>
          </a:prstGeom>
        </p:spPr>
      </p:pic>
      <p:sp>
        <p:nvSpPr>
          <p:cNvPr id="13" name="Title 4">
            <a:extLst>
              <a:ext uri="{FF2B5EF4-FFF2-40B4-BE49-F238E27FC236}">
                <a16:creationId xmlns:a16="http://schemas.microsoft.com/office/drawing/2014/main" id="{EDE81C13-2938-2940-921D-F8466F691089}"/>
              </a:ext>
            </a:extLst>
          </p:cNvPr>
          <p:cNvSpPr txBox="1">
            <a:spLocks/>
          </p:cNvSpPr>
          <p:nvPr/>
        </p:nvSpPr>
        <p:spPr bwMode="auto">
          <a:xfrm>
            <a:off x="18511" y="51528"/>
            <a:ext cx="12170314" cy="58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3300" b="1" i="0" u="none" strike="noStrike" kern="0" cap="none" spc="0" normalizeH="0" baseline="0" noProof="0">
                <a:ln>
                  <a:noFill/>
                </a:ln>
                <a:solidFill>
                  <a:srgbClr val="000000"/>
                </a:solidFill>
                <a:effectLst/>
                <a:uLnTx/>
                <a:uFillTx/>
                <a:latin typeface="DIN 2014 Demi" panose="020B0504020202020204" pitchFamily="34" charset="77"/>
                <a:ea typeface="DIN 2014 Demi" panose="020B0504020202020204" pitchFamily="34" charset="77"/>
                <a:cs typeface="Arial" panose="020B0604020202020204" pitchFamily="34" charset="0"/>
              </a:rPr>
              <a:t>Architecting in the Cloud </a:t>
            </a:r>
            <a:r>
              <a:rPr kumimoji="0" lang="en-US" sz="3300" b="1" i="0" u="none" strike="noStrike" kern="0" cap="none" spc="0" normalizeH="0" baseline="0" noProof="0">
                <a:ln>
                  <a:noFill/>
                </a:ln>
                <a:solidFill>
                  <a:srgbClr val="920053"/>
                </a:solidFill>
                <a:effectLst/>
                <a:uLnTx/>
                <a:uFillTx/>
                <a:latin typeface="DIN 2014 Demi" panose="020B0504020202020204" pitchFamily="34" charset="77"/>
                <a:ea typeface="DIN 2014 Demi" panose="020B0504020202020204" pitchFamily="34" charset="77"/>
                <a:cs typeface="Arial" panose="020B0604020202020204" pitchFamily="34" charset="0"/>
              </a:rPr>
              <a:t>| The Blueprint | </a:t>
            </a:r>
            <a:r>
              <a:rPr kumimoji="0" lang="en-US" sz="3300" b="1" i="0" u="none" strike="noStrike" kern="0" cap="none" spc="0" normalizeH="0" baseline="0" noProof="0">
                <a:ln>
                  <a:noFill/>
                </a:ln>
                <a:solidFill>
                  <a:srgbClr val="D51067"/>
                </a:solidFill>
                <a:effectLst/>
                <a:uLnTx/>
                <a:uFillTx/>
                <a:latin typeface="DIN 2014 Demi" panose="020B0504020202020204" pitchFamily="34" charset="77"/>
                <a:ea typeface="DIN 2014 Demi" panose="020B0504020202020204" pitchFamily="34" charset="77"/>
                <a:cs typeface="Arial" panose="020B0604020202020204" pitchFamily="34" charset="0"/>
              </a:rPr>
              <a:t>Two-Hub Design</a:t>
            </a:r>
          </a:p>
        </p:txBody>
      </p:sp>
      <p:sp>
        <p:nvSpPr>
          <p:cNvPr id="14" name="TextBox 13">
            <a:extLst>
              <a:ext uri="{FF2B5EF4-FFF2-40B4-BE49-F238E27FC236}">
                <a16:creationId xmlns:a16="http://schemas.microsoft.com/office/drawing/2014/main" id="{254A9E31-9674-EA48-ABBF-393441A7F911}"/>
              </a:ext>
            </a:extLst>
          </p:cNvPr>
          <p:cNvSpPr txBox="1"/>
          <p:nvPr/>
        </p:nvSpPr>
        <p:spPr bwMode="auto">
          <a:xfrm>
            <a:off x="7524749" y="1236183"/>
            <a:ext cx="1300017" cy="584623"/>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3199" b="1" i="0" u="none" strike="noStrike" kern="1200" cap="none" spc="0" normalizeH="0" baseline="0" noProof="0">
                <a:ln w="12700">
                  <a:solidFill>
                    <a:srgbClr val="FFFFFF"/>
                  </a:solidFill>
                </a:ln>
                <a:noFill/>
                <a:effectLst/>
                <a:uLnTx/>
                <a:uFillTx/>
                <a:latin typeface="DIN 2014 Demi" panose="020B0504020202020204" pitchFamily="34" charset="77"/>
                <a:ea typeface="DIN 2014 Demi" panose="020B0504020202020204" pitchFamily="34" charset="77"/>
                <a:cs typeface="+mn-cs"/>
              </a:rPr>
              <a:t>WWW</a:t>
            </a:r>
          </a:p>
        </p:txBody>
      </p:sp>
      <p:grpSp>
        <p:nvGrpSpPr>
          <p:cNvPr id="15" name="Group 24">
            <a:extLst>
              <a:ext uri="{FF2B5EF4-FFF2-40B4-BE49-F238E27FC236}">
                <a16:creationId xmlns:a16="http://schemas.microsoft.com/office/drawing/2014/main" id="{4425804A-A801-B94F-9C89-F7AF2B7C2192}"/>
              </a:ext>
            </a:extLst>
          </p:cNvPr>
          <p:cNvGrpSpPr>
            <a:grpSpLocks noChangeAspect="1"/>
          </p:cNvGrpSpPr>
          <p:nvPr/>
        </p:nvGrpSpPr>
        <p:grpSpPr bwMode="auto">
          <a:xfrm>
            <a:off x="1519665" y="5585689"/>
            <a:ext cx="517842" cy="649615"/>
            <a:chOff x="5582" y="1764"/>
            <a:chExt cx="224" cy="281"/>
          </a:xfrm>
        </p:grpSpPr>
        <p:sp>
          <p:nvSpPr>
            <p:cNvPr id="16" name="Freeform 25">
              <a:extLst>
                <a:ext uri="{FF2B5EF4-FFF2-40B4-BE49-F238E27FC236}">
                  <a16:creationId xmlns:a16="http://schemas.microsoft.com/office/drawing/2014/main" id="{4B9AC631-8D3F-AD40-B18B-1DA3F7DB5CD0}"/>
                </a:ext>
              </a:extLst>
            </p:cNvPr>
            <p:cNvSpPr>
              <a:spLocks/>
            </p:cNvSpPr>
            <p:nvPr/>
          </p:nvSpPr>
          <p:spPr bwMode="auto">
            <a:xfrm>
              <a:off x="5602" y="1764"/>
              <a:ext cx="184" cy="281"/>
            </a:xfrm>
            <a:custGeom>
              <a:avLst/>
              <a:gdLst>
                <a:gd name="T0" fmla="*/ 71 w 76"/>
                <a:gd name="T1" fmla="*/ 4 h 116"/>
                <a:gd name="T2" fmla="*/ 64 w 76"/>
                <a:gd name="T3" fmla="*/ 4 h 116"/>
                <a:gd name="T4" fmla="*/ 64 w 76"/>
                <a:gd name="T5" fmla="*/ 0 h 116"/>
                <a:gd name="T6" fmla="*/ 12 w 76"/>
                <a:gd name="T7" fmla="*/ 0 h 116"/>
                <a:gd name="T8" fmla="*/ 12 w 76"/>
                <a:gd name="T9" fmla="*/ 4 h 116"/>
                <a:gd name="T10" fmla="*/ 5 w 76"/>
                <a:gd name="T11" fmla="*/ 4 h 116"/>
                <a:gd name="T12" fmla="*/ 0 w 76"/>
                <a:gd name="T13" fmla="*/ 9 h 116"/>
                <a:gd name="T14" fmla="*/ 0 w 76"/>
                <a:gd name="T15" fmla="*/ 116 h 116"/>
                <a:gd name="T16" fmla="*/ 28 w 76"/>
                <a:gd name="T17" fmla="*/ 116 h 116"/>
                <a:gd name="T18" fmla="*/ 28 w 76"/>
                <a:gd name="T19" fmla="*/ 80 h 116"/>
                <a:gd name="T20" fmla="*/ 48 w 76"/>
                <a:gd name="T21" fmla="*/ 80 h 116"/>
                <a:gd name="T22" fmla="*/ 48 w 76"/>
                <a:gd name="T23" fmla="*/ 116 h 116"/>
                <a:gd name="T24" fmla="*/ 76 w 76"/>
                <a:gd name="T25" fmla="*/ 116 h 116"/>
                <a:gd name="T26" fmla="*/ 76 w 76"/>
                <a:gd name="T27" fmla="*/ 9 h 116"/>
                <a:gd name="T28" fmla="*/ 71 w 76"/>
                <a:gd name="T29"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16">
                  <a:moveTo>
                    <a:pt x="71" y="4"/>
                  </a:moveTo>
                  <a:cubicBezTo>
                    <a:pt x="64" y="4"/>
                    <a:pt x="64" y="4"/>
                    <a:pt x="64" y="4"/>
                  </a:cubicBezTo>
                  <a:cubicBezTo>
                    <a:pt x="64" y="0"/>
                    <a:pt x="64" y="0"/>
                    <a:pt x="64" y="0"/>
                  </a:cubicBezTo>
                  <a:cubicBezTo>
                    <a:pt x="12" y="0"/>
                    <a:pt x="12" y="0"/>
                    <a:pt x="12" y="0"/>
                  </a:cubicBezTo>
                  <a:cubicBezTo>
                    <a:pt x="12" y="4"/>
                    <a:pt x="12" y="4"/>
                    <a:pt x="12" y="4"/>
                  </a:cubicBezTo>
                  <a:cubicBezTo>
                    <a:pt x="5" y="4"/>
                    <a:pt x="5" y="4"/>
                    <a:pt x="5" y="4"/>
                  </a:cubicBezTo>
                  <a:cubicBezTo>
                    <a:pt x="2" y="4"/>
                    <a:pt x="0" y="6"/>
                    <a:pt x="0" y="9"/>
                  </a:cubicBezTo>
                  <a:cubicBezTo>
                    <a:pt x="0" y="116"/>
                    <a:pt x="0" y="116"/>
                    <a:pt x="0" y="116"/>
                  </a:cubicBezTo>
                  <a:cubicBezTo>
                    <a:pt x="28" y="116"/>
                    <a:pt x="28" y="116"/>
                    <a:pt x="28" y="116"/>
                  </a:cubicBezTo>
                  <a:cubicBezTo>
                    <a:pt x="28" y="80"/>
                    <a:pt x="28" y="80"/>
                    <a:pt x="28" y="80"/>
                  </a:cubicBezTo>
                  <a:cubicBezTo>
                    <a:pt x="48" y="80"/>
                    <a:pt x="48" y="80"/>
                    <a:pt x="48" y="80"/>
                  </a:cubicBezTo>
                  <a:cubicBezTo>
                    <a:pt x="48" y="116"/>
                    <a:pt x="48" y="116"/>
                    <a:pt x="48" y="116"/>
                  </a:cubicBezTo>
                  <a:cubicBezTo>
                    <a:pt x="76" y="116"/>
                    <a:pt x="76" y="116"/>
                    <a:pt x="76" y="116"/>
                  </a:cubicBezTo>
                  <a:cubicBezTo>
                    <a:pt x="76" y="9"/>
                    <a:pt x="76" y="9"/>
                    <a:pt x="76" y="9"/>
                  </a:cubicBezTo>
                  <a:cubicBezTo>
                    <a:pt x="76" y="6"/>
                    <a:pt x="74" y="4"/>
                    <a:pt x="71" y="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17" name="Rectangle 26">
              <a:extLst>
                <a:ext uri="{FF2B5EF4-FFF2-40B4-BE49-F238E27FC236}">
                  <a16:creationId xmlns:a16="http://schemas.microsoft.com/office/drawing/2014/main" id="{B222E992-179A-A246-9C95-36EE11BBC451}"/>
                </a:ext>
              </a:extLst>
            </p:cNvPr>
            <p:cNvSpPr>
              <a:spLocks noChangeArrowheads="1"/>
            </p:cNvSpPr>
            <p:nvPr/>
          </p:nvSpPr>
          <p:spPr bwMode="auto">
            <a:xfrm>
              <a:off x="5621" y="1958"/>
              <a:ext cx="29" cy="38"/>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18" name="Rectangle 27">
              <a:extLst>
                <a:ext uri="{FF2B5EF4-FFF2-40B4-BE49-F238E27FC236}">
                  <a16:creationId xmlns:a16="http://schemas.microsoft.com/office/drawing/2014/main" id="{D7B41E0C-7E64-C643-B02F-BB2FD4CB64AE}"/>
                </a:ext>
              </a:extLst>
            </p:cNvPr>
            <p:cNvSpPr>
              <a:spLocks noChangeArrowheads="1"/>
            </p:cNvSpPr>
            <p:nvPr/>
          </p:nvSpPr>
          <p:spPr bwMode="auto">
            <a:xfrm>
              <a:off x="5738" y="1958"/>
              <a:ext cx="29" cy="38"/>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19" name="Rectangle 28">
              <a:extLst>
                <a:ext uri="{FF2B5EF4-FFF2-40B4-BE49-F238E27FC236}">
                  <a16:creationId xmlns:a16="http://schemas.microsoft.com/office/drawing/2014/main" id="{AD006A97-6627-3747-8E2D-ADE4275AAE1E}"/>
                </a:ext>
              </a:extLst>
            </p:cNvPr>
            <p:cNvSpPr>
              <a:spLocks noChangeArrowheads="1"/>
            </p:cNvSpPr>
            <p:nvPr/>
          </p:nvSpPr>
          <p:spPr bwMode="auto">
            <a:xfrm>
              <a:off x="5621"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20" name="Rectangle 29">
              <a:extLst>
                <a:ext uri="{FF2B5EF4-FFF2-40B4-BE49-F238E27FC236}">
                  <a16:creationId xmlns:a16="http://schemas.microsoft.com/office/drawing/2014/main" id="{B287F040-6BC0-1149-9AD5-6C4724C9CD45}"/>
                </a:ext>
              </a:extLst>
            </p:cNvPr>
            <p:cNvSpPr>
              <a:spLocks noChangeArrowheads="1"/>
            </p:cNvSpPr>
            <p:nvPr/>
          </p:nvSpPr>
          <p:spPr bwMode="auto">
            <a:xfrm>
              <a:off x="5738"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21" name="Rectangle 30">
              <a:extLst>
                <a:ext uri="{FF2B5EF4-FFF2-40B4-BE49-F238E27FC236}">
                  <a16:creationId xmlns:a16="http://schemas.microsoft.com/office/drawing/2014/main" id="{8DD8CFA0-07AA-744B-978C-4B61F85C644C}"/>
                </a:ext>
              </a:extLst>
            </p:cNvPr>
            <p:cNvSpPr>
              <a:spLocks noChangeArrowheads="1"/>
            </p:cNvSpPr>
            <p:nvPr/>
          </p:nvSpPr>
          <p:spPr bwMode="auto">
            <a:xfrm>
              <a:off x="5680"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22" name="Rectangle 31">
              <a:extLst>
                <a:ext uri="{FF2B5EF4-FFF2-40B4-BE49-F238E27FC236}">
                  <a16:creationId xmlns:a16="http://schemas.microsoft.com/office/drawing/2014/main" id="{7B307D5C-64F4-7C4F-9054-2651AC6F32A2}"/>
                </a:ext>
              </a:extLst>
            </p:cNvPr>
            <p:cNvSpPr>
              <a:spLocks noChangeArrowheads="1"/>
            </p:cNvSpPr>
            <p:nvPr/>
          </p:nvSpPr>
          <p:spPr bwMode="auto">
            <a:xfrm>
              <a:off x="5680"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23" name="Rectangle 32">
              <a:extLst>
                <a:ext uri="{FF2B5EF4-FFF2-40B4-BE49-F238E27FC236}">
                  <a16:creationId xmlns:a16="http://schemas.microsoft.com/office/drawing/2014/main" id="{9EC00672-99AF-5649-860B-DD9472BC3570}"/>
                </a:ext>
              </a:extLst>
            </p:cNvPr>
            <p:cNvSpPr>
              <a:spLocks noChangeArrowheads="1"/>
            </p:cNvSpPr>
            <p:nvPr/>
          </p:nvSpPr>
          <p:spPr bwMode="auto">
            <a:xfrm>
              <a:off x="5621"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24" name="Rectangle 33">
              <a:extLst>
                <a:ext uri="{FF2B5EF4-FFF2-40B4-BE49-F238E27FC236}">
                  <a16:creationId xmlns:a16="http://schemas.microsoft.com/office/drawing/2014/main" id="{81396EF0-A30C-7F4A-B0E5-7DBD7E62DD5F}"/>
                </a:ext>
              </a:extLst>
            </p:cNvPr>
            <p:cNvSpPr>
              <a:spLocks noChangeArrowheads="1"/>
            </p:cNvSpPr>
            <p:nvPr/>
          </p:nvSpPr>
          <p:spPr bwMode="auto">
            <a:xfrm>
              <a:off x="5738"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25" name="Line 34">
              <a:extLst>
                <a:ext uri="{FF2B5EF4-FFF2-40B4-BE49-F238E27FC236}">
                  <a16:creationId xmlns:a16="http://schemas.microsoft.com/office/drawing/2014/main" id="{B8B3CD68-B3D3-8143-B072-FE29027570E6}"/>
                </a:ext>
              </a:extLst>
            </p:cNvPr>
            <p:cNvSpPr>
              <a:spLocks noChangeShapeType="1"/>
            </p:cNvSpPr>
            <p:nvPr/>
          </p:nvSpPr>
          <p:spPr bwMode="auto">
            <a:xfrm>
              <a:off x="5582" y="2045"/>
              <a:ext cx="2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26" name="Line 35">
              <a:extLst>
                <a:ext uri="{FF2B5EF4-FFF2-40B4-BE49-F238E27FC236}">
                  <a16:creationId xmlns:a16="http://schemas.microsoft.com/office/drawing/2014/main" id="{CA66D04E-AD56-844A-9161-5AB9DBE4EE1F}"/>
                </a:ext>
              </a:extLst>
            </p:cNvPr>
            <p:cNvSpPr>
              <a:spLocks noChangeShapeType="1"/>
            </p:cNvSpPr>
            <p:nvPr/>
          </p:nvSpPr>
          <p:spPr bwMode="auto">
            <a:xfrm>
              <a:off x="5786" y="2045"/>
              <a:ext cx="2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grpSp>
      <p:grpSp>
        <p:nvGrpSpPr>
          <p:cNvPr id="27" name="Group 24">
            <a:extLst>
              <a:ext uri="{FF2B5EF4-FFF2-40B4-BE49-F238E27FC236}">
                <a16:creationId xmlns:a16="http://schemas.microsoft.com/office/drawing/2014/main" id="{852F46E7-1549-5C46-AF44-6B0CA612FB0F}"/>
              </a:ext>
            </a:extLst>
          </p:cNvPr>
          <p:cNvGrpSpPr>
            <a:grpSpLocks noChangeAspect="1"/>
          </p:cNvGrpSpPr>
          <p:nvPr/>
        </p:nvGrpSpPr>
        <p:grpSpPr bwMode="auto">
          <a:xfrm>
            <a:off x="1699771" y="1529259"/>
            <a:ext cx="6180115" cy="4066116"/>
            <a:chOff x="1070" y="963"/>
            <a:chExt cx="3894" cy="2562"/>
          </a:xfrm>
        </p:grpSpPr>
        <p:sp>
          <p:nvSpPr>
            <p:cNvPr id="28" name="AutoShape 23">
              <a:extLst>
                <a:ext uri="{FF2B5EF4-FFF2-40B4-BE49-F238E27FC236}">
                  <a16:creationId xmlns:a16="http://schemas.microsoft.com/office/drawing/2014/main" id="{30DCD7E1-B180-8A4B-8038-255EC46C9B6A}"/>
                </a:ext>
              </a:extLst>
            </p:cNvPr>
            <p:cNvSpPr>
              <a:spLocks noChangeAspect="1" noChangeArrowheads="1" noTextEdit="1"/>
            </p:cNvSpPr>
            <p:nvPr/>
          </p:nvSpPr>
          <p:spPr bwMode="auto">
            <a:xfrm>
              <a:off x="1070" y="963"/>
              <a:ext cx="3894" cy="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29" name="Freeform 25">
              <a:extLst>
                <a:ext uri="{FF2B5EF4-FFF2-40B4-BE49-F238E27FC236}">
                  <a16:creationId xmlns:a16="http://schemas.microsoft.com/office/drawing/2014/main" id="{B23D7C90-4B3A-374D-BA55-B9A4C716510B}"/>
                </a:ext>
              </a:extLst>
            </p:cNvPr>
            <p:cNvSpPr>
              <a:spLocks/>
            </p:cNvSpPr>
            <p:nvPr/>
          </p:nvSpPr>
          <p:spPr bwMode="auto">
            <a:xfrm>
              <a:off x="1226" y="1239"/>
              <a:ext cx="1663" cy="2112"/>
            </a:xfrm>
            <a:custGeom>
              <a:avLst/>
              <a:gdLst>
                <a:gd name="T0" fmla="*/ 1260 w 2124"/>
                <a:gd name="T1" fmla="*/ 0 h 2696"/>
                <a:gd name="T2" fmla="*/ 576 w 2124"/>
                <a:gd name="T3" fmla="*/ 784 h 2696"/>
                <a:gd name="T4" fmla="*/ 610 w 2124"/>
                <a:gd name="T5" fmla="*/ 1014 h 2696"/>
                <a:gd name="T6" fmla="*/ 0 w 2124"/>
                <a:gd name="T7" fmla="*/ 1837 h 2696"/>
                <a:gd name="T8" fmla="*/ 773 w 2124"/>
                <a:gd name="T9" fmla="*/ 2690 h 2696"/>
                <a:gd name="T10" fmla="*/ 858 w 2124"/>
                <a:gd name="T11" fmla="*/ 2696 h 2696"/>
                <a:gd name="T12" fmla="*/ 2124 w 2124"/>
                <a:gd name="T13" fmla="*/ 2696 h 2696"/>
              </a:gdLst>
              <a:ahLst/>
              <a:cxnLst>
                <a:cxn ang="0">
                  <a:pos x="T0" y="T1"/>
                </a:cxn>
                <a:cxn ang="0">
                  <a:pos x="T2" y="T3"/>
                </a:cxn>
                <a:cxn ang="0">
                  <a:pos x="T4" y="T5"/>
                </a:cxn>
                <a:cxn ang="0">
                  <a:pos x="T6" y="T7"/>
                </a:cxn>
                <a:cxn ang="0">
                  <a:pos x="T8" y="T9"/>
                </a:cxn>
                <a:cxn ang="0">
                  <a:pos x="T10" y="T11"/>
                </a:cxn>
                <a:cxn ang="0">
                  <a:pos x="T12" y="T13"/>
                </a:cxn>
              </a:cxnLst>
              <a:rect l="0" t="0" r="r" b="b"/>
              <a:pathLst>
                <a:path w="2124" h="2696">
                  <a:moveTo>
                    <a:pt x="1260" y="0"/>
                  </a:moveTo>
                  <a:cubicBezTo>
                    <a:pt x="874" y="52"/>
                    <a:pt x="576" y="383"/>
                    <a:pt x="576" y="784"/>
                  </a:cubicBezTo>
                  <a:cubicBezTo>
                    <a:pt x="576" y="864"/>
                    <a:pt x="588" y="941"/>
                    <a:pt x="610" y="1014"/>
                  </a:cubicBezTo>
                  <a:cubicBezTo>
                    <a:pt x="256" y="1121"/>
                    <a:pt x="0" y="1449"/>
                    <a:pt x="0" y="1837"/>
                  </a:cubicBezTo>
                  <a:cubicBezTo>
                    <a:pt x="0" y="2282"/>
                    <a:pt x="340" y="2646"/>
                    <a:pt x="773" y="2690"/>
                  </a:cubicBezTo>
                  <a:cubicBezTo>
                    <a:pt x="858" y="2696"/>
                    <a:pt x="858" y="2696"/>
                    <a:pt x="858" y="2696"/>
                  </a:cubicBezTo>
                  <a:cubicBezTo>
                    <a:pt x="2124" y="2696"/>
                    <a:pt x="2124" y="2696"/>
                    <a:pt x="2124" y="2696"/>
                  </a:cubicBezTo>
                </a:path>
              </a:pathLst>
            </a:custGeom>
            <a:noFill/>
            <a:ln w="254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30" name="Freeform 26">
              <a:extLst>
                <a:ext uri="{FF2B5EF4-FFF2-40B4-BE49-F238E27FC236}">
                  <a16:creationId xmlns:a16="http://schemas.microsoft.com/office/drawing/2014/main" id="{E6EEC636-7213-CA4B-9489-84DE32ADECAC}"/>
                </a:ext>
              </a:extLst>
            </p:cNvPr>
            <p:cNvSpPr>
              <a:spLocks/>
            </p:cNvSpPr>
            <p:nvPr/>
          </p:nvSpPr>
          <p:spPr bwMode="auto">
            <a:xfrm>
              <a:off x="1385" y="1237"/>
              <a:ext cx="1504" cy="2116"/>
            </a:xfrm>
            <a:custGeom>
              <a:avLst/>
              <a:gdLst>
                <a:gd name="T0" fmla="*/ 1921 w 1921"/>
                <a:gd name="T1" fmla="*/ 2700 h 2700"/>
                <a:gd name="T2" fmla="*/ 1921 w 1921"/>
                <a:gd name="T3" fmla="*/ 2495 h 2700"/>
                <a:gd name="T4" fmla="*/ 662 w 1921"/>
                <a:gd name="T5" fmla="*/ 2495 h 2700"/>
                <a:gd name="T6" fmla="*/ 587 w 1921"/>
                <a:gd name="T7" fmla="*/ 2490 h 2700"/>
                <a:gd name="T8" fmla="*/ 171 w 1921"/>
                <a:gd name="T9" fmla="*/ 2279 h 2700"/>
                <a:gd name="T10" fmla="*/ 0 w 1921"/>
                <a:gd name="T11" fmla="*/ 1839 h 2700"/>
                <a:gd name="T12" fmla="*/ 131 w 1921"/>
                <a:gd name="T13" fmla="*/ 1444 h 2700"/>
                <a:gd name="T14" fmla="*/ 465 w 1921"/>
                <a:gd name="T15" fmla="*/ 1210 h 2700"/>
                <a:gd name="T16" fmla="*/ 660 w 1921"/>
                <a:gd name="T17" fmla="*/ 1152 h 2700"/>
                <a:gd name="T18" fmla="*/ 601 w 1921"/>
                <a:gd name="T19" fmla="*/ 957 h 2700"/>
                <a:gd name="T20" fmla="*/ 576 w 1921"/>
                <a:gd name="T21" fmla="*/ 786 h 2700"/>
                <a:gd name="T22" fmla="*/ 1057 w 1921"/>
                <a:gd name="T23" fmla="*/ 208 h 2700"/>
                <a:gd name="T24" fmla="*/ 1057 w 1921"/>
                <a:gd name="T25"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1" h="2700">
                  <a:moveTo>
                    <a:pt x="1921" y="2700"/>
                  </a:moveTo>
                  <a:cubicBezTo>
                    <a:pt x="1921" y="2495"/>
                    <a:pt x="1921" y="2495"/>
                    <a:pt x="1921" y="2495"/>
                  </a:cubicBezTo>
                  <a:cubicBezTo>
                    <a:pt x="662" y="2495"/>
                    <a:pt x="662" y="2495"/>
                    <a:pt x="662" y="2495"/>
                  </a:cubicBezTo>
                  <a:cubicBezTo>
                    <a:pt x="587" y="2490"/>
                    <a:pt x="587" y="2490"/>
                    <a:pt x="587" y="2490"/>
                  </a:cubicBezTo>
                  <a:cubicBezTo>
                    <a:pt x="427" y="2473"/>
                    <a:pt x="280" y="2398"/>
                    <a:pt x="171" y="2279"/>
                  </a:cubicBezTo>
                  <a:cubicBezTo>
                    <a:pt x="60" y="2159"/>
                    <a:pt x="0" y="2002"/>
                    <a:pt x="0" y="1839"/>
                  </a:cubicBezTo>
                  <a:cubicBezTo>
                    <a:pt x="0" y="1695"/>
                    <a:pt x="45" y="1558"/>
                    <a:pt x="131" y="1444"/>
                  </a:cubicBezTo>
                  <a:cubicBezTo>
                    <a:pt x="215" y="1333"/>
                    <a:pt x="333" y="1250"/>
                    <a:pt x="465" y="1210"/>
                  </a:cubicBezTo>
                  <a:cubicBezTo>
                    <a:pt x="660" y="1152"/>
                    <a:pt x="660" y="1152"/>
                    <a:pt x="660" y="1152"/>
                  </a:cubicBezTo>
                  <a:cubicBezTo>
                    <a:pt x="601" y="957"/>
                    <a:pt x="601" y="957"/>
                    <a:pt x="601" y="957"/>
                  </a:cubicBezTo>
                  <a:cubicBezTo>
                    <a:pt x="584" y="902"/>
                    <a:pt x="576" y="844"/>
                    <a:pt x="576" y="786"/>
                  </a:cubicBezTo>
                  <a:cubicBezTo>
                    <a:pt x="576" y="498"/>
                    <a:pt x="783" y="258"/>
                    <a:pt x="1057" y="208"/>
                  </a:cubicBezTo>
                  <a:cubicBezTo>
                    <a:pt x="1057" y="0"/>
                    <a:pt x="1057" y="0"/>
                    <a:pt x="1057" y="0"/>
                  </a:cubicBez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31" name="Freeform 27">
              <a:extLst>
                <a:ext uri="{FF2B5EF4-FFF2-40B4-BE49-F238E27FC236}">
                  <a16:creationId xmlns:a16="http://schemas.microsoft.com/office/drawing/2014/main" id="{376AF480-F8F9-CA41-A61B-3CDDDA812357}"/>
                </a:ext>
              </a:extLst>
            </p:cNvPr>
            <p:cNvSpPr>
              <a:spLocks/>
            </p:cNvSpPr>
            <p:nvPr/>
          </p:nvSpPr>
          <p:spPr bwMode="auto">
            <a:xfrm>
              <a:off x="2379" y="1237"/>
              <a:ext cx="2216" cy="2116"/>
            </a:xfrm>
            <a:custGeom>
              <a:avLst/>
              <a:gdLst>
                <a:gd name="T0" fmla="*/ 864 w 2831"/>
                <a:gd name="T1" fmla="*/ 2700 h 2700"/>
                <a:gd name="T2" fmla="*/ 864 w 2831"/>
                <a:gd name="T3" fmla="*/ 2495 h 2700"/>
                <a:gd name="T4" fmla="*/ 2373 w 2831"/>
                <a:gd name="T5" fmla="*/ 2495 h 2700"/>
                <a:gd name="T6" fmla="*/ 2510 w 2831"/>
                <a:gd name="T7" fmla="*/ 2477 h 2700"/>
                <a:gd name="T8" fmla="*/ 2831 w 2831"/>
                <a:gd name="T9" fmla="*/ 2052 h 2700"/>
                <a:gd name="T10" fmla="*/ 2387 w 2831"/>
                <a:gd name="T11" fmla="*/ 1609 h 2700"/>
                <a:gd name="T12" fmla="*/ 2333 w 2831"/>
                <a:gd name="T13" fmla="*/ 1613 h 2700"/>
                <a:gd name="T14" fmla="*/ 2142 w 2831"/>
                <a:gd name="T15" fmla="*/ 1636 h 2700"/>
                <a:gd name="T16" fmla="*/ 2108 w 2831"/>
                <a:gd name="T17" fmla="*/ 1447 h 2700"/>
                <a:gd name="T18" fmla="*/ 1744 w 2831"/>
                <a:gd name="T19" fmla="*/ 1144 h 2700"/>
                <a:gd name="T20" fmla="*/ 1598 w 2831"/>
                <a:gd name="T21" fmla="*/ 1174 h 2700"/>
                <a:gd name="T22" fmla="*/ 1444 w 2831"/>
                <a:gd name="T23" fmla="*/ 1241 h 2700"/>
                <a:gd name="T24" fmla="*/ 1350 w 2831"/>
                <a:gd name="T25" fmla="*/ 1102 h 2700"/>
                <a:gd name="T26" fmla="*/ 923 w 2831"/>
                <a:gd name="T27" fmla="*/ 877 h 2700"/>
                <a:gd name="T28" fmla="*/ 750 w 2831"/>
                <a:gd name="T29" fmla="*/ 907 h 2700"/>
                <a:gd name="T30" fmla="*/ 502 w 2831"/>
                <a:gd name="T31" fmla="*/ 995 h 2700"/>
                <a:gd name="T32" fmla="*/ 479 w 2831"/>
                <a:gd name="T33" fmla="*/ 734 h 2700"/>
                <a:gd name="T34" fmla="*/ 292 w 2831"/>
                <a:gd name="T35" fmla="*/ 353 h 2700"/>
                <a:gd name="T36" fmla="*/ 0 w 2831"/>
                <a:gd name="T37" fmla="*/ 208 h 2700"/>
                <a:gd name="T38" fmla="*/ 0 w 2831"/>
                <a:gd name="T3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31" h="2700">
                  <a:moveTo>
                    <a:pt x="864" y="2700"/>
                  </a:moveTo>
                  <a:cubicBezTo>
                    <a:pt x="864" y="2495"/>
                    <a:pt x="864" y="2495"/>
                    <a:pt x="864" y="2495"/>
                  </a:cubicBezTo>
                  <a:cubicBezTo>
                    <a:pt x="2373" y="2495"/>
                    <a:pt x="2373" y="2495"/>
                    <a:pt x="2373" y="2495"/>
                  </a:cubicBezTo>
                  <a:cubicBezTo>
                    <a:pt x="2510" y="2477"/>
                    <a:pt x="2510" y="2477"/>
                    <a:pt x="2510" y="2477"/>
                  </a:cubicBezTo>
                  <a:cubicBezTo>
                    <a:pt x="2700" y="2423"/>
                    <a:pt x="2831" y="2250"/>
                    <a:pt x="2831" y="2052"/>
                  </a:cubicBezTo>
                  <a:cubicBezTo>
                    <a:pt x="2831" y="1808"/>
                    <a:pt x="2632" y="1609"/>
                    <a:pt x="2387" y="1609"/>
                  </a:cubicBezTo>
                  <a:cubicBezTo>
                    <a:pt x="2368" y="1609"/>
                    <a:pt x="2350" y="1610"/>
                    <a:pt x="2333" y="1613"/>
                  </a:cubicBezTo>
                  <a:cubicBezTo>
                    <a:pt x="2142" y="1636"/>
                    <a:pt x="2142" y="1636"/>
                    <a:pt x="2142" y="1636"/>
                  </a:cubicBezTo>
                  <a:cubicBezTo>
                    <a:pt x="2108" y="1447"/>
                    <a:pt x="2108" y="1447"/>
                    <a:pt x="2108" y="1447"/>
                  </a:cubicBezTo>
                  <a:cubicBezTo>
                    <a:pt x="2077" y="1271"/>
                    <a:pt x="1924" y="1144"/>
                    <a:pt x="1744" y="1144"/>
                  </a:cubicBezTo>
                  <a:cubicBezTo>
                    <a:pt x="1693" y="1144"/>
                    <a:pt x="1644" y="1154"/>
                    <a:pt x="1598" y="1174"/>
                  </a:cubicBezTo>
                  <a:cubicBezTo>
                    <a:pt x="1444" y="1241"/>
                    <a:pt x="1444" y="1241"/>
                    <a:pt x="1444" y="1241"/>
                  </a:cubicBezTo>
                  <a:cubicBezTo>
                    <a:pt x="1350" y="1102"/>
                    <a:pt x="1350" y="1102"/>
                    <a:pt x="1350" y="1102"/>
                  </a:cubicBezTo>
                  <a:cubicBezTo>
                    <a:pt x="1253" y="961"/>
                    <a:pt x="1093" y="877"/>
                    <a:pt x="923" y="877"/>
                  </a:cubicBezTo>
                  <a:cubicBezTo>
                    <a:pt x="863" y="877"/>
                    <a:pt x="805" y="887"/>
                    <a:pt x="750" y="907"/>
                  </a:cubicBezTo>
                  <a:cubicBezTo>
                    <a:pt x="502" y="995"/>
                    <a:pt x="502" y="995"/>
                    <a:pt x="502" y="995"/>
                  </a:cubicBezTo>
                  <a:cubicBezTo>
                    <a:pt x="479" y="734"/>
                    <a:pt x="479" y="734"/>
                    <a:pt x="479" y="734"/>
                  </a:cubicBezTo>
                  <a:cubicBezTo>
                    <a:pt x="467" y="588"/>
                    <a:pt x="400" y="453"/>
                    <a:pt x="292" y="353"/>
                  </a:cubicBezTo>
                  <a:cubicBezTo>
                    <a:pt x="210" y="277"/>
                    <a:pt x="109" y="227"/>
                    <a:pt x="0" y="208"/>
                  </a:cubicBezTo>
                  <a:cubicBezTo>
                    <a:pt x="0" y="0"/>
                    <a:pt x="0" y="0"/>
                    <a:pt x="0" y="0"/>
                  </a:cubicBezTo>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32" name="Freeform 28">
              <a:extLst>
                <a:ext uri="{FF2B5EF4-FFF2-40B4-BE49-F238E27FC236}">
                  <a16:creationId xmlns:a16="http://schemas.microsoft.com/office/drawing/2014/main" id="{CFB43B42-D89F-D44C-8A17-66C72538EE25}"/>
                </a:ext>
              </a:extLst>
            </p:cNvPr>
            <p:cNvSpPr>
              <a:spLocks/>
            </p:cNvSpPr>
            <p:nvPr/>
          </p:nvSpPr>
          <p:spPr bwMode="auto">
            <a:xfrm>
              <a:off x="2379" y="1239"/>
              <a:ext cx="2375" cy="2112"/>
            </a:xfrm>
            <a:custGeom>
              <a:avLst/>
              <a:gdLst>
                <a:gd name="T0" fmla="*/ 864 w 3034"/>
                <a:gd name="T1" fmla="*/ 2696 h 2696"/>
                <a:gd name="T2" fmla="*/ 2387 w 3034"/>
                <a:gd name="T3" fmla="*/ 2696 h 2696"/>
                <a:gd name="T4" fmla="*/ 2550 w 3034"/>
                <a:gd name="T5" fmla="*/ 2675 h 2696"/>
                <a:gd name="T6" fmla="*/ 3034 w 3034"/>
                <a:gd name="T7" fmla="*/ 2050 h 2696"/>
                <a:gd name="T8" fmla="*/ 2387 w 3034"/>
                <a:gd name="T9" fmla="*/ 1405 h 2696"/>
                <a:gd name="T10" fmla="*/ 2308 w 3034"/>
                <a:gd name="T11" fmla="*/ 1409 h 2696"/>
                <a:gd name="T12" fmla="*/ 1744 w 3034"/>
                <a:gd name="T13" fmla="*/ 939 h 2696"/>
                <a:gd name="T14" fmla="*/ 1517 w 3034"/>
                <a:gd name="T15" fmla="*/ 986 h 2696"/>
                <a:gd name="T16" fmla="*/ 923 w 3034"/>
                <a:gd name="T17" fmla="*/ 672 h 2696"/>
                <a:gd name="T18" fmla="*/ 681 w 3034"/>
                <a:gd name="T19" fmla="*/ 714 h 2696"/>
                <a:gd name="T20" fmla="*/ 0 w 3034"/>
                <a:gd name="T21" fmla="*/ 0 h 2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34" h="2696">
                  <a:moveTo>
                    <a:pt x="864" y="2696"/>
                  </a:moveTo>
                  <a:cubicBezTo>
                    <a:pt x="2387" y="2696"/>
                    <a:pt x="2387" y="2696"/>
                    <a:pt x="2387" y="2696"/>
                  </a:cubicBezTo>
                  <a:cubicBezTo>
                    <a:pt x="2550" y="2675"/>
                    <a:pt x="2550" y="2675"/>
                    <a:pt x="2550" y="2675"/>
                  </a:cubicBezTo>
                  <a:cubicBezTo>
                    <a:pt x="2826" y="2603"/>
                    <a:pt x="3034" y="2351"/>
                    <a:pt x="3034" y="2050"/>
                  </a:cubicBezTo>
                  <a:cubicBezTo>
                    <a:pt x="3034" y="1693"/>
                    <a:pt x="2743" y="1405"/>
                    <a:pt x="2387" y="1405"/>
                  </a:cubicBezTo>
                  <a:cubicBezTo>
                    <a:pt x="2360" y="1405"/>
                    <a:pt x="2334" y="1406"/>
                    <a:pt x="2308" y="1409"/>
                  </a:cubicBezTo>
                  <a:cubicBezTo>
                    <a:pt x="2260" y="1142"/>
                    <a:pt x="2026" y="939"/>
                    <a:pt x="1744" y="939"/>
                  </a:cubicBezTo>
                  <a:cubicBezTo>
                    <a:pt x="1664" y="939"/>
                    <a:pt x="1587" y="956"/>
                    <a:pt x="1517" y="986"/>
                  </a:cubicBezTo>
                  <a:cubicBezTo>
                    <a:pt x="1387" y="797"/>
                    <a:pt x="1170" y="672"/>
                    <a:pt x="923" y="672"/>
                  </a:cubicBezTo>
                  <a:cubicBezTo>
                    <a:pt x="838" y="672"/>
                    <a:pt x="757" y="687"/>
                    <a:pt x="681" y="714"/>
                  </a:cubicBezTo>
                  <a:cubicBezTo>
                    <a:pt x="649" y="345"/>
                    <a:pt x="364" y="49"/>
                    <a:pt x="0" y="0"/>
                  </a:cubicBezTo>
                </a:path>
              </a:pathLst>
            </a:custGeom>
            <a:noFill/>
            <a:ln w="254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grpSp>
      <p:sp>
        <p:nvSpPr>
          <p:cNvPr id="33" name="Footer Placeholder 2">
            <a:extLst>
              <a:ext uri="{FF2B5EF4-FFF2-40B4-BE49-F238E27FC236}">
                <a16:creationId xmlns:a16="http://schemas.microsoft.com/office/drawing/2014/main" id="{7A92F70F-D8D2-2440-BFFA-C8E3AC49230B}"/>
              </a:ext>
            </a:extLst>
          </p:cNvPr>
          <p:cNvSpPr txBox="1">
            <a:spLocks/>
          </p:cNvSpPr>
          <p:nvPr/>
        </p:nvSpPr>
        <p:spPr>
          <a:xfrm>
            <a:off x="5934456" y="6536175"/>
            <a:ext cx="3097481" cy="302408"/>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900" b="0" i="0" u="none" strike="noStrike" kern="1200" cap="none" spc="0" normalizeH="0" baseline="0" noProof="0">
                <a:ln>
                  <a:noFill/>
                </a:ln>
                <a:solidFill>
                  <a:srgbClr val="777777"/>
                </a:solidFill>
                <a:effectLst/>
                <a:uLnTx/>
                <a:uFillTx/>
                <a:latin typeface="Calibri"/>
                <a:ea typeface="+mn-ea"/>
                <a:cs typeface="+mn-cs"/>
              </a:rPr>
              <a:t> [Protected] Distribution or modification is subject to approval ​</a:t>
            </a:r>
          </a:p>
        </p:txBody>
      </p:sp>
      <p:sp>
        <p:nvSpPr>
          <p:cNvPr id="34" name="TextBox 33">
            <a:extLst>
              <a:ext uri="{FF2B5EF4-FFF2-40B4-BE49-F238E27FC236}">
                <a16:creationId xmlns:a16="http://schemas.microsoft.com/office/drawing/2014/main" id="{E528CEBD-9F9E-1240-AF32-59E37D85A16F}"/>
              </a:ext>
            </a:extLst>
          </p:cNvPr>
          <p:cNvSpPr txBox="1"/>
          <p:nvPr/>
        </p:nvSpPr>
        <p:spPr bwMode="auto">
          <a:xfrm>
            <a:off x="2706812" y="3753050"/>
            <a:ext cx="676612" cy="276927"/>
          </a:xfrm>
          <a:prstGeom prst="rect">
            <a:avLst/>
          </a:prstGeom>
          <a:noFill/>
          <a:ln>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DEV</a:t>
            </a:r>
          </a:p>
        </p:txBody>
      </p:sp>
      <p:sp>
        <p:nvSpPr>
          <p:cNvPr id="35" name="TextBox 34">
            <a:extLst>
              <a:ext uri="{FF2B5EF4-FFF2-40B4-BE49-F238E27FC236}">
                <a16:creationId xmlns:a16="http://schemas.microsoft.com/office/drawing/2014/main" id="{68C0FBA5-D2AF-E74B-9F6A-D6140F6E03F6}"/>
              </a:ext>
            </a:extLst>
          </p:cNvPr>
          <p:cNvSpPr txBox="1"/>
          <p:nvPr/>
        </p:nvSpPr>
        <p:spPr bwMode="auto">
          <a:xfrm>
            <a:off x="3542361" y="3753049"/>
            <a:ext cx="676612" cy="276927"/>
          </a:xfrm>
          <a:prstGeom prst="rect">
            <a:avLst/>
          </a:prstGeom>
          <a:noFill/>
          <a:ln>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TEST</a:t>
            </a:r>
          </a:p>
        </p:txBody>
      </p:sp>
      <p:sp>
        <p:nvSpPr>
          <p:cNvPr id="36" name="TextBox 35">
            <a:extLst>
              <a:ext uri="{FF2B5EF4-FFF2-40B4-BE49-F238E27FC236}">
                <a16:creationId xmlns:a16="http://schemas.microsoft.com/office/drawing/2014/main" id="{933A558F-8E90-9B4E-A20B-9BBDA8752C0E}"/>
              </a:ext>
            </a:extLst>
          </p:cNvPr>
          <p:cNvSpPr txBox="1"/>
          <p:nvPr/>
        </p:nvSpPr>
        <p:spPr bwMode="auto">
          <a:xfrm>
            <a:off x="4386010" y="3753050"/>
            <a:ext cx="676612" cy="276927"/>
          </a:xfrm>
          <a:prstGeom prst="rect">
            <a:avLst/>
          </a:prstGeom>
          <a:noFill/>
          <a:ln>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PROD</a:t>
            </a:r>
          </a:p>
        </p:txBody>
      </p:sp>
      <p:sp>
        <p:nvSpPr>
          <p:cNvPr id="37" name="TextBox 36">
            <a:extLst>
              <a:ext uri="{FF2B5EF4-FFF2-40B4-BE49-F238E27FC236}">
                <a16:creationId xmlns:a16="http://schemas.microsoft.com/office/drawing/2014/main" id="{86A687A7-4BF5-5D45-BF5B-09C524849938}"/>
              </a:ext>
            </a:extLst>
          </p:cNvPr>
          <p:cNvSpPr txBox="1"/>
          <p:nvPr/>
        </p:nvSpPr>
        <p:spPr bwMode="auto">
          <a:xfrm>
            <a:off x="5419611" y="3753048"/>
            <a:ext cx="676612" cy="276927"/>
          </a:xfrm>
          <a:prstGeom prst="rect">
            <a:avLst/>
          </a:prstGeom>
          <a:noFill/>
          <a:ln>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PROD</a:t>
            </a:r>
          </a:p>
        </p:txBody>
      </p:sp>
      <p:sp>
        <p:nvSpPr>
          <p:cNvPr id="38" name="TextBox 37">
            <a:extLst>
              <a:ext uri="{FF2B5EF4-FFF2-40B4-BE49-F238E27FC236}">
                <a16:creationId xmlns:a16="http://schemas.microsoft.com/office/drawing/2014/main" id="{5C806F9E-3EC2-F44A-88D3-D6CFFB184A9A}"/>
              </a:ext>
            </a:extLst>
          </p:cNvPr>
          <p:cNvSpPr txBox="1"/>
          <p:nvPr/>
        </p:nvSpPr>
        <p:spPr bwMode="auto">
          <a:xfrm>
            <a:off x="5036307" y="3729586"/>
            <a:ext cx="386597" cy="399957"/>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999"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a:t>
            </a:r>
          </a:p>
        </p:txBody>
      </p:sp>
      <p:cxnSp>
        <p:nvCxnSpPr>
          <p:cNvPr id="39" name="Elbow Connector 38">
            <a:extLst>
              <a:ext uri="{FF2B5EF4-FFF2-40B4-BE49-F238E27FC236}">
                <a16:creationId xmlns:a16="http://schemas.microsoft.com/office/drawing/2014/main" id="{017ACDD4-59EF-3E43-9363-C627A920642A}"/>
              </a:ext>
            </a:extLst>
          </p:cNvPr>
          <p:cNvCxnSpPr/>
          <p:nvPr/>
        </p:nvCxnSpPr>
        <p:spPr bwMode="auto">
          <a:xfrm rot="10800000" flipV="1">
            <a:off x="3647106" y="1491503"/>
            <a:ext cx="3712204" cy="820174"/>
          </a:xfrm>
          <a:prstGeom prst="bentConnector3">
            <a:avLst>
              <a:gd name="adj1" fmla="val 100064"/>
            </a:avLst>
          </a:prstGeom>
          <a:solidFill>
            <a:schemeClr val="bg1"/>
          </a:solidFill>
          <a:ln w="28575" cap="flat" cmpd="sng" algn="ctr">
            <a:solidFill>
              <a:schemeClr val="bg1"/>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Freeform 39">
            <a:extLst>
              <a:ext uri="{FF2B5EF4-FFF2-40B4-BE49-F238E27FC236}">
                <a16:creationId xmlns:a16="http://schemas.microsoft.com/office/drawing/2014/main" id="{5EFFC520-F3D7-C548-BD3E-4700D692CBFE}"/>
              </a:ext>
            </a:extLst>
          </p:cNvPr>
          <p:cNvSpPr/>
          <p:nvPr/>
        </p:nvSpPr>
        <p:spPr bwMode="auto">
          <a:xfrm>
            <a:off x="4727326" y="1849573"/>
            <a:ext cx="3822269" cy="3958019"/>
          </a:xfrm>
          <a:custGeom>
            <a:avLst/>
            <a:gdLst>
              <a:gd name="connsiteX0" fmla="*/ 0 w 3707842"/>
              <a:gd name="connsiteY0" fmla="*/ 3265714 h 3959050"/>
              <a:gd name="connsiteX1" fmla="*/ 0 w 3707842"/>
              <a:gd name="connsiteY1" fmla="*/ 3959050 h 3959050"/>
              <a:gd name="connsiteX2" fmla="*/ 3707842 w 3707842"/>
              <a:gd name="connsiteY2" fmla="*/ 3959050 h 3959050"/>
              <a:gd name="connsiteX3" fmla="*/ 3707842 w 3707842"/>
              <a:gd name="connsiteY3" fmla="*/ 0 h 3959050"/>
            </a:gdLst>
            <a:ahLst/>
            <a:cxnLst>
              <a:cxn ang="0">
                <a:pos x="connsiteX0" y="connsiteY0"/>
              </a:cxn>
              <a:cxn ang="0">
                <a:pos x="connsiteX1" y="connsiteY1"/>
              </a:cxn>
              <a:cxn ang="0">
                <a:pos x="connsiteX2" y="connsiteY2"/>
              </a:cxn>
              <a:cxn ang="0">
                <a:pos x="connsiteX3" y="connsiteY3"/>
              </a:cxn>
            </a:cxnLst>
            <a:rect l="l" t="t" r="r" b="b"/>
            <a:pathLst>
              <a:path w="3707842" h="3959050">
                <a:moveTo>
                  <a:pt x="0" y="3265714"/>
                </a:moveTo>
                <a:lnTo>
                  <a:pt x="0" y="3959050"/>
                </a:lnTo>
                <a:lnTo>
                  <a:pt x="3707842" y="3959050"/>
                </a:lnTo>
                <a:lnTo>
                  <a:pt x="3707842" y="0"/>
                </a:lnTo>
              </a:path>
            </a:pathLst>
          </a:custGeom>
          <a:noFill/>
          <a:ln w="28575" algn="ctr">
            <a:solidFill>
              <a:schemeClr val="bg1"/>
            </a:solidFill>
            <a:prstDash val="sysDot"/>
            <a:miter lim="800000"/>
            <a:headEnd type="none"/>
            <a:tailEnd type="triangle" w="med" len="lg"/>
          </a:ln>
          <a:effectLst/>
        </p:spPr>
        <p:txBody>
          <a:bodyPr rtlCol="0" anchor="ct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pic>
        <p:nvPicPr>
          <p:cNvPr id="41" name="Picture 40">
            <a:extLst>
              <a:ext uri="{FF2B5EF4-FFF2-40B4-BE49-F238E27FC236}">
                <a16:creationId xmlns:a16="http://schemas.microsoft.com/office/drawing/2014/main" id="{96C5E723-2814-0F46-9B14-6A393582282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125" r="35533"/>
          <a:stretch/>
        </p:blipFill>
        <p:spPr>
          <a:xfrm>
            <a:off x="1700491" y="1528493"/>
            <a:ext cx="6180041" cy="4066263"/>
          </a:xfrm>
          <a:prstGeom prst="rect">
            <a:avLst/>
          </a:prstGeom>
        </p:spPr>
      </p:pic>
      <p:sp>
        <p:nvSpPr>
          <p:cNvPr id="42" name="TextBox 41">
            <a:extLst>
              <a:ext uri="{FF2B5EF4-FFF2-40B4-BE49-F238E27FC236}">
                <a16:creationId xmlns:a16="http://schemas.microsoft.com/office/drawing/2014/main" id="{738BA963-AA57-F949-A6A6-AB1AE93A5361}"/>
              </a:ext>
            </a:extLst>
          </p:cNvPr>
          <p:cNvSpPr txBox="1"/>
          <p:nvPr/>
        </p:nvSpPr>
        <p:spPr bwMode="auto">
          <a:xfrm>
            <a:off x="4232662" y="4765687"/>
            <a:ext cx="989325" cy="30775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400" b="1" i="0" u="none" strike="noStrike" kern="120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Segoe UI Light" panose="020B0502040204020203" pitchFamily="34" charset="0"/>
              </a:rPr>
              <a:t>South Hub</a:t>
            </a:r>
          </a:p>
        </p:txBody>
      </p:sp>
      <p:sp>
        <p:nvSpPr>
          <p:cNvPr id="43" name="TextBox 42">
            <a:extLst>
              <a:ext uri="{FF2B5EF4-FFF2-40B4-BE49-F238E27FC236}">
                <a16:creationId xmlns:a16="http://schemas.microsoft.com/office/drawing/2014/main" id="{AE60C45C-E813-1442-8D89-A790A2A28811}"/>
              </a:ext>
            </a:extLst>
          </p:cNvPr>
          <p:cNvSpPr txBox="1"/>
          <p:nvPr/>
        </p:nvSpPr>
        <p:spPr bwMode="auto">
          <a:xfrm>
            <a:off x="3064548" y="2456411"/>
            <a:ext cx="1154425" cy="26158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ts val="1200"/>
              </a:lnSpc>
              <a:spcBef>
                <a:spcPct val="20000"/>
              </a:spcBef>
              <a:spcAft>
                <a:spcPct val="0"/>
              </a:spcAft>
              <a:buClr>
                <a:srgbClr val="72183E"/>
              </a:buClr>
              <a:buSzPct val="65000"/>
              <a:buFont typeface="Wingdings" pitchFamily="2" charset="2"/>
              <a:buNone/>
              <a:tabLst/>
              <a:defRPr/>
            </a:pPr>
            <a:r>
              <a:rPr kumimoji="0" lang="en-US" sz="1400" b="1" i="0" u="none" strike="noStrike" kern="120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Segoe UI Light" panose="020B0502040204020203" pitchFamily="34" charset="0"/>
              </a:rPr>
              <a:t>North Hub</a:t>
            </a:r>
          </a:p>
        </p:txBody>
      </p:sp>
      <p:cxnSp>
        <p:nvCxnSpPr>
          <p:cNvPr id="46" name="Straight Arrow Connector 45">
            <a:extLst>
              <a:ext uri="{FF2B5EF4-FFF2-40B4-BE49-F238E27FC236}">
                <a16:creationId xmlns:a16="http://schemas.microsoft.com/office/drawing/2014/main" id="{8A985E6C-F65E-A247-AAC0-3C2E68AD8E07}"/>
              </a:ext>
            </a:extLst>
          </p:cNvPr>
          <p:cNvCxnSpPr/>
          <p:nvPr/>
        </p:nvCxnSpPr>
        <p:spPr bwMode="auto">
          <a:xfrm>
            <a:off x="3658114" y="2832067"/>
            <a:ext cx="1066203" cy="920982"/>
          </a:xfrm>
          <a:prstGeom prst="straightConnector1">
            <a:avLst/>
          </a:prstGeom>
          <a:solidFill>
            <a:schemeClr val="bg1"/>
          </a:solidFill>
          <a:ln w="5715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Arrow Connector 46">
            <a:extLst>
              <a:ext uri="{FF2B5EF4-FFF2-40B4-BE49-F238E27FC236}">
                <a16:creationId xmlns:a16="http://schemas.microsoft.com/office/drawing/2014/main" id="{F6AD50E2-86D2-A247-AD77-CCFB7D197A2D}"/>
              </a:ext>
            </a:extLst>
          </p:cNvPr>
          <p:cNvCxnSpPr/>
          <p:nvPr/>
        </p:nvCxnSpPr>
        <p:spPr bwMode="auto">
          <a:xfrm>
            <a:off x="3626350" y="2837807"/>
            <a:ext cx="2131567" cy="915241"/>
          </a:xfrm>
          <a:prstGeom prst="straightConnector1">
            <a:avLst/>
          </a:prstGeom>
          <a:solidFill>
            <a:schemeClr val="bg1"/>
          </a:solidFill>
          <a:ln w="5715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Elbow Connector 47">
            <a:extLst>
              <a:ext uri="{FF2B5EF4-FFF2-40B4-BE49-F238E27FC236}">
                <a16:creationId xmlns:a16="http://schemas.microsoft.com/office/drawing/2014/main" id="{9C26AF0E-A08E-6840-A61A-FD44DC0E2D48}"/>
              </a:ext>
            </a:extLst>
          </p:cNvPr>
          <p:cNvCxnSpPr/>
          <p:nvPr/>
        </p:nvCxnSpPr>
        <p:spPr bwMode="auto">
          <a:xfrm rot="10800000" flipV="1">
            <a:off x="2360980" y="5125930"/>
            <a:ext cx="2316588" cy="851672"/>
          </a:xfrm>
          <a:prstGeom prst="bentConnector3">
            <a:avLst>
              <a:gd name="adj1" fmla="val 771"/>
            </a:avLst>
          </a:prstGeom>
          <a:solidFill>
            <a:schemeClr val="bg1"/>
          </a:solidFill>
          <a:ln w="76200" cap="rnd" cmpd="sng" algn="ctr">
            <a:solidFill>
              <a:schemeClr val="accent1"/>
            </a:solidFill>
            <a:prstDash val="sysDot"/>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a:extLst>
              <a:ext uri="{FF2B5EF4-FFF2-40B4-BE49-F238E27FC236}">
                <a16:creationId xmlns:a16="http://schemas.microsoft.com/office/drawing/2014/main" id="{340EBBFB-1DEE-B448-9268-E9C97EE425B1}"/>
              </a:ext>
            </a:extLst>
          </p:cNvPr>
          <p:cNvSpPr txBox="1"/>
          <p:nvPr/>
        </p:nvSpPr>
        <p:spPr bwMode="auto">
          <a:xfrm>
            <a:off x="3483360" y="5709798"/>
            <a:ext cx="516440" cy="261586"/>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marL="0" marR="0" lvl="0" indent="0" algn="l" defTabSz="914400" rtl="0" eaLnBrk="1" fontAlgn="base" latinLnBrk="0" hangingPunct="1">
              <a:lnSpc>
                <a:spcPts val="1200"/>
              </a:lnSpc>
              <a:spcBef>
                <a:spcPct val="20000"/>
              </a:spcBef>
              <a:spcAft>
                <a:spcPct val="0"/>
              </a:spcAft>
              <a:buClr>
                <a:srgbClr val="72183E"/>
              </a:buClr>
              <a:buSzPct val="65000"/>
              <a:buFont typeface="Wingdings" pitchFamily="2" charset="2"/>
              <a:buNone/>
              <a:tabLst/>
              <a:defRPr/>
            </a:pPr>
            <a:r>
              <a:rPr kumimoji="0" lang="en-US" sz="1400" b="1" i="0" u="none" strike="noStrike" kern="120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Segoe UI Light" panose="020B0502040204020203" pitchFamily="34" charset="0"/>
              </a:rPr>
              <a:t>VPN</a:t>
            </a:r>
          </a:p>
        </p:txBody>
      </p:sp>
      <p:cxnSp>
        <p:nvCxnSpPr>
          <p:cNvPr id="51" name="Straight Arrow Connector 50">
            <a:extLst>
              <a:ext uri="{FF2B5EF4-FFF2-40B4-BE49-F238E27FC236}">
                <a16:creationId xmlns:a16="http://schemas.microsoft.com/office/drawing/2014/main" id="{62A5611A-569D-7141-B6E8-F59C6F33B32D}"/>
              </a:ext>
            </a:extLst>
          </p:cNvPr>
          <p:cNvCxnSpPr/>
          <p:nvPr/>
        </p:nvCxnSpPr>
        <p:spPr bwMode="auto">
          <a:xfrm flipH="1" flipV="1">
            <a:off x="3064548" y="4038197"/>
            <a:ext cx="1637172" cy="582250"/>
          </a:xfrm>
          <a:prstGeom prst="straightConnector1">
            <a:avLst/>
          </a:prstGeom>
          <a:solidFill>
            <a:schemeClr val="bg1"/>
          </a:solidFill>
          <a:ln w="57150" cap="flat" cmpd="sng" algn="ctr">
            <a:solidFill>
              <a:schemeClr val="accent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a:extLst>
              <a:ext uri="{FF2B5EF4-FFF2-40B4-BE49-F238E27FC236}">
                <a16:creationId xmlns:a16="http://schemas.microsoft.com/office/drawing/2014/main" id="{AD641128-1426-304A-BF17-C8229057112E}"/>
              </a:ext>
            </a:extLst>
          </p:cNvPr>
          <p:cNvCxnSpPr/>
          <p:nvPr/>
        </p:nvCxnSpPr>
        <p:spPr bwMode="auto">
          <a:xfrm flipH="1" flipV="1">
            <a:off x="3880668" y="4029975"/>
            <a:ext cx="830277" cy="590472"/>
          </a:xfrm>
          <a:prstGeom prst="straightConnector1">
            <a:avLst/>
          </a:prstGeom>
          <a:solidFill>
            <a:schemeClr val="bg1"/>
          </a:solidFill>
          <a:ln w="57150" cap="flat" cmpd="sng" algn="ctr">
            <a:solidFill>
              <a:schemeClr val="accent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a:extLst>
              <a:ext uri="{FF2B5EF4-FFF2-40B4-BE49-F238E27FC236}">
                <a16:creationId xmlns:a16="http://schemas.microsoft.com/office/drawing/2014/main" id="{DD3F7D77-2A30-904B-95F7-8B977746D869}"/>
              </a:ext>
            </a:extLst>
          </p:cNvPr>
          <p:cNvCxnSpPr/>
          <p:nvPr/>
        </p:nvCxnSpPr>
        <p:spPr bwMode="auto">
          <a:xfrm flipV="1">
            <a:off x="4701720" y="4038199"/>
            <a:ext cx="45572" cy="582249"/>
          </a:xfrm>
          <a:prstGeom prst="straightConnector1">
            <a:avLst/>
          </a:prstGeom>
          <a:solidFill>
            <a:schemeClr val="bg1"/>
          </a:solidFill>
          <a:ln w="57150" cap="flat" cmpd="sng" algn="ctr">
            <a:solidFill>
              <a:schemeClr val="accent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92813" y="2719703"/>
            <a:ext cx="330601" cy="330601"/>
          </a:xfrm>
          <a:prstGeom prst="rect">
            <a:avLst/>
          </a:prstGeom>
        </p:spPr>
      </p:pic>
      <p:pic>
        <p:nvPicPr>
          <p:cNvPr id="57" name="Picture 5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1250" y="4518400"/>
            <a:ext cx="330601" cy="330601"/>
          </a:xfrm>
          <a:prstGeom prst="rect">
            <a:avLst/>
          </a:prstGeom>
        </p:spPr>
      </p:pic>
      <p:pic>
        <p:nvPicPr>
          <p:cNvPr id="59" name="Picture 5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33943" y="5659404"/>
            <a:ext cx="330601" cy="330601"/>
          </a:xfrm>
          <a:prstGeom prst="rect">
            <a:avLst/>
          </a:prstGeom>
        </p:spPr>
      </p:pic>
      <p:sp>
        <p:nvSpPr>
          <p:cNvPr id="3" name="Footer Placeholder 2"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900" b="0" i="0" u="none" strike="noStrike" kern="1200" cap="none" spc="0" normalizeH="0" baseline="0" noProof="0">
                <a:ln>
                  <a:noFill/>
                </a:ln>
                <a:solidFill>
                  <a:srgbClr val="FFFFFF">
                    <a:lumMod val="75000"/>
                  </a:srgbClr>
                </a:solidFill>
                <a:effectLst/>
                <a:uLnTx/>
                <a:uFillTx/>
                <a:latin typeface="Calibri"/>
                <a:ea typeface="+mn-ea"/>
                <a:cs typeface="+mn-cs"/>
              </a:rPr>
              <a:t> [Internal Use] for Check Point employees​</a:t>
            </a:r>
          </a:p>
        </p:txBody>
      </p:sp>
    </p:spTree>
    <p:extLst>
      <p:ext uri="{BB962C8B-B14F-4D97-AF65-F5344CB8AC3E}">
        <p14:creationId xmlns:p14="http://schemas.microsoft.com/office/powerpoint/2010/main" val="3268914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strips(downLeft)">
                                      <p:cBhvr>
                                        <p:cTn id="24" dur="500"/>
                                        <p:tgtEl>
                                          <p:spTgt spid="39"/>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strips(down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strips(downLeft)">
                                      <p:cBhvr>
                                        <p:cTn id="43" dur="500"/>
                                        <p:tgtEl>
                                          <p:spTgt spid="46"/>
                                        </p:tgtEl>
                                      </p:cBhvr>
                                    </p:animEffect>
                                  </p:childTnLst>
                                </p:cTn>
                              </p:par>
                              <p:par>
                                <p:cTn id="44" presetID="18" presetClass="entr" presetSubtype="12"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strips(downLeft)">
                                      <p:cBhvr>
                                        <p:cTn id="46" dur="500"/>
                                        <p:tgtEl>
                                          <p:spTgt spid="47"/>
                                        </p:tgtEl>
                                      </p:cBhvr>
                                    </p:animEffec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47"/>
                                        </p:tgtEl>
                                      </p:cBhvr>
                                    </p:animEffect>
                                    <p:set>
                                      <p:cBhvr>
                                        <p:cTn id="55" dur="1" fill="hold">
                                          <p:stCondLst>
                                            <p:cond delay="499"/>
                                          </p:stCondLst>
                                        </p:cTn>
                                        <p:tgtEl>
                                          <p:spTgt spid="47"/>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6"/>
                                        </p:tgtEl>
                                      </p:cBhvr>
                                    </p:animEffect>
                                    <p:set>
                                      <p:cBhvr>
                                        <p:cTn id="58" dur="1" fill="hold">
                                          <p:stCondLst>
                                            <p:cond delay="499"/>
                                          </p:stCondLst>
                                        </p:cTn>
                                        <p:tgtEl>
                                          <p:spTgt spid="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48"/>
                                        </p:tgtEl>
                                      </p:cBhvr>
                                    </p:animEffect>
                                    <p:set>
                                      <p:cBhvr>
                                        <p:cTn id="83" dur="1" fill="hold">
                                          <p:stCondLst>
                                            <p:cond delay="499"/>
                                          </p:stCondLst>
                                        </p:cTn>
                                        <p:tgtEl>
                                          <p:spTgt spid="48"/>
                                        </p:tgtEl>
                                        <p:attrNameLst>
                                          <p:attrName>style.visibility</p:attrName>
                                        </p:attrNameLst>
                                      </p:cBhvr>
                                      <p:to>
                                        <p:strVal val="hidden"/>
                                      </p:to>
                                    </p:set>
                                  </p:childTnLst>
                                </p:cTn>
                              </p:par>
                              <p:par>
                                <p:cTn id="84" presetID="10" presetClass="exit" presetSubtype="0" fill="hold" grpId="2" nodeType="withEffect">
                                  <p:stCondLst>
                                    <p:cond delay="0"/>
                                  </p:stCondLst>
                                  <p:childTnLst>
                                    <p:animEffect transition="out" filter="fade">
                                      <p:cBhvr>
                                        <p:cTn id="85" dur="500"/>
                                        <p:tgtEl>
                                          <p:spTgt spid="49"/>
                                        </p:tgtEl>
                                      </p:cBhvr>
                                    </p:animEffect>
                                    <p:set>
                                      <p:cBhvr>
                                        <p:cTn id="86" dur="1" fill="hold">
                                          <p:stCondLst>
                                            <p:cond delay="499"/>
                                          </p:stCondLst>
                                        </p:cTn>
                                        <p:tgtEl>
                                          <p:spTgt spid="49"/>
                                        </p:tgtEl>
                                        <p:attrNameLst>
                                          <p:attrName>style.visibility</p:attrName>
                                        </p:attrNameLst>
                                      </p:cBhvr>
                                      <p:to>
                                        <p:strVal val="hidden"/>
                                      </p:to>
                                    </p:set>
                                  </p:childTnLst>
                                </p:cTn>
                              </p:par>
                            </p:childTnLst>
                          </p:cTn>
                        </p:par>
                        <p:par>
                          <p:cTn id="87" fill="hold">
                            <p:stCondLst>
                              <p:cond delay="500"/>
                            </p:stCondLst>
                            <p:childTnLst>
                              <p:par>
                                <p:cTn id="88" presetID="18" presetClass="entr" presetSubtype="12"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strips(downLeft)">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18" presetClass="entr" presetSubtype="12" fill="hold"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strips(downLeft)">
                                      <p:cBhvr>
                                        <p:cTn id="95" dur="500"/>
                                        <p:tgtEl>
                                          <p:spTgt spid="53"/>
                                        </p:tgtEl>
                                      </p:cBhvr>
                                    </p:animEffect>
                                  </p:childTnLst>
                                </p:cTn>
                              </p:par>
                              <p:par>
                                <p:cTn id="96" presetID="10" presetClass="entr" presetSubtype="0" fill="hold" nodeType="with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fade">
                                      <p:cBhvr>
                                        <p:cTn id="98" dur="500"/>
                                        <p:tgtEl>
                                          <p:spTgt spid="48"/>
                                        </p:tgtEl>
                                      </p:cBhvr>
                                    </p:animEffect>
                                  </p:childTnLst>
                                </p:cTn>
                              </p:par>
                              <p:par>
                                <p:cTn id="99" presetID="10" presetClass="entr" presetSubtype="0" fill="hold" grpId="3"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par>
                                <p:cTn id="102" presetID="10" presetClass="entr" presetSubtype="0" fill="hold"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par>
                                <p:cTn id="105" presetID="10" presetClass="entr" presetSubtype="0" fill="hold"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p:bldP spid="40" grpId="0" animBg="1"/>
      <p:bldP spid="42" grpId="0"/>
      <p:bldP spid="43" grpId="0"/>
      <p:bldP spid="49" grpId="0"/>
      <p:bldP spid="49" grpId="1"/>
      <p:bldP spid="49" grpId="2"/>
      <p:bldP spid="49" grpId="3"/>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hidden="1"/>
          <p:cNvSpPr>
            <a:spLocks noGrp="1"/>
          </p:cNvSpPr>
          <p:nvPr>
            <p:ph type="dt" sz="half" idx="14"/>
          </p:nvPr>
        </p:nvSpPr>
        <p:spPr>
          <a:xfrm>
            <a:off x="609600" y="6356350"/>
            <a:ext cx="2843213" cy="365125"/>
          </a:xfrm>
        </p:spPr>
        <p:txBody>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1200" b="0" i="0" u="none" strike="noStrike" kern="1200" cap="none" spc="0" normalizeH="0" baseline="0" noProof="0">
              <a:ln>
                <a:noFill/>
              </a:ln>
              <a:solidFill>
                <a:srgbClr val="4D4D4F">
                  <a:tint val="75000"/>
                </a:srgbClr>
              </a:solidFill>
              <a:effectLst/>
              <a:uLnTx/>
              <a:uFillTx/>
              <a:latin typeface="Helvetica" pitchFamily="34" charset="0"/>
              <a:ea typeface="+mn-ea"/>
              <a:cs typeface="+mn-cs"/>
            </a:endParaRPr>
          </a:p>
        </p:txBody>
      </p:sp>
      <p:pic>
        <p:nvPicPr>
          <p:cNvPr id="39" name="Picture 38">
            <a:extLst>
              <a:ext uri="{FF2B5EF4-FFF2-40B4-BE49-F238E27FC236}">
                <a16:creationId xmlns:a16="http://schemas.microsoft.com/office/drawing/2014/main" id="{FBB69D86-123C-054F-9F6F-54EA7C1A43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825" cy="6536175"/>
          </a:xfrm>
          <a:prstGeom prst="rect">
            <a:avLst/>
          </a:prstGeom>
        </p:spPr>
      </p:pic>
      <p:pic>
        <p:nvPicPr>
          <p:cNvPr id="40" name="Picture 39">
            <a:extLst>
              <a:ext uri="{FF2B5EF4-FFF2-40B4-BE49-F238E27FC236}">
                <a16:creationId xmlns:a16="http://schemas.microsoft.com/office/drawing/2014/main" id="{5774025A-6677-494A-86B5-7A874221944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125" r="35533"/>
          <a:stretch/>
        </p:blipFill>
        <p:spPr>
          <a:xfrm>
            <a:off x="1700491" y="1528493"/>
            <a:ext cx="6180041" cy="4066263"/>
          </a:xfrm>
          <a:prstGeom prst="rect">
            <a:avLst/>
          </a:prstGeom>
        </p:spPr>
      </p:pic>
      <p:sp>
        <p:nvSpPr>
          <p:cNvPr id="43" name="Rounded Rectangle 42">
            <a:extLst>
              <a:ext uri="{FF2B5EF4-FFF2-40B4-BE49-F238E27FC236}">
                <a16:creationId xmlns:a16="http://schemas.microsoft.com/office/drawing/2014/main" id="{8B09B579-0B4F-E14C-9BB3-16AA5C0F2BB5}"/>
              </a:ext>
            </a:extLst>
          </p:cNvPr>
          <p:cNvSpPr/>
          <p:nvPr/>
        </p:nvSpPr>
        <p:spPr bwMode="auto">
          <a:xfrm>
            <a:off x="2511906" y="3628974"/>
            <a:ext cx="3723135" cy="530087"/>
          </a:xfrm>
          <a:prstGeom prst="roundRect">
            <a:avLst/>
          </a:prstGeom>
          <a:solidFill>
            <a:srgbClr val="CE7E6E"/>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44" name="Title 4">
            <a:extLst>
              <a:ext uri="{FF2B5EF4-FFF2-40B4-BE49-F238E27FC236}">
                <a16:creationId xmlns:a16="http://schemas.microsoft.com/office/drawing/2014/main" id="{5944D286-D8FD-6A4C-BD70-2F4DB5392F9D}"/>
              </a:ext>
            </a:extLst>
          </p:cNvPr>
          <p:cNvSpPr txBox="1">
            <a:spLocks/>
          </p:cNvSpPr>
          <p:nvPr/>
        </p:nvSpPr>
        <p:spPr bwMode="auto">
          <a:xfrm>
            <a:off x="13949" y="40900"/>
            <a:ext cx="11195309" cy="58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3400" b="1" i="0" u="none" strike="noStrike" kern="0" cap="none" spc="0" normalizeH="0" baseline="0" noProof="0">
                <a:ln>
                  <a:noFill/>
                </a:ln>
                <a:solidFill>
                  <a:srgbClr val="000000"/>
                </a:solidFill>
                <a:effectLst/>
                <a:uLnTx/>
                <a:uFillTx/>
                <a:latin typeface="DIN 2014 Demi" panose="020B0504020202020204" pitchFamily="34" charset="77"/>
                <a:ea typeface="DIN 2014 Demi" panose="020B0504020202020204" pitchFamily="34" charset="77"/>
                <a:cs typeface="Arial" panose="020B0604020202020204" pitchFamily="34" charset="0"/>
              </a:rPr>
              <a:t>Architecting in the Cloud </a:t>
            </a:r>
            <a:r>
              <a:rPr kumimoji="0" lang="en-US" sz="3400" b="1" i="0" u="none" strike="noStrike" kern="0" cap="none" spc="0" normalizeH="0" baseline="0" noProof="0">
                <a:ln>
                  <a:noFill/>
                </a:ln>
                <a:solidFill>
                  <a:srgbClr val="920053"/>
                </a:solidFill>
                <a:effectLst/>
                <a:uLnTx/>
                <a:uFillTx/>
                <a:latin typeface="DIN 2014 Demi" panose="020B0504020202020204" pitchFamily="34" charset="77"/>
                <a:ea typeface="DIN 2014 Demi" panose="020B0504020202020204" pitchFamily="34" charset="77"/>
                <a:cs typeface="Arial" panose="020B0604020202020204" pitchFamily="34" charset="0"/>
              </a:rPr>
              <a:t>| The Blueprint | </a:t>
            </a:r>
            <a:r>
              <a:rPr kumimoji="0" lang="en-US" sz="3400" b="1" i="0" u="none" strike="noStrike" kern="0" cap="none" spc="0" normalizeH="0" baseline="0" noProof="0">
                <a:ln>
                  <a:noFill/>
                </a:ln>
                <a:solidFill>
                  <a:srgbClr val="D51067"/>
                </a:solidFill>
                <a:effectLst/>
                <a:uLnTx/>
                <a:uFillTx/>
                <a:latin typeface="DIN 2014 Demi" panose="020B0504020202020204" pitchFamily="34" charset="77"/>
                <a:ea typeface="DIN 2014 Demi" panose="020B0504020202020204" pitchFamily="34" charset="77"/>
                <a:cs typeface="Arial" panose="020B0604020202020204" pitchFamily="34" charset="0"/>
              </a:rPr>
              <a:t>Conclusion</a:t>
            </a:r>
          </a:p>
        </p:txBody>
      </p:sp>
      <p:grpSp>
        <p:nvGrpSpPr>
          <p:cNvPr id="47" name="Group 24">
            <a:extLst>
              <a:ext uri="{FF2B5EF4-FFF2-40B4-BE49-F238E27FC236}">
                <a16:creationId xmlns:a16="http://schemas.microsoft.com/office/drawing/2014/main" id="{7D782004-1E3A-8742-80B6-526C127F0EEE}"/>
              </a:ext>
            </a:extLst>
          </p:cNvPr>
          <p:cNvGrpSpPr>
            <a:grpSpLocks noChangeAspect="1"/>
          </p:cNvGrpSpPr>
          <p:nvPr/>
        </p:nvGrpSpPr>
        <p:grpSpPr bwMode="auto">
          <a:xfrm>
            <a:off x="1519665" y="5585689"/>
            <a:ext cx="517842" cy="649615"/>
            <a:chOff x="5582" y="1764"/>
            <a:chExt cx="224" cy="281"/>
          </a:xfrm>
        </p:grpSpPr>
        <p:sp>
          <p:nvSpPr>
            <p:cNvPr id="48" name="Freeform 25">
              <a:extLst>
                <a:ext uri="{FF2B5EF4-FFF2-40B4-BE49-F238E27FC236}">
                  <a16:creationId xmlns:a16="http://schemas.microsoft.com/office/drawing/2014/main" id="{46937BFB-CACD-6D43-A13D-B6493502BC3F}"/>
                </a:ext>
              </a:extLst>
            </p:cNvPr>
            <p:cNvSpPr>
              <a:spLocks/>
            </p:cNvSpPr>
            <p:nvPr/>
          </p:nvSpPr>
          <p:spPr bwMode="auto">
            <a:xfrm>
              <a:off x="5602" y="1764"/>
              <a:ext cx="184" cy="281"/>
            </a:xfrm>
            <a:custGeom>
              <a:avLst/>
              <a:gdLst>
                <a:gd name="T0" fmla="*/ 71 w 76"/>
                <a:gd name="T1" fmla="*/ 4 h 116"/>
                <a:gd name="T2" fmla="*/ 64 w 76"/>
                <a:gd name="T3" fmla="*/ 4 h 116"/>
                <a:gd name="T4" fmla="*/ 64 w 76"/>
                <a:gd name="T5" fmla="*/ 0 h 116"/>
                <a:gd name="T6" fmla="*/ 12 w 76"/>
                <a:gd name="T7" fmla="*/ 0 h 116"/>
                <a:gd name="T8" fmla="*/ 12 w 76"/>
                <a:gd name="T9" fmla="*/ 4 h 116"/>
                <a:gd name="T10" fmla="*/ 5 w 76"/>
                <a:gd name="T11" fmla="*/ 4 h 116"/>
                <a:gd name="T12" fmla="*/ 0 w 76"/>
                <a:gd name="T13" fmla="*/ 9 h 116"/>
                <a:gd name="T14" fmla="*/ 0 w 76"/>
                <a:gd name="T15" fmla="*/ 116 h 116"/>
                <a:gd name="T16" fmla="*/ 28 w 76"/>
                <a:gd name="T17" fmla="*/ 116 h 116"/>
                <a:gd name="T18" fmla="*/ 28 w 76"/>
                <a:gd name="T19" fmla="*/ 80 h 116"/>
                <a:gd name="T20" fmla="*/ 48 w 76"/>
                <a:gd name="T21" fmla="*/ 80 h 116"/>
                <a:gd name="T22" fmla="*/ 48 w 76"/>
                <a:gd name="T23" fmla="*/ 116 h 116"/>
                <a:gd name="T24" fmla="*/ 76 w 76"/>
                <a:gd name="T25" fmla="*/ 116 h 116"/>
                <a:gd name="T26" fmla="*/ 76 w 76"/>
                <a:gd name="T27" fmla="*/ 9 h 116"/>
                <a:gd name="T28" fmla="*/ 71 w 76"/>
                <a:gd name="T29"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16">
                  <a:moveTo>
                    <a:pt x="71" y="4"/>
                  </a:moveTo>
                  <a:cubicBezTo>
                    <a:pt x="64" y="4"/>
                    <a:pt x="64" y="4"/>
                    <a:pt x="64" y="4"/>
                  </a:cubicBezTo>
                  <a:cubicBezTo>
                    <a:pt x="64" y="0"/>
                    <a:pt x="64" y="0"/>
                    <a:pt x="64" y="0"/>
                  </a:cubicBezTo>
                  <a:cubicBezTo>
                    <a:pt x="12" y="0"/>
                    <a:pt x="12" y="0"/>
                    <a:pt x="12" y="0"/>
                  </a:cubicBezTo>
                  <a:cubicBezTo>
                    <a:pt x="12" y="4"/>
                    <a:pt x="12" y="4"/>
                    <a:pt x="12" y="4"/>
                  </a:cubicBezTo>
                  <a:cubicBezTo>
                    <a:pt x="5" y="4"/>
                    <a:pt x="5" y="4"/>
                    <a:pt x="5" y="4"/>
                  </a:cubicBezTo>
                  <a:cubicBezTo>
                    <a:pt x="2" y="4"/>
                    <a:pt x="0" y="6"/>
                    <a:pt x="0" y="9"/>
                  </a:cubicBezTo>
                  <a:cubicBezTo>
                    <a:pt x="0" y="116"/>
                    <a:pt x="0" y="116"/>
                    <a:pt x="0" y="116"/>
                  </a:cubicBezTo>
                  <a:cubicBezTo>
                    <a:pt x="28" y="116"/>
                    <a:pt x="28" y="116"/>
                    <a:pt x="28" y="116"/>
                  </a:cubicBezTo>
                  <a:cubicBezTo>
                    <a:pt x="28" y="80"/>
                    <a:pt x="28" y="80"/>
                    <a:pt x="28" y="80"/>
                  </a:cubicBezTo>
                  <a:cubicBezTo>
                    <a:pt x="48" y="80"/>
                    <a:pt x="48" y="80"/>
                    <a:pt x="48" y="80"/>
                  </a:cubicBezTo>
                  <a:cubicBezTo>
                    <a:pt x="48" y="116"/>
                    <a:pt x="48" y="116"/>
                    <a:pt x="48" y="116"/>
                  </a:cubicBezTo>
                  <a:cubicBezTo>
                    <a:pt x="76" y="116"/>
                    <a:pt x="76" y="116"/>
                    <a:pt x="76" y="116"/>
                  </a:cubicBezTo>
                  <a:cubicBezTo>
                    <a:pt x="76" y="9"/>
                    <a:pt x="76" y="9"/>
                    <a:pt x="76" y="9"/>
                  </a:cubicBezTo>
                  <a:cubicBezTo>
                    <a:pt x="76" y="6"/>
                    <a:pt x="74" y="4"/>
                    <a:pt x="71" y="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49" name="Rectangle 26">
              <a:extLst>
                <a:ext uri="{FF2B5EF4-FFF2-40B4-BE49-F238E27FC236}">
                  <a16:creationId xmlns:a16="http://schemas.microsoft.com/office/drawing/2014/main" id="{6323125C-21D7-E945-8835-EC24135913F8}"/>
                </a:ext>
              </a:extLst>
            </p:cNvPr>
            <p:cNvSpPr>
              <a:spLocks noChangeArrowheads="1"/>
            </p:cNvSpPr>
            <p:nvPr/>
          </p:nvSpPr>
          <p:spPr bwMode="auto">
            <a:xfrm>
              <a:off x="5621" y="1958"/>
              <a:ext cx="29" cy="38"/>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0" name="Rectangle 27">
              <a:extLst>
                <a:ext uri="{FF2B5EF4-FFF2-40B4-BE49-F238E27FC236}">
                  <a16:creationId xmlns:a16="http://schemas.microsoft.com/office/drawing/2014/main" id="{924B769B-D7DB-1F4E-81C1-63540777F6A7}"/>
                </a:ext>
              </a:extLst>
            </p:cNvPr>
            <p:cNvSpPr>
              <a:spLocks noChangeArrowheads="1"/>
            </p:cNvSpPr>
            <p:nvPr/>
          </p:nvSpPr>
          <p:spPr bwMode="auto">
            <a:xfrm>
              <a:off x="5738" y="1958"/>
              <a:ext cx="29" cy="38"/>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1" name="Rectangle 28">
              <a:extLst>
                <a:ext uri="{FF2B5EF4-FFF2-40B4-BE49-F238E27FC236}">
                  <a16:creationId xmlns:a16="http://schemas.microsoft.com/office/drawing/2014/main" id="{105A6A5D-0F9D-E84C-9828-C54563AFF19B}"/>
                </a:ext>
              </a:extLst>
            </p:cNvPr>
            <p:cNvSpPr>
              <a:spLocks noChangeArrowheads="1"/>
            </p:cNvSpPr>
            <p:nvPr/>
          </p:nvSpPr>
          <p:spPr bwMode="auto">
            <a:xfrm>
              <a:off x="5621"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2" name="Rectangle 29">
              <a:extLst>
                <a:ext uri="{FF2B5EF4-FFF2-40B4-BE49-F238E27FC236}">
                  <a16:creationId xmlns:a16="http://schemas.microsoft.com/office/drawing/2014/main" id="{AD71F83E-9BBA-5F48-89B6-7F925432596C}"/>
                </a:ext>
              </a:extLst>
            </p:cNvPr>
            <p:cNvSpPr>
              <a:spLocks noChangeArrowheads="1"/>
            </p:cNvSpPr>
            <p:nvPr/>
          </p:nvSpPr>
          <p:spPr bwMode="auto">
            <a:xfrm>
              <a:off x="5738"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3" name="Rectangle 30">
              <a:extLst>
                <a:ext uri="{FF2B5EF4-FFF2-40B4-BE49-F238E27FC236}">
                  <a16:creationId xmlns:a16="http://schemas.microsoft.com/office/drawing/2014/main" id="{DF76F199-6951-B04C-82AC-BCC5D8BF291E}"/>
                </a:ext>
              </a:extLst>
            </p:cNvPr>
            <p:cNvSpPr>
              <a:spLocks noChangeArrowheads="1"/>
            </p:cNvSpPr>
            <p:nvPr/>
          </p:nvSpPr>
          <p:spPr bwMode="auto">
            <a:xfrm>
              <a:off x="5680"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4" name="Rectangle 31">
              <a:extLst>
                <a:ext uri="{FF2B5EF4-FFF2-40B4-BE49-F238E27FC236}">
                  <a16:creationId xmlns:a16="http://schemas.microsoft.com/office/drawing/2014/main" id="{7B8275AB-7404-CA4E-B388-46C50EA2A5D6}"/>
                </a:ext>
              </a:extLst>
            </p:cNvPr>
            <p:cNvSpPr>
              <a:spLocks noChangeArrowheads="1"/>
            </p:cNvSpPr>
            <p:nvPr/>
          </p:nvSpPr>
          <p:spPr bwMode="auto">
            <a:xfrm>
              <a:off x="5680"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5" name="Rectangle 32">
              <a:extLst>
                <a:ext uri="{FF2B5EF4-FFF2-40B4-BE49-F238E27FC236}">
                  <a16:creationId xmlns:a16="http://schemas.microsoft.com/office/drawing/2014/main" id="{A15F6607-DB21-0F44-911F-B2D4B29BDDB8}"/>
                </a:ext>
              </a:extLst>
            </p:cNvPr>
            <p:cNvSpPr>
              <a:spLocks noChangeArrowheads="1"/>
            </p:cNvSpPr>
            <p:nvPr/>
          </p:nvSpPr>
          <p:spPr bwMode="auto">
            <a:xfrm>
              <a:off x="5621"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6" name="Rectangle 33">
              <a:extLst>
                <a:ext uri="{FF2B5EF4-FFF2-40B4-BE49-F238E27FC236}">
                  <a16:creationId xmlns:a16="http://schemas.microsoft.com/office/drawing/2014/main" id="{8D8E5EAF-D69F-CB45-A69D-062E88D20F55}"/>
                </a:ext>
              </a:extLst>
            </p:cNvPr>
            <p:cNvSpPr>
              <a:spLocks noChangeArrowheads="1"/>
            </p:cNvSpPr>
            <p:nvPr/>
          </p:nvSpPr>
          <p:spPr bwMode="auto">
            <a:xfrm>
              <a:off x="5738"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7" name="Line 34">
              <a:extLst>
                <a:ext uri="{FF2B5EF4-FFF2-40B4-BE49-F238E27FC236}">
                  <a16:creationId xmlns:a16="http://schemas.microsoft.com/office/drawing/2014/main" id="{1673593D-82B4-264C-9B4B-E3AAA45B0F7E}"/>
                </a:ext>
              </a:extLst>
            </p:cNvPr>
            <p:cNvSpPr>
              <a:spLocks noChangeShapeType="1"/>
            </p:cNvSpPr>
            <p:nvPr/>
          </p:nvSpPr>
          <p:spPr bwMode="auto">
            <a:xfrm>
              <a:off x="5582" y="2045"/>
              <a:ext cx="2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8" name="Line 35">
              <a:extLst>
                <a:ext uri="{FF2B5EF4-FFF2-40B4-BE49-F238E27FC236}">
                  <a16:creationId xmlns:a16="http://schemas.microsoft.com/office/drawing/2014/main" id="{8A023699-AC9B-534A-83CB-A4EBBF3B5177}"/>
                </a:ext>
              </a:extLst>
            </p:cNvPr>
            <p:cNvSpPr>
              <a:spLocks noChangeShapeType="1"/>
            </p:cNvSpPr>
            <p:nvPr/>
          </p:nvSpPr>
          <p:spPr bwMode="auto">
            <a:xfrm>
              <a:off x="5786" y="2045"/>
              <a:ext cx="2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grpSp>
      <p:sp>
        <p:nvSpPr>
          <p:cNvPr id="59" name="TextBox 58">
            <a:extLst>
              <a:ext uri="{FF2B5EF4-FFF2-40B4-BE49-F238E27FC236}">
                <a16:creationId xmlns:a16="http://schemas.microsoft.com/office/drawing/2014/main" id="{ADE93F25-B52B-CE46-AFFF-CDD39969099D}"/>
              </a:ext>
            </a:extLst>
          </p:cNvPr>
          <p:cNvSpPr txBox="1"/>
          <p:nvPr/>
        </p:nvSpPr>
        <p:spPr bwMode="auto">
          <a:xfrm>
            <a:off x="2706812" y="3753050"/>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DEV</a:t>
            </a:r>
          </a:p>
        </p:txBody>
      </p:sp>
      <p:sp>
        <p:nvSpPr>
          <p:cNvPr id="83" name="TextBox 82">
            <a:extLst>
              <a:ext uri="{FF2B5EF4-FFF2-40B4-BE49-F238E27FC236}">
                <a16:creationId xmlns:a16="http://schemas.microsoft.com/office/drawing/2014/main" id="{A098B24E-9D47-824B-AC81-7529DB39E587}"/>
              </a:ext>
            </a:extLst>
          </p:cNvPr>
          <p:cNvSpPr txBox="1"/>
          <p:nvPr/>
        </p:nvSpPr>
        <p:spPr bwMode="auto">
          <a:xfrm>
            <a:off x="3542361" y="3753049"/>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TEST</a:t>
            </a:r>
          </a:p>
        </p:txBody>
      </p:sp>
      <p:sp>
        <p:nvSpPr>
          <p:cNvPr id="84" name="TextBox 83">
            <a:extLst>
              <a:ext uri="{FF2B5EF4-FFF2-40B4-BE49-F238E27FC236}">
                <a16:creationId xmlns:a16="http://schemas.microsoft.com/office/drawing/2014/main" id="{451237DF-F052-FA4F-95BC-D6E445111E9E}"/>
              </a:ext>
            </a:extLst>
          </p:cNvPr>
          <p:cNvSpPr txBox="1"/>
          <p:nvPr/>
        </p:nvSpPr>
        <p:spPr bwMode="auto">
          <a:xfrm>
            <a:off x="5419611" y="3753048"/>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PROD</a:t>
            </a:r>
          </a:p>
        </p:txBody>
      </p:sp>
      <p:sp>
        <p:nvSpPr>
          <p:cNvPr id="85" name="TextBox 84">
            <a:extLst>
              <a:ext uri="{FF2B5EF4-FFF2-40B4-BE49-F238E27FC236}">
                <a16:creationId xmlns:a16="http://schemas.microsoft.com/office/drawing/2014/main" id="{5BAEC453-FBED-684C-B475-33FFE190D4D2}"/>
              </a:ext>
            </a:extLst>
          </p:cNvPr>
          <p:cNvSpPr txBox="1"/>
          <p:nvPr/>
        </p:nvSpPr>
        <p:spPr bwMode="auto">
          <a:xfrm>
            <a:off x="5062624" y="3729562"/>
            <a:ext cx="347434" cy="40000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999"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a:t>
            </a:r>
          </a:p>
        </p:txBody>
      </p:sp>
      <p:pic>
        <p:nvPicPr>
          <p:cNvPr id="99" name="Picture 98">
            <a:extLst>
              <a:ext uri="{FF2B5EF4-FFF2-40B4-BE49-F238E27FC236}">
                <a16:creationId xmlns:a16="http://schemas.microsoft.com/office/drawing/2014/main" id="{40694D8B-CF27-BE4E-BC8F-D772ADE263D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9916" y="756992"/>
            <a:ext cx="1648886" cy="1648886"/>
          </a:xfrm>
          <a:prstGeom prst="rect">
            <a:avLst/>
          </a:prstGeom>
        </p:spPr>
      </p:pic>
      <p:sp>
        <p:nvSpPr>
          <p:cNvPr id="100" name="TextBox 99">
            <a:extLst>
              <a:ext uri="{FF2B5EF4-FFF2-40B4-BE49-F238E27FC236}">
                <a16:creationId xmlns:a16="http://schemas.microsoft.com/office/drawing/2014/main" id="{EAA69FE5-DBFD-BC48-B10B-20F3F1054C46}"/>
              </a:ext>
            </a:extLst>
          </p:cNvPr>
          <p:cNvSpPr txBox="1"/>
          <p:nvPr/>
        </p:nvSpPr>
        <p:spPr bwMode="auto">
          <a:xfrm>
            <a:off x="4386010" y="3753050"/>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PROD</a:t>
            </a:r>
          </a:p>
        </p:txBody>
      </p:sp>
      <p:cxnSp>
        <p:nvCxnSpPr>
          <p:cNvPr id="101" name="Elbow Connector 100">
            <a:extLst>
              <a:ext uri="{FF2B5EF4-FFF2-40B4-BE49-F238E27FC236}">
                <a16:creationId xmlns:a16="http://schemas.microsoft.com/office/drawing/2014/main" id="{E7FE293F-ABF2-9141-BA15-1C4E5E37BAEB}"/>
              </a:ext>
            </a:extLst>
          </p:cNvPr>
          <p:cNvCxnSpPr>
            <a:stCxn id="99" idx="2"/>
            <a:endCxn id="43" idx="1"/>
          </p:cNvCxnSpPr>
          <p:nvPr/>
        </p:nvCxnSpPr>
        <p:spPr bwMode="auto">
          <a:xfrm rot="16200000" flipH="1">
            <a:off x="1639063" y="3021175"/>
            <a:ext cx="1488138" cy="257545"/>
          </a:xfrm>
          <a:prstGeom prst="bentConnector2">
            <a:avLst/>
          </a:prstGeom>
          <a:solidFill>
            <a:schemeClr val="bg1"/>
          </a:solidFill>
          <a:ln w="38100" cap="flat" cmpd="sng" algn="ctr">
            <a:solidFill>
              <a:srgbClr val="CE7E6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Rounded Rectangular Callout 115">
            <a:extLst>
              <a:ext uri="{FF2B5EF4-FFF2-40B4-BE49-F238E27FC236}">
                <a16:creationId xmlns:a16="http://schemas.microsoft.com/office/drawing/2014/main" id="{6E45DE18-AC1B-2342-8C69-6D558BF796A9}"/>
              </a:ext>
            </a:extLst>
          </p:cNvPr>
          <p:cNvSpPr/>
          <p:nvPr/>
        </p:nvSpPr>
        <p:spPr bwMode="auto">
          <a:xfrm>
            <a:off x="3157311" y="862027"/>
            <a:ext cx="6453860" cy="1130435"/>
          </a:xfrm>
          <a:prstGeom prst="wedgeRoundRectCallout">
            <a:avLst>
              <a:gd name="adj1" fmla="val -54453"/>
              <a:gd name="adj2" fmla="val -7019"/>
              <a:gd name="adj3" fmla="val 16667"/>
            </a:avLst>
          </a:prstGeom>
          <a:solidFill>
            <a:srgbClr val="CE7E6E"/>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r>
              <a:rPr kumimoji="0" lang="en-US" sz="2399"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mn-cs"/>
              </a:rPr>
              <a:t>As Spoke owner I can add, remove and scale my applications at anytime, at any required speed</a:t>
            </a:r>
          </a:p>
        </p:txBody>
      </p:sp>
      <p:sp>
        <p:nvSpPr>
          <p:cNvPr id="120" name="Footer Placeholder 1">
            <a:extLst>
              <a:ext uri="{FF2B5EF4-FFF2-40B4-BE49-F238E27FC236}">
                <a16:creationId xmlns:a16="http://schemas.microsoft.com/office/drawing/2014/main" id="{BDE9A46C-EEC1-184F-B70A-1C863FA7FE82}"/>
              </a:ext>
            </a:extLst>
          </p:cNvPr>
          <p:cNvSpPr txBox="1">
            <a:spLocks/>
          </p:cNvSpPr>
          <p:nvPr/>
        </p:nvSpPr>
        <p:spPr>
          <a:xfrm>
            <a:off x="5934456" y="6536175"/>
            <a:ext cx="3097481" cy="302408"/>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900" b="0" i="0" u="none" strike="noStrike" kern="1200" cap="none" spc="0" normalizeH="0" baseline="0" noProof="0">
                <a:ln>
                  <a:noFill/>
                </a:ln>
                <a:solidFill>
                  <a:srgbClr val="777777"/>
                </a:solidFill>
                <a:effectLst/>
                <a:uLnTx/>
                <a:uFillTx/>
                <a:latin typeface="Calibri"/>
                <a:ea typeface="+mn-ea"/>
                <a:cs typeface="+mn-cs"/>
              </a:rPr>
              <a:t> [Protected] Distribution or modification is subject to approval ​</a:t>
            </a:r>
          </a:p>
        </p:txBody>
      </p:sp>
      <p:sp>
        <p:nvSpPr>
          <p:cNvPr id="3" name="Footer Placeholder 2"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900" b="0" i="0" u="none" strike="noStrike" kern="1200" cap="none" spc="0" normalizeH="0" baseline="0" noProof="0">
                <a:ln>
                  <a:noFill/>
                </a:ln>
                <a:solidFill>
                  <a:srgbClr val="FFFFFF">
                    <a:lumMod val="75000"/>
                  </a:srgbClr>
                </a:solidFill>
                <a:effectLst/>
                <a:uLnTx/>
                <a:uFillTx/>
                <a:latin typeface="Calibri"/>
                <a:ea typeface="+mn-ea"/>
                <a:cs typeface="+mn-cs"/>
              </a:rPr>
              <a:t> [Internal Use] for Check Point employees​</a:t>
            </a:r>
          </a:p>
        </p:txBody>
      </p:sp>
    </p:spTree>
    <p:extLst>
      <p:ext uri="{BB962C8B-B14F-4D97-AF65-F5344CB8AC3E}">
        <p14:creationId xmlns:p14="http://schemas.microsoft.com/office/powerpoint/2010/main" val="2377922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1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hidden="1"/>
          <p:cNvSpPr>
            <a:spLocks noGrp="1"/>
          </p:cNvSpPr>
          <p:nvPr>
            <p:ph type="dt" sz="half" idx="14"/>
          </p:nvPr>
        </p:nvSpPr>
        <p:spPr>
          <a:xfrm>
            <a:off x="609600" y="6356350"/>
            <a:ext cx="2843213" cy="365125"/>
          </a:xfrm>
        </p:spPr>
        <p:txBody>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1200" b="0" i="0" u="none" strike="noStrike" kern="1200" cap="none" spc="0" normalizeH="0" baseline="0" noProof="0">
              <a:ln>
                <a:noFill/>
              </a:ln>
              <a:solidFill>
                <a:srgbClr val="4D4D4F">
                  <a:tint val="75000"/>
                </a:srgbClr>
              </a:solidFill>
              <a:effectLst/>
              <a:uLnTx/>
              <a:uFillTx/>
              <a:latin typeface="Helvetica" pitchFamily="34" charset="0"/>
              <a:ea typeface="+mn-ea"/>
              <a:cs typeface="+mn-cs"/>
            </a:endParaRPr>
          </a:p>
        </p:txBody>
      </p:sp>
      <p:pic>
        <p:nvPicPr>
          <p:cNvPr id="39" name="Picture 38">
            <a:extLst>
              <a:ext uri="{FF2B5EF4-FFF2-40B4-BE49-F238E27FC236}">
                <a16:creationId xmlns:a16="http://schemas.microsoft.com/office/drawing/2014/main" id="{FBB69D86-123C-054F-9F6F-54EA7C1A43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825" cy="6536175"/>
          </a:xfrm>
          <a:prstGeom prst="rect">
            <a:avLst/>
          </a:prstGeom>
        </p:spPr>
      </p:pic>
      <p:pic>
        <p:nvPicPr>
          <p:cNvPr id="40" name="Picture 39">
            <a:extLst>
              <a:ext uri="{FF2B5EF4-FFF2-40B4-BE49-F238E27FC236}">
                <a16:creationId xmlns:a16="http://schemas.microsoft.com/office/drawing/2014/main" id="{5774025A-6677-494A-86B5-7A874221944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125" r="35533"/>
          <a:stretch/>
        </p:blipFill>
        <p:spPr>
          <a:xfrm>
            <a:off x="1700491" y="1528493"/>
            <a:ext cx="6180041" cy="4066263"/>
          </a:xfrm>
          <a:prstGeom prst="rect">
            <a:avLst/>
          </a:prstGeom>
        </p:spPr>
      </p:pic>
      <p:sp>
        <p:nvSpPr>
          <p:cNvPr id="41" name="Rounded Rectangle 40">
            <a:extLst>
              <a:ext uri="{FF2B5EF4-FFF2-40B4-BE49-F238E27FC236}">
                <a16:creationId xmlns:a16="http://schemas.microsoft.com/office/drawing/2014/main" id="{6B8C635F-6B84-2943-9BDA-91473D9C5786}"/>
              </a:ext>
            </a:extLst>
          </p:cNvPr>
          <p:cNvSpPr/>
          <p:nvPr/>
        </p:nvSpPr>
        <p:spPr bwMode="auto">
          <a:xfrm>
            <a:off x="3764277" y="4576411"/>
            <a:ext cx="1885526" cy="500492"/>
          </a:xfrm>
          <a:prstGeom prst="roundRect">
            <a:avLst/>
          </a:prstGeom>
          <a:solidFill>
            <a:srgbClr val="C6EDFE"/>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3C1053D1-24BB-E54F-AD03-086B3766DF51}"/>
              </a:ext>
            </a:extLst>
          </p:cNvPr>
          <p:cNvSpPr/>
          <p:nvPr/>
        </p:nvSpPr>
        <p:spPr bwMode="auto">
          <a:xfrm>
            <a:off x="2982871" y="2311677"/>
            <a:ext cx="1403139" cy="500492"/>
          </a:xfrm>
          <a:prstGeom prst="roundRect">
            <a:avLst/>
          </a:prstGeom>
          <a:solidFill>
            <a:srgbClr val="C6EDFE"/>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44" name="Title 4">
            <a:extLst>
              <a:ext uri="{FF2B5EF4-FFF2-40B4-BE49-F238E27FC236}">
                <a16:creationId xmlns:a16="http://schemas.microsoft.com/office/drawing/2014/main" id="{5944D286-D8FD-6A4C-BD70-2F4DB5392F9D}"/>
              </a:ext>
            </a:extLst>
          </p:cNvPr>
          <p:cNvSpPr txBox="1">
            <a:spLocks/>
          </p:cNvSpPr>
          <p:nvPr/>
        </p:nvSpPr>
        <p:spPr bwMode="auto">
          <a:xfrm>
            <a:off x="13949" y="40900"/>
            <a:ext cx="11195309" cy="58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3400" b="1" i="0" u="none" strike="noStrike" kern="0" cap="none" spc="0" normalizeH="0" baseline="0" noProof="0">
                <a:ln>
                  <a:noFill/>
                </a:ln>
                <a:solidFill>
                  <a:srgbClr val="000000"/>
                </a:solidFill>
                <a:effectLst/>
                <a:uLnTx/>
                <a:uFillTx/>
                <a:latin typeface="DIN 2014 Demi" panose="020B0504020202020204" pitchFamily="34" charset="77"/>
                <a:ea typeface="DIN 2014 Demi" panose="020B0504020202020204" pitchFamily="34" charset="77"/>
                <a:cs typeface="Arial" panose="020B0604020202020204" pitchFamily="34" charset="0"/>
              </a:rPr>
              <a:t>Architecting in the Cloud </a:t>
            </a:r>
            <a:r>
              <a:rPr kumimoji="0" lang="en-US" sz="3400" b="1" i="0" u="none" strike="noStrike" kern="0" cap="none" spc="0" normalizeH="0" baseline="0" noProof="0">
                <a:ln>
                  <a:noFill/>
                </a:ln>
                <a:solidFill>
                  <a:srgbClr val="920053"/>
                </a:solidFill>
                <a:effectLst/>
                <a:uLnTx/>
                <a:uFillTx/>
                <a:latin typeface="DIN 2014 Demi" panose="020B0504020202020204" pitchFamily="34" charset="77"/>
                <a:ea typeface="DIN 2014 Demi" panose="020B0504020202020204" pitchFamily="34" charset="77"/>
                <a:cs typeface="Arial" panose="020B0604020202020204" pitchFamily="34" charset="0"/>
              </a:rPr>
              <a:t>| The Blueprint | </a:t>
            </a:r>
            <a:r>
              <a:rPr kumimoji="0" lang="en-US" sz="3400" b="1" i="0" u="none" strike="noStrike" kern="0" cap="none" spc="0" normalizeH="0" baseline="0" noProof="0">
                <a:ln>
                  <a:noFill/>
                </a:ln>
                <a:solidFill>
                  <a:srgbClr val="D51067"/>
                </a:solidFill>
                <a:effectLst/>
                <a:uLnTx/>
                <a:uFillTx/>
                <a:latin typeface="DIN 2014 Demi" panose="020B0504020202020204" pitchFamily="34" charset="77"/>
                <a:ea typeface="DIN 2014 Demi" panose="020B0504020202020204" pitchFamily="34" charset="77"/>
                <a:cs typeface="Arial" panose="020B0604020202020204" pitchFamily="34" charset="0"/>
              </a:rPr>
              <a:t>Conclusion</a:t>
            </a:r>
          </a:p>
        </p:txBody>
      </p:sp>
      <p:sp>
        <p:nvSpPr>
          <p:cNvPr id="45" name="TextBox 44">
            <a:extLst>
              <a:ext uri="{FF2B5EF4-FFF2-40B4-BE49-F238E27FC236}">
                <a16:creationId xmlns:a16="http://schemas.microsoft.com/office/drawing/2014/main" id="{764E6E41-6389-D749-8A69-D0C370BC48D9}"/>
              </a:ext>
            </a:extLst>
          </p:cNvPr>
          <p:cNvSpPr txBox="1"/>
          <p:nvPr/>
        </p:nvSpPr>
        <p:spPr bwMode="auto">
          <a:xfrm>
            <a:off x="3031452" y="2462948"/>
            <a:ext cx="1246446" cy="26158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ts val="1200"/>
              </a:lnSpc>
              <a:spcBef>
                <a:spcPct val="20000"/>
              </a:spcBef>
              <a:spcAft>
                <a:spcPct val="0"/>
              </a:spcAft>
              <a:buClr>
                <a:srgbClr val="72183E"/>
              </a:buClr>
              <a:buSzPct val="65000"/>
              <a:buFont typeface="Wingdings" pitchFamily="2" charset="2"/>
              <a:buNone/>
              <a:tabLst/>
              <a:defRPr/>
            </a:pPr>
            <a:r>
              <a:rPr kumimoji="0" lang="en-US" sz="1400" b="1" i="0" u="none" strike="noStrike" kern="1200" cap="none" spc="0" normalizeH="0" baseline="0" noProof="0">
                <a:ln>
                  <a:noFill/>
                </a:ln>
                <a:solidFill>
                  <a:srgbClr val="202121"/>
                </a:solidFill>
                <a:effectLst/>
                <a:uLnTx/>
                <a:uFillTx/>
                <a:latin typeface="DIN 2014 Demi" panose="020B0504020202020204" pitchFamily="34" charset="77"/>
                <a:ea typeface="DIN 2014 Demi" panose="020B0504020202020204" pitchFamily="34" charset="77"/>
                <a:cs typeface="Segoe UI Light" panose="020B0502040204020203" pitchFamily="34" charset="0"/>
              </a:rPr>
              <a:t>North Hub</a:t>
            </a:r>
          </a:p>
        </p:txBody>
      </p:sp>
      <p:sp>
        <p:nvSpPr>
          <p:cNvPr id="46" name="TextBox 45">
            <a:extLst>
              <a:ext uri="{FF2B5EF4-FFF2-40B4-BE49-F238E27FC236}">
                <a16:creationId xmlns:a16="http://schemas.microsoft.com/office/drawing/2014/main" id="{18C45E8D-2422-7448-84A4-77394C3C32A5}"/>
              </a:ext>
            </a:extLst>
          </p:cNvPr>
          <p:cNvSpPr txBox="1"/>
          <p:nvPr/>
        </p:nvSpPr>
        <p:spPr bwMode="auto">
          <a:xfrm>
            <a:off x="4229944" y="4696269"/>
            <a:ext cx="989325" cy="30775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400" b="1" i="0" u="none" strike="noStrike" kern="1200" cap="none" spc="0" normalizeH="0" baseline="0" noProof="0">
                <a:ln>
                  <a:noFill/>
                </a:ln>
                <a:solidFill>
                  <a:srgbClr val="202121"/>
                </a:solidFill>
                <a:effectLst/>
                <a:uLnTx/>
                <a:uFillTx/>
                <a:latin typeface="DIN 2014 Demi" panose="020B0504020202020204" pitchFamily="34" charset="77"/>
                <a:ea typeface="DIN 2014 Demi" panose="020B0504020202020204" pitchFamily="34" charset="77"/>
                <a:cs typeface="Segoe UI Light" panose="020B0502040204020203" pitchFamily="34" charset="0"/>
              </a:rPr>
              <a:t>South Hub</a:t>
            </a:r>
          </a:p>
        </p:txBody>
      </p:sp>
      <p:grpSp>
        <p:nvGrpSpPr>
          <p:cNvPr id="47" name="Group 24">
            <a:extLst>
              <a:ext uri="{FF2B5EF4-FFF2-40B4-BE49-F238E27FC236}">
                <a16:creationId xmlns:a16="http://schemas.microsoft.com/office/drawing/2014/main" id="{7D782004-1E3A-8742-80B6-526C127F0EEE}"/>
              </a:ext>
            </a:extLst>
          </p:cNvPr>
          <p:cNvGrpSpPr>
            <a:grpSpLocks noChangeAspect="1"/>
          </p:cNvGrpSpPr>
          <p:nvPr/>
        </p:nvGrpSpPr>
        <p:grpSpPr bwMode="auto">
          <a:xfrm>
            <a:off x="1519665" y="5585689"/>
            <a:ext cx="517842" cy="649615"/>
            <a:chOff x="5582" y="1764"/>
            <a:chExt cx="224" cy="281"/>
          </a:xfrm>
        </p:grpSpPr>
        <p:sp>
          <p:nvSpPr>
            <p:cNvPr id="48" name="Freeform 25">
              <a:extLst>
                <a:ext uri="{FF2B5EF4-FFF2-40B4-BE49-F238E27FC236}">
                  <a16:creationId xmlns:a16="http://schemas.microsoft.com/office/drawing/2014/main" id="{46937BFB-CACD-6D43-A13D-B6493502BC3F}"/>
                </a:ext>
              </a:extLst>
            </p:cNvPr>
            <p:cNvSpPr>
              <a:spLocks/>
            </p:cNvSpPr>
            <p:nvPr/>
          </p:nvSpPr>
          <p:spPr bwMode="auto">
            <a:xfrm>
              <a:off x="5602" y="1764"/>
              <a:ext cx="184" cy="281"/>
            </a:xfrm>
            <a:custGeom>
              <a:avLst/>
              <a:gdLst>
                <a:gd name="T0" fmla="*/ 71 w 76"/>
                <a:gd name="T1" fmla="*/ 4 h 116"/>
                <a:gd name="T2" fmla="*/ 64 w 76"/>
                <a:gd name="T3" fmla="*/ 4 h 116"/>
                <a:gd name="T4" fmla="*/ 64 w 76"/>
                <a:gd name="T5" fmla="*/ 0 h 116"/>
                <a:gd name="T6" fmla="*/ 12 w 76"/>
                <a:gd name="T7" fmla="*/ 0 h 116"/>
                <a:gd name="T8" fmla="*/ 12 w 76"/>
                <a:gd name="T9" fmla="*/ 4 h 116"/>
                <a:gd name="T10" fmla="*/ 5 w 76"/>
                <a:gd name="T11" fmla="*/ 4 h 116"/>
                <a:gd name="T12" fmla="*/ 0 w 76"/>
                <a:gd name="T13" fmla="*/ 9 h 116"/>
                <a:gd name="T14" fmla="*/ 0 w 76"/>
                <a:gd name="T15" fmla="*/ 116 h 116"/>
                <a:gd name="T16" fmla="*/ 28 w 76"/>
                <a:gd name="T17" fmla="*/ 116 h 116"/>
                <a:gd name="T18" fmla="*/ 28 w 76"/>
                <a:gd name="T19" fmla="*/ 80 h 116"/>
                <a:gd name="T20" fmla="*/ 48 w 76"/>
                <a:gd name="T21" fmla="*/ 80 h 116"/>
                <a:gd name="T22" fmla="*/ 48 w 76"/>
                <a:gd name="T23" fmla="*/ 116 h 116"/>
                <a:gd name="T24" fmla="*/ 76 w 76"/>
                <a:gd name="T25" fmla="*/ 116 h 116"/>
                <a:gd name="T26" fmla="*/ 76 w 76"/>
                <a:gd name="T27" fmla="*/ 9 h 116"/>
                <a:gd name="T28" fmla="*/ 71 w 76"/>
                <a:gd name="T29"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16">
                  <a:moveTo>
                    <a:pt x="71" y="4"/>
                  </a:moveTo>
                  <a:cubicBezTo>
                    <a:pt x="64" y="4"/>
                    <a:pt x="64" y="4"/>
                    <a:pt x="64" y="4"/>
                  </a:cubicBezTo>
                  <a:cubicBezTo>
                    <a:pt x="64" y="0"/>
                    <a:pt x="64" y="0"/>
                    <a:pt x="64" y="0"/>
                  </a:cubicBezTo>
                  <a:cubicBezTo>
                    <a:pt x="12" y="0"/>
                    <a:pt x="12" y="0"/>
                    <a:pt x="12" y="0"/>
                  </a:cubicBezTo>
                  <a:cubicBezTo>
                    <a:pt x="12" y="4"/>
                    <a:pt x="12" y="4"/>
                    <a:pt x="12" y="4"/>
                  </a:cubicBezTo>
                  <a:cubicBezTo>
                    <a:pt x="5" y="4"/>
                    <a:pt x="5" y="4"/>
                    <a:pt x="5" y="4"/>
                  </a:cubicBezTo>
                  <a:cubicBezTo>
                    <a:pt x="2" y="4"/>
                    <a:pt x="0" y="6"/>
                    <a:pt x="0" y="9"/>
                  </a:cubicBezTo>
                  <a:cubicBezTo>
                    <a:pt x="0" y="116"/>
                    <a:pt x="0" y="116"/>
                    <a:pt x="0" y="116"/>
                  </a:cubicBezTo>
                  <a:cubicBezTo>
                    <a:pt x="28" y="116"/>
                    <a:pt x="28" y="116"/>
                    <a:pt x="28" y="116"/>
                  </a:cubicBezTo>
                  <a:cubicBezTo>
                    <a:pt x="28" y="80"/>
                    <a:pt x="28" y="80"/>
                    <a:pt x="28" y="80"/>
                  </a:cubicBezTo>
                  <a:cubicBezTo>
                    <a:pt x="48" y="80"/>
                    <a:pt x="48" y="80"/>
                    <a:pt x="48" y="80"/>
                  </a:cubicBezTo>
                  <a:cubicBezTo>
                    <a:pt x="48" y="116"/>
                    <a:pt x="48" y="116"/>
                    <a:pt x="48" y="116"/>
                  </a:cubicBezTo>
                  <a:cubicBezTo>
                    <a:pt x="76" y="116"/>
                    <a:pt x="76" y="116"/>
                    <a:pt x="76" y="116"/>
                  </a:cubicBezTo>
                  <a:cubicBezTo>
                    <a:pt x="76" y="9"/>
                    <a:pt x="76" y="9"/>
                    <a:pt x="76" y="9"/>
                  </a:cubicBezTo>
                  <a:cubicBezTo>
                    <a:pt x="76" y="6"/>
                    <a:pt x="74" y="4"/>
                    <a:pt x="71" y="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49" name="Rectangle 26">
              <a:extLst>
                <a:ext uri="{FF2B5EF4-FFF2-40B4-BE49-F238E27FC236}">
                  <a16:creationId xmlns:a16="http://schemas.microsoft.com/office/drawing/2014/main" id="{6323125C-21D7-E945-8835-EC24135913F8}"/>
                </a:ext>
              </a:extLst>
            </p:cNvPr>
            <p:cNvSpPr>
              <a:spLocks noChangeArrowheads="1"/>
            </p:cNvSpPr>
            <p:nvPr/>
          </p:nvSpPr>
          <p:spPr bwMode="auto">
            <a:xfrm>
              <a:off x="5621" y="1958"/>
              <a:ext cx="29" cy="38"/>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0" name="Rectangle 27">
              <a:extLst>
                <a:ext uri="{FF2B5EF4-FFF2-40B4-BE49-F238E27FC236}">
                  <a16:creationId xmlns:a16="http://schemas.microsoft.com/office/drawing/2014/main" id="{924B769B-D7DB-1F4E-81C1-63540777F6A7}"/>
                </a:ext>
              </a:extLst>
            </p:cNvPr>
            <p:cNvSpPr>
              <a:spLocks noChangeArrowheads="1"/>
            </p:cNvSpPr>
            <p:nvPr/>
          </p:nvSpPr>
          <p:spPr bwMode="auto">
            <a:xfrm>
              <a:off x="5738" y="1958"/>
              <a:ext cx="29" cy="38"/>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1" name="Rectangle 28">
              <a:extLst>
                <a:ext uri="{FF2B5EF4-FFF2-40B4-BE49-F238E27FC236}">
                  <a16:creationId xmlns:a16="http://schemas.microsoft.com/office/drawing/2014/main" id="{105A6A5D-0F9D-E84C-9828-C54563AFF19B}"/>
                </a:ext>
              </a:extLst>
            </p:cNvPr>
            <p:cNvSpPr>
              <a:spLocks noChangeArrowheads="1"/>
            </p:cNvSpPr>
            <p:nvPr/>
          </p:nvSpPr>
          <p:spPr bwMode="auto">
            <a:xfrm>
              <a:off x="5621"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2" name="Rectangle 29">
              <a:extLst>
                <a:ext uri="{FF2B5EF4-FFF2-40B4-BE49-F238E27FC236}">
                  <a16:creationId xmlns:a16="http://schemas.microsoft.com/office/drawing/2014/main" id="{AD71F83E-9BBA-5F48-89B6-7F925432596C}"/>
                </a:ext>
              </a:extLst>
            </p:cNvPr>
            <p:cNvSpPr>
              <a:spLocks noChangeArrowheads="1"/>
            </p:cNvSpPr>
            <p:nvPr/>
          </p:nvSpPr>
          <p:spPr bwMode="auto">
            <a:xfrm>
              <a:off x="5738"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3" name="Rectangle 30">
              <a:extLst>
                <a:ext uri="{FF2B5EF4-FFF2-40B4-BE49-F238E27FC236}">
                  <a16:creationId xmlns:a16="http://schemas.microsoft.com/office/drawing/2014/main" id="{DF76F199-6951-B04C-82AC-BCC5D8BF291E}"/>
                </a:ext>
              </a:extLst>
            </p:cNvPr>
            <p:cNvSpPr>
              <a:spLocks noChangeArrowheads="1"/>
            </p:cNvSpPr>
            <p:nvPr/>
          </p:nvSpPr>
          <p:spPr bwMode="auto">
            <a:xfrm>
              <a:off x="5680"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4" name="Rectangle 31">
              <a:extLst>
                <a:ext uri="{FF2B5EF4-FFF2-40B4-BE49-F238E27FC236}">
                  <a16:creationId xmlns:a16="http://schemas.microsoft.com/office/drawing/2014/main" id="{7B8275AB-7404-CA4E-B388-46C50EA2A5D6}"/>
                </a:ext>
              </a:extLst>
            </p:cNvPr>
            <p:cNvSpPr>
              <a:spLocks noChangeArrowheads="1"/>
            </p:cNvSpPr>
            <p:nvPr/>
          </p:nvSpPr>
          <p:spPr bwMode="auto">
            <a:xfrm>
              <a:off x="5680"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5" name="Rectangle 32">
              <a:extLst>
                <a:ext uri="{FF2B5EF4-FFF2-40B4-BE49-F238E27FC236}">
                  <a16:creationId xmlns:a16="http://schemas.microsoft.com/office/drawing/2014/main" id="{A15F6607-DB21-0F44-911F-B2D4B29BDDB8}"/>
                </a:ext>
              </a:extLst>
            </p:cNvPr>
            <p:cNvSpPr>
              <a:spLocks noChangeArrowheads="1"/>
            </p:cNvSpPr>
            <p:nvPr/>
          </p:nvSpPr>
          <p:spPr bwMode="auto">
            <a:xfrm>
              <a:off x="5621"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6" name="Rectangle 33">
              <a:extLst>
                <a:ext uri="{FF2B5EF4-FFF2-40B4-BE49-F238E27FC236}">
                  <a16:creationId xmlns:a16="http://schemas.microsoft.com/office/drawing/2014/main" id="{8D8E5EAF-D69F-CB45-A69D-062E88D20F55}"/>
                </a:ext>
              </a:extLst>
            </p:cNvPr>
            <p:cNvSpPr>
              <a:spLocks noChangeArrowheads="1"/>
            </p:cNvSpPr>
            <p:nvPr/>
          </p:nvSpPr>
          <p:spPr bwMode="auto">
            <a:xfrm>
              <a:off x="5738"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7" name="Line 34">
              <a:extLst>
                <a:ext uri="{FF2B5EF4-FFF2-40B4-BE49-F238E27FC236}">
                  <a16:creationId xmlns:a16="http://schemas.microsoft.com/office/drawing/2014/main" id="{1673593D-82B4-264C-9B4B-E3AAA45B0F7E}"/>
                </a:ext>
              </a:extLst>
            </p:cNvPr>
            <p:cNvSpPr>
              <a:spLocks noChangeShapeType="1"/>
            </p:cNvSpPr>
            <p:nvPr/>
          </p:nvSpPr>
          <p:spPr bwMode="auto">
            <a:xfrm>
              <a:off x="5582" y="2045"/>
              <a:ext cx="2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8" name="Line 35">
              <a:extLst>
                <a:ext uri="{FF2B5EF4-FFF2-40B4-BE49-F238E27FC236}">
                  <a16:creationId xmlns:a16="http://schemas.microsoft.com/office/drawing/2014/main" id="{8A023699-AC9B-534A-83CB-A4EBBF3B5177}"/>
                </a:ext>
              </a:extLst>
            </p:cNvPr>
            <p:cNvSpPr>
              <a:spLocks noChangeShapeType="1"/>
            </p:cNvSpPr>
            <p:nvPr/>
          </p:nvSpPr>
          <p:spPr bwMode="auto">
            <a:xfrm>
              <a:off x="5786" y="2045"/>
              <a:ext cx="2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grpSp>
      <p:pic>
        <p:nvPicPr>
          <p:cNvPr id="86" name="Picture 85">
            <a:extLst>
              <a:ext uri="{FF2B5EF4-FFF2-40B4-BE49-F238E27FC236}">
                <a16:creationId xmlns:a16="http://schemas.microsoft.com/office/drawing/2014/main" id="{AE1F27DC-DF23-F044-B735-51A11293D0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39876" y="705747"/>
            <a:ext cx="1645491" cy="1645491"/>
          </a:xfrm>
          <a:prstGeom prst="rect">
            <a:avLst/>
          </a:prstGeom>
        </p:spPr>
      </p:pic>
      <p:sp>
        <p:nvSpPr>
          <p:cNvPr id="61" name="Rounded Rectangle 60">
            <a:extLst>
              <a:ext uri="{FF2B5EF4-FFF2-40B4-BE49-F238E27FC236}">
                <a16:creationId xmlns:a16="http://schemas.microsoft.com/office/drawing/2014/main" id="{6C4F50BE-FDE4-734A-B4CD-5ECCB10F4A0F}"/>
              </a:ext>
            </a:extLst>
          </p:cNvPr>
          <p:cNvSpPr/>
          <p:nvPr/>
        </p:nvSpPr>
        <p:spPr bwMode="auto">
          <a:xfrm>
            <a:off x="2511190" y="3629206"/>
            <a:ext cx="3723135" cy="530087"/>
          </a:xfrm>
          <a:prstGeom prst="roundRect">
            <a:avLst/>
          </a:prstGeom>
          <a:solidFill>
            <a:srgbClr val="CE7E6E"/>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102" name="Up-Down Arrow 101">
            <a:extLst>
              <a:ext uri="{FF2B5EF4-FFF2-40B4-BE49-F238E27FC236}">
                <a16:creationId xmlns:a16="http://schemas.microsoft.com/office/drawing/2014/main" id="{8637CD68-DCC3-D64F-A40C-4D05E3B43DCB}"/>
              </a:ext>
            </a:extLst>
          </p:cNvPr>
          <p:cNvSpPr/>
          <p:nvPr/>
        </p:nvSpPr>
        <p:spPr bwMode="auto">
          <a:xfrm>
            <a:off x="5136213" y="4200324"/>
            <a:ext cx="200253" cy="359870"/>
          </a:xfrm>
          <a:prstGeom prst="upDownArrow">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103" name="Up-Down Arrow 102">
            <a:extLst>
              <a:ext uri="{FF2B5EF4-FFF2-40B4-BE49-F238E27FC236}">
                <a16:creationId xmlns:a16="http://schemas.microsoft.com/office/drawing/2014/main" id="{F387EF8A-FB64-214E-BD0F-F5AAAEA334A3}"/>
              </a:ext>
            </a:extLst>
          </p:cNvPr>
          <p:cNvSpPr/>
          <p:nvPr/>
        </p:nvSpPr>
        <p:spPr bwMode="auto">
          <a:xfrm>
            <a:off x="4139751" y="4216541"/>
            <a:ext cx="200253" cy="359870"/>
          </a:xfrm>
          <a:prstGeom prst="upDownArrow">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104" name="Down Arrow 103">
            <a:extLst>
              <a:ext uri="{FF2B5EF4-FFF2-40B4-BE49-F238E27FC236}">
                <a16:creationId xmlns:a16="http://schemas.microsoft.com/office/drawing/2014/main" id="{3321CF73-70F6-884D-9667-D709D856C310}"/>
              </a:ext>
            </a:extLst>
          </p:cNvPr>
          <p:cNvSpPr/>
          <p:nvPr/>
        </p:nvSpPr>
        <p:spPr bwMode="auto">
          <a:xfrm>
            <a:off x="3542361" y="2838825"/>
            <a:ext cx="233563" cy="722801"/>
          </a:xfrm>
          <a:prstGeom prst="downArrow">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105" name="Left-Up Arrow 104">
            <a:extLst>
              <a:ext uri="{FF2B5EF4-FFF2-40B4-BE49-F238E27FC236}">
                <a16:creationId xmlns:a16="http://schemas.microsoft.com/office/drawing/2014/main" id="{A9F963B5-4988-A14F-9A41-93532E80684B}"/>
              </a:ext>
            </a:extLst>
          </p:cNvPr>
          <p:cNvSpPr/>
          <p:nvPr/>
        </p:nvSpPr>
        <p:spPr bwMode="auto">
          <a:xfrm>
            <a:off x="2037506" y="5066580"/>
            <a:ext cx="2789658" cy="1055445"/>
          </a:xfrm>
          <a:prstGeom prst="leftUpArrow">
            <a:avLst>
              <a:gd name="adj1" fmla="val 10618"/>
              <a:gd name="adj2" fmla="val 10007"/>
              <a:gd name="adj3" fmla="val 9151"/>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cxnSp>
        <p:nvCxnSpPr>
          <p:cNvPr id="106" name="Elbow Connector 105">
            <a:extLst>
              <a:ext uri="{FF2B5EF4-FFF2-40B4-BE49-F238E27FC236}">
                <a16:creationId xmlns:a16="http://schemas.microsoft.com/office/drawing/2014/main" id="{724F985C-C8E5-C54D-A6D6-132F7FD6738C}"/>
              </a:ext>
            </a:extLst>
          </p:cNvPr>
          <p:cNvCxnSpPr>
            <a:stCxn id="42" idx="3"/>
            <a:endCxn id="86" idx="2"/>
          </p:cNvCxnSpPr>
          <p:nvPr/>
        </p:nvCxnSpPr>
        <p:spPr bwMode="auto">
          <a:xfrm flipV="1">
            <a:off x="4386010" y="2351238"/>
            <a:ext cx="676612" cy="210685"/>
          </a:xfrm>
          <a:prstGeom prst="bentConnector2">
            <a:avLst/>
          </a:prstGeom>
          <a:solidFill>
            <a:schemeClr val="bg1"/>
          </a:solidFill>
          <a:ln w="38100" cap="flat" cmpd="sng" algn="ctr">
            <a:solidFill>
              <a:srgbClr val="C6EDF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Elbow Connector 106">
            <a:extLst>
              <a:ext uri="{FF2B5EF4-FFF2-40B4-BE49-F238E27FC236}">
                <a16:creationId xmlns:a16="http://schemas.microsoft.com/office/drawing/2014/main" id="{0190A21E-C19B-F44F-9754-CC9D2BF4C8F6}"/>
              </a:ext>
            </a:extLst>
          </p:cNvPr>
          <p:cNvCxnSpPr>
            <a:stCxn id="41" idx="3"/>
            <a:endCxn id="86" idx="2"/>
          </p:cNvCxnSpPr>
          <p:nvPr/>
        </p:nvCxnSpPr>
        <p:spPr bwMode="auto">
          <a:xfrm flipH="1" flipV="1">
            <a:off x="5062623" y="2351238"/>
            <a:ext cx="587180" cy="2475419"/>
          </a:xfrm>
          <a:prstGeom prst="bentConnector4">
            <a:avLst>
              <a:gd name="adj1" fmla="val -164336"/>
              <a:gd name="adj2" fmla="val 91472"/>
            </a:avLst>
          </a:prstGeom>
          <a:solidFill>
            <a:schemeClr val="bg1"/>
          </a:solidFill>
          <a:ln w="38100" cap="flat" cmpd="sng" algn="ctr">
            <a:solidFill>
              <a:srgbClr val="C6EDF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 name="Down Arrow 114">
            <a:extLst>
              <a:ext uri="{FF2B5EF4-FFF2-40B4-BE49-F238E27FC236}">
                <a16:creationId xmlns:a16="http://schemas.microsoft.com/office/drawing/2014/main" id="{33C2CA0F-677E-2D47-9F47-1043AA726290}"/>
              </a:ext>
            </a:extLst>
          </p:cNvPr>
          <p:cNvSpPr/>
          <p:nvPr/>
        </p:nvSpPr>
        <p:spPr bwMode="auto">
          <a:xfrm>
            <a:off x="3542361" y="1581437"/>
            <a:ext cx="233563" cy="722801"/>
          </a:xfrm>
          <a:prstGeom prst="downArrow">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117" name="Rounded Rectangular Callout 116">
            <a:extLst>
              <a:ext uri="{FF2B5EF4-FFF2-40B4-BE49-F238E27FC236}">
                <a16:creationId xmlns:a16="http://schemas.microsoft.com/office/drawing/2014/main" id="{782C72AA-1BB0-C142-B770-627A29D1F738}"/>
              </a:ext>
            </a:extLst>
          </p:cNvPr>
          <p:cNvSpPr/>
          <p:nvPr/>
        </p:nvSpPr>
        <p:spPr bwMode="auto">
          <a:xfrm>
            <a:off x="6061348" y="862027"/>
            <a:ext cx="3865077" cy="1130435"/>
          </a:xfrm>
          <a:prstGeom prst="wedgeRoundRectCallout">
            <a:avLst>
              <a:gd name="adj1" fmla="val -54790"/>
              <a:gd name="adj2" fmla="val -12073"/>
              <a:gd name="adj3" fmla="val 16667"/>
            </a:avLst>
          </a:prstGeom>
          <a:solidFill>
            <a:srgbClr val="C6EDFE"/>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r>
              <a:rPr kumimoji="0" lang="en-US" sz="2399" b="0" i="0" u="none" strike="noStrike" kern="1200" cap="none" spc="0" normalizeH="0" baseline="0" noProof="0">
                <a:ln>
                  <a:noFill/>
                </a:ln>
                <a:solidFill>
                  <a:srgbClr val="000000"/>
                </a:solidFill>
                <a:effectLst/>
                <a:uLnTx/>
                <a:uFillTx/>
                <a:latin typeface="DIN 2014" panose="020B0504020202020204" pitchFamily="34" charset="77"/>
                <a:ea typeface="DIN 2014" panose="020B0504020202020204" pitchFamily="34" charset="77"/>
                <a:cs typeface="+mn-cs"/>
              </a:rPr>
              <a:t>As Hub owner I have control and visibility on lateral and perimeter traffic</a:t>
            </a:r>
          </a:p>
        </p:txBody>
      </p:sp>
      <p:cxnSp>
        <p:nvCxnSpPr>
          <p:cNvPr id="118" name="Elbow Connector 117">
            <a:extLst>
              <a:ext uri="{FF2B5EF4-FFF2-40B4-BE49-F238E27FC236}">
                <a16:creationId xmlns:a16="http://schemas.microsoft.com/office/drawing/2014/main" id="{DEC24884-9BF8-134D-9260-F058B3455324}"/>
              </a:ext>
            </a:extLst>
          </p:cNvPr>
          <p:cNvCxnSpPr>
            <a:stCxn id="46" idx="2"/>
          </p:cNvCxnSpPr>
          <p:nvPr/>
        </p:nvCxnSpPr>
        <p:spPr bwMode="auto">
          <a:xfrm rot="16200000" flipH="1">
            <a:off x="4957329" y="4771271"/>
            <a:ext cx="692603" cy="1158042"/>
          </a:xfrm>
          <a:prstGeom prst="bentConnector2">
            <a:avLst/>
          </a:prstGeom>
          <a:solidFill>
            <a:schemeClr val="bg1"/>
          </a:solidFill>
          <a:ln w="38100" cap="flat" cmpd="sng" algn="ctr">
            <a:solidFill>
              <a:srgbClr val="C6EDFE"/>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Footer Placeholder 1">
            <a:extLst>
              <a:ext uri="{FF2B5EF4-FFF2-40B4-BE49-F238E27FC236}">
                <a16:creationId xmlns:a16="http://schemas.microsoft.com/office/drawing/2014/main" id="{BDE9A46C-EEC1-184F-B70A-1C863FA7FE82}"/>
              </a:ext>
            </a:extLst>
          </p:cNvPr>
          <p:cNvSpPr txBox="1">
            <a:spLocks/>
          </p:cNvSpPr>
          <p:nvPr/>
        </p:nvSpPr>
        <p:spPr>
          <a:xfrm>
            <a:off x="5934456" y="6536175"/>
            <a:ext cx="3097481" cy="302408"/>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900" b="0" i="0" u="none" strike="noStrike" kern="1200" cap="none" spc="0" normalizeH="0" baseline="0" noProof="0">
                <a:ln>
                  <a:noFill/>
                </a:ln>
                <a:solidFill>
                  <a:srgbClr val="777777"/>
                </a:solidFill>
                <a:effectLst/>
                <a:uLnTx/>
                <a:uFillTx/>
                <a:latin typeface="Calibri"/>
                <a:ea typeface="+mn-ea"/>
                <a:cs typeface="+mn-cs"/>
              </a:rPr>
              <a:t> [Protected] Distribution or modification is subject to approval ​</a:t>
            </a:r>
          </a:p>
        </p:txBody>
      </p:sp>
      <p:sp>
        <p:nvSpPr>
          <p:cNvPr id="59" name="TextBox 58">
            <a:extLst>
              <a:ext uri="{FF2B5EF4-FFF2-40B4-BE49-F238E27FC236}">
                <a16:creationId xmlns:a16="http://schemas.microsoft.com/office/drawing/2014/main" id="{ADE93F25-B52B-CE46-AFFF-CDD39969099D}"/>
              </a:ext>
            </a:extLst>
          </p:cNvPr>
          <p:cNvSpPr txBox="1"/>
          <p:nvPr/>
        </p:nvSpPr>
        <p:spPr bwMode="auto">
          <a:xfrm>
            <a:off x="2706812" y="3753050"/>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DEV</a:t>
            </a:r>
          </a:p>
        </p:txBody>
      </p:sp>
      <p:sp>
        <p:nvSpPr>
          <p:cNvPr id="83" name="TextBox 82">
            <a:extLst>
              <a:ext uri="{FF2B5EF4-FFF2-40B4-BE49-F238E27FC236}">
                <a16:creationId xmlns:a16="http://schemas.microsoft.com/office/drawing/2014/main" id="{A098B24E-9D47-824B-AC81-7529DB39E587}"/>
              </a:ext>
            </a:extLst>
          </p:cNvPr>
          <p:cNvSpPr txBox="1"/>
          <p:nvPr/>
        </p:nvSpPr>
        <p:spPr bwMode="auto">
          <a:xfrm>
            <a:off x="3542361" y="3753049"/>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TEST</a:t>
            </a:r>
          </a:p>
        </p:txBody>
      </p:sp>
      <p:sp>
        <p:nvSpPr>
          <p:cNvPr id="84" name="TextBox 83">
            <a:extLst>
              <a:ext uri="{FF2B5EF4-FFF2-40B4-BE49-F238E27FC236}">
                <a16:creationId xmlns:a16="http://schemas.microsoft.com/office/drawing/2014/main" id="{451237DF-F052-FA4F-95BC-D6E445111E9E}"/>
              </a:ext>
            </a:extLst>
          </p:cNvPr>
          <p:cNvSpPr txBox="1"/>
          <p:nvPr/>
        </p:nvSpPr>
        <p:spPr bwMode="auto">
          <a:xfrm>
            <a:off x="5419611" y="3753048"/>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PROD</a:t>
            </a:r>
          </a:p>
        </p:txBody>
      </p:sp>
      <p:sp>
        <p:nvSpPr>
          <p:cNvPr id="85" name="TextBox 84">
            <a:extLst>
              <a:ext uri="{FF2B5EF4-FFF2-40B4-BE49-F238E27FC236}">
                <a16:creationId xmlns:a16="http://schemas.microsoft.com/office/drawing/2014/main" id="{5BAEC453-FBED-684C-B475-33FFE190D4D2}"/>
              </a:ext>
            </a:extLst>
          </p:cNvPr>
          <p:cNvSpPr txBox="1"/>
          <p:nvPr/>
        </p:nvSpPr>
        <p:spPr bwMode="auto">
          <a:xfrm>
            <a:off x="5062624" y="3729562"/>
            <a:ext cx="347434" cy="40000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999"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a:t>
            </a:r>
          </a:p>
        </p:txBody>
      </p:sp>
      <p:sp>
        <p:nvSpPr>
          <p:cNvPr id="100" name="TextBox 99">
            <a:extLst>
              <a:ext uri="{FF2B5EF4-FFF2-40B4-BE49-F238E27FC236}">
                <a16:creationId xmlns:a16="http://schemas.microsoft.com/office/drawing/2014/main" id="{EAA69FE5-DBFD-BC48-B10B-20F3F1054C46}"/>
              </a:ext>
            </a:extLst>
          </p:cNvPr>
          <p:cNvSpPr txBox="1"/>
          <p:nvPr/>
        </p:nvSpPr>
        <p:spPr bwMode="auto">
          <a:xfrm>
            <a:off x="4386010" y="3753050"/>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PROD</a:t>
            </a:r>
          </a:p>
        </p:txBody>
      </p:sp>
      <p:sp>
        <p:nvSpPr>
          <p:cNvPr id="3" name="Footer Placeholder 2"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900" b="0" i="0" u="none" strike="noStrike" kern="1200" cap="none" spc="0" normalizeH="0" baseline="0" noProof="0">
                <a:ln>
                  <a:noFill/>
                </a:ln>
                <a:solidFill>
                  <a:srgbClr val="FFFFFF">
                    <a:lumMod val="75000"/>
                  </a:srgbClr>
                </a:solidFill>
                <a:effectLst/>
                <a:uLnTx/>
                <a:uFillTx/>
                <a:latin typeface="Calibri"/>
                <a:ea typeface="+mn-ea"/>
                <a:cs typeface="+mn-cs"/>
              </a:rPr>
              <a:t> [Internal Use] for Check Point employees​</a:t>
            </a:r>
          </a:p>
        </p:txBody>
      </p:sp>
    </p:spTree>
    <p:extLst>
      <p:ext uri="{BB962C8B-B14F-4D97-AF65-F5344CB8AC3E}">
        <p14:creationId xmlns:p14="http://schemas.microsoft.com/office/powerpoint/2010/main" val="3856538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fade">
                                      <p:cBhvr>
                                        <p:cTn id="10" dur="500"/>
                                        <p:tgtEl>
                                          <p:spTgt spid="1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par>
                                <p:cTn id="38" presetID="10" presetClass="entr" presetSubtype="0" fill="hold" nodeType="with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fade">
                                      <p:cBhvr>
                                        <p:cTn id="40" dur="500"/>
                                        <p:tgtEl>
                                          <p:spTgt spid="106"/>
                                        </p:tgtEl>
                                      </p:cBhvr>
                                    </p:animEffect>
                                  </p:childTnLst>
                                </p:cTn>
                              </p:par>
                              <p:par>
                                <p:cTn id="41" presetID="10" presetClass="entr" presetSubtype="0" fill="hold" nodeType="with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10" presetClass="entr" presetSubtype="0" fill="hold"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5" grpId="0"/>
      <p:bldP spid="46" grpId="0"/>
      <p:bldP spid="102" grpId="0" animBg="1"/>
      <p:bldP spid="103" grpId="0" animBg="1"/>
      <p:bldP spid="104" grpId="0" animBg="1"/>
      <p:bldP spid="105" grpId="0" animBg="1"/>
      <p:bldP spid="115" grpId="0" animBg="1"/>
      <p:bldP spid="11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hidden="1"/>
          <p:cNvSpPr>
            <a:spLocks noGrp="1"/>
          </p:cNvSpPr>
          <p:nvPr>
            <p:ph type="dt" sz="half" idx="14"/>
          </p:nvPr>
        </p:nvSpPr>
        <p:spPr>
          <a:xfrm>
            <a:off x="609600" y="6356350"/>
            <a:ext cx="2843213" cy="365125"/>
          </a:xfrm>
        </p:spPr>
        <p:txBody>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1200" b="0" i="0" u="none" strike="noStrike" kern="1200" cap="none" spc="0" normalizeH="0" baseline="0" noProof="0">
              <a:ln>
                <a:noFill/>
              </a:ln>
              <a:solidFill>
                <a:srgbClr val="4D4D4F">
                  <a:tint val="75000"/>
                </a:srgbClr>
              </a:solidFill>
              <a:effectLst/>
              <a:uLnTx/>
              <a:uFillTx/>
              <a:latin typeface="Helvetica" pitchFamily="34" charset="0"/>
              <a:ea typeface="+mn-ea"/>
              <a:cs typeface="+mn-cs"/>
            </a:endParaRPr>
          </a:p>
        </p:txBody>
      </p:sp>
      <p:pic>
        <p:nvPicPr>
          <p:cNvPr id="39" name="Picture 38">
            <a:extLst>
              <a:ext uri="{FF2B5EF4-FFF2-40B4-BE49-F238E27FC236}">
                <a16:creationId xmlns:a16="http://schemas.microsoft.com/office/drawing/2014/main" id="{FBB69D86-123C-054F-9F6F-54EA7C1A43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88825" cy="6536175"/>
          </a:xfrm>
          <a:prstGeom prst="rect">
            <a:avLst/>
          </a:prstGeom>
        </p:spPr>
      </p:pic>
      <p:pic>
        <p:nvPicPr>
          <p:cNvPr id="40" name="Picture 39">
            <a:extLst>
              <a:ext uri="{FF2B5EF4-FFF2-40B4-BE49-F238E27FC236}">
                <a16:creationId xmlns:a16="http://schemas.microsoft.com/office/drawing/2014/main" id="{5774025A-6677-494A-86B5-7A874221944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9125" r="35533"/>
          <a:stretch/>
        </p:blipFill>
        <p:spPr>
          <a:xfrm>
            <a:off x="1700491" y="1528493"/>
            <a:ext cx="6180041" cy="4066263"/>
          </a:xfrm>
          <a:prstGeom prst="rect">
            <a:avLst/>
          </a:prstGeom>
        </p:spPr>
      </p:pic>
      <p:sp>
        <p:nvSpPr>
          <p:cNvPr id="41" name="Rounded Rectangle 40">
            <a:extLst>
              <a:ext uri="{FF2B5EF4-FFF2-40B4-BE49-F238E27FC236}">
                <a16:creationId xmlns:a16="http://schemas.microsoft.com/office/drawing/2014/main" id="{6B8C635F-6B84-2943-9BDA-91473D9C5786}"/>
              </a:ext>
            </a:extLst>
          </p:cNvPr>
          <p:cNvSpPr/>
          <p:nvPr/>
        </p:nvSpPr>
        <p:spPr bwMode="auto">
          <a:xfrm>
            <a:off x="3764277" y="4576411"/>
            <a:ext cx="1885526" cy="500492"/>
          </a:xfrm>
          <a:prstGeom prst="roundRect">
            <a:avLst/>
          </a:prstGeom>
          <a:solidFill>
            <a:srgbClr val="C6EDFE"/>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3C1053D1-24BB-E54F-AD03-086B3766DF51}"/>
              </a:ext>
            </a:extLst>
          </p:cNvPr>
          <p:cNvSpPr/>
          <p:nvPr/>
        </p:nvSpPr>
        <p:spPr bwMode="auto">
          <a:xfrm>
            <a:off x="2982871" y="2311677"/>
            <a:ext cx="1403139" cy="500492"/>
          </a:xfrm>
          <a:prstGeom prst="roundRect">
            <a:avLst/>
          </a:prstGeom>
          <a:solidFill>
            <a:srgbClr val="C6EDFE"/>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43" name="Rounded Rectangle 42">
            <a:extLst>
              <a:ext uri="{FF2B5EF4-FFF2-40B4-BE49-F238E27FC236}">
                <a16:creationId xmlns:a16="http://schemas.microsoft.com/office/drawing/2014/main" id="{8B09B579-0B4F-E14C-9BB3-16AA5C0F2BB5}"/>
              </a:ext>
            </a:extLst>
          </p:cNvPr>
          <p:cNvSpPr/>
          <p:nvPr/>
        </p:nvSpPr>
        <p:spPr bwMode="auto">
          <a:xfrm>
            <a:off x="2511906" y="3628974"/>
            <a:ext cx="3723135" cy="530087"/>
          </a:xfrm>
          <a:prstGeom prst="roundRect">
            <a:avLst/>
          </a:prstGeom>
          <a:solidFill>
            <a:srgbClr val="CE7E6E"/>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44" name="Title 4">
            <a:extLst>
              <a:ext uri="{FF2B5EF4-FFF2-40B4-BE49-F238E27FC236}">
                <a16:creationId xmlns:a16="http://schemas.microsoft.com/office/drawing/2014/main" id="{5944D286-D8FD-6A4C-BD70-2F4DB5392F9D}"/>
              </a:ext>
            </a:extLst>
          </p:cNvPr>
          <p:cNvSpPr txBox="1">
            <a:spLocks/>
          </p:cNvSpPr>
          <p:nvPr/>
        </p:nvSpPr>
        <p:spPr bwMode="auto">
          <a:xfrm>
            <a:off x="13949" y="40900"/>
            <a:ext cx="11195309" cy="58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l" defTabSz="914400" rtl="0" eaLnBrk="1" fontAlgn="base" latinLnBrk="0" hangingPunct="1">
              <a:lnSpc>
                <a:spcPct val="85000"/>
              </a:lnSpc>
              <a:spcBef>
                <a:spcPct val="0"/>
              </a:spcBef>
              <a:spcAft>
                <a:spcPct val="0"/>
              </a:spcAft>
              <a:buClrTx/>
              <a:buSzTx/>
              <a:buFontTx/>
              <a:buNone/>
              <a:tabLst/>
              <a:defRPr/>
            </a:pPr>
            <a:r>
              <a:rPr kumimoji="0" lang="en-US" sz="3400" b="1" i="0" u="none" strike="noStrike" kern="0" cap="none" spc="0" normalizeH="0" baseline="0" noProof="0">
                <a:ln>
                  <a:noFill/>
                </a:ln>
                <a:solidFill>
                  <a:srgbClr val="000000"/>
                </a:solidFill>
                <a:effectLst/>
                <a:uLnTx/>
                <a:uFillTx/>
                <a:latin typeface="DIN 2014 Demi" panose="020B0504020202020204" pitchFamily="34" charset="77"/>
                <a:ea typeface="DIN 2014 Demi" panose="020B0504020202020204" pitchFamily="34" charset="77"/>
                <a:cs typeface="Arial" panose="020B0604020202020204" pitchFamily="34" charset="0"/>
              </a:rPr>
              <a:t>Architecting in the Cloud </a:t>
            </a:r>
            <a:r>
              <a:rPr kumimoji="0" lang="en-US" sz="3400" b="1" i="0" u="none" strike="noStrike" kern="0" cap="none" spc="0" normalizeH="0" baseline="0" noProof="0">
                <a:ln>
                  <a:noFill/>
                </a:ln>
                <a:solidFill>
                  <a:srgbClr val="920053"/>
                </a:solidFill>
                <a:effectLst/>
                <a:uLnTx/>
                <a:uFillTx/>
                <a:latin typeface="DIN 2014 Demi" panose="020B0504020202020204" pitchFamily="34" charset="77"/>
                <a:ea typeface="DIN 2014 Demi" panose="020B0504020202020204" pitchFamily="34" charset="77"/>
                <a:cs typeface="Arial" panose="020B0604020202020204" pitchFamily="34" charset="0"/>
              </a:rPr>
              <a:t>| The Blueprint | </a:t>
            </a:r>
            <a:r>
              <a:rPr kumimoji="0" lang="en-US" sz="3400" b="1" i="0" u="none" strike="noStrike" kern="0" cap="none" spc="0" normalizeH="0" baseline="0" noProof="0">
                <a:ln>
                  <a:noFill/>
                </a:ln>
                <a:solidFill>
                  <a:srgbClr val="D51067"/>
                </a:solidFill>
                <a:effectLst/>
                <a:uLnTx/>
                <a:uFillTx/>
                <a:latin typeface="DIN 2014 Demi" panose="020B0504020202020204" pitchFamily="34" charset="77"/>
                <a:ea typeface="DIN 2014 Demi" panose="020B0504020202020204" pitchFamily="34" charset="77"/>
                <a:cs typeface="Arial" panose="020B0604020202020204" pitchFamily="34" charset="0"/>
              </a:rPr>
              <a:t>Conclusion</a:t>
            </a:r>
          </a:p>
        </p:txBody>
      </p:sp>
      <p:sp>
        <p:nvSpPr>
          <p:cNvPr id="45" name="TextBox 44">
            <a:extLst>
              <a:ext uri="{FF2B5EF4-FFF2-40B4-BE49-F238E27FC236}">
                <a16:creationId xmlns:a16="http://schemas.microsoft.com/office/drawing/2014/main" id="{764E6E41-6389-D749-8A69-D0C370BC48D9}"/>
              </a:ext>
            </a:extLst>
          </p:cNvPr>
          <p:cNvSpPr txBox="1"/>
          <p:nvPr/>
        </p:nvSpPr>
        <p:spPr bwMode="auto">
          <a:xfrm>
            <a:off x="3031452" y="2462948"/>
            <a:ext cx="1246446" cy="26158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ts val="1200"/>
              </a:lnSpc>
              <a:spcBef>
                <a:spcPct val="20000"/>
              </a:spcBef>
              <a:spcAft>
                <a:spcPct val="0"/>
              </a:spcAft>
              <a:buClr>
                <a:srgbClr val="72183E"/>
              </a:buClr>
              <a:buSzPct val="65000"/>
              <a:buFont typeface="Wingdings" pitchFamily="2" charset="2"/>
              <a:buNone/>
              <a:tabLst/>
              <a:defRPr/>
            </a:pPr>
            <a:r>
              <a:rPr kumimoji="0" lang="en-US" sz="1400" b="1" i="0" u="none" strike="noStrike" kern="1200" cap="none" spc="0" normalizeH="0" baseline="0" noProof="0">
                <a:ln>
                  <a:noFill/>
                </a:ln>
                <a:solidFill>
                  <a:srgbClr val="202121"/>
                </a:solidFill>
                <a:effectLst/>
                <a:uLnTx/>
                <a:uFillTx/>
                <a:latin typeface="DIN 2014 Demi" panose="020B0504020202020204" pitchFamily="34" charset="77"/>
                <a:ea typeface="DIN 2014 Demi" panose="020B0504020202020204" pitchFamily="34" charset="77"/>
                <a:cs typeface="Segoe UI Light" panose="020B0502040204020203" pitchFamily="34" charset="0"/>
              </a:rPr>
              <a:t>North Hub</a:t>
            </a:r>
          </a:p>
        </p:txBody>
      </p:sp>
      <p:sp>
        <p:nvSpPr>
          <p:cNvPr id="46" name="TextBox 45">
            <a:extLst>
              <a:ext uri="{FF2B5EF4-FFF2-40B4-BE49-F238E27FC236}">
                <a16:creationId xmlns:a16="http://schemas.microsoft.com/office/drawing/2014/main" id="{18C45E8D-2422-7448-84A4-77394C3C32A5}"/>
              </a:ext>
            </a:extLst>
          </p:cNvPr>
          <p:cNvSpPr txBox="1"/>
          <p:nvPr/>
        </p:nvSpPr>
        <p:spPr bwMode="auto">
          <a:xfrm>
            <a:off x="4229944" y="4696269"/>
            <a:ext cx="989325" cy="307752"/>
          </a:xfrm>
          <a:prstGeom prst="rect">
            <a:avLst/>
          </a:prstGeom>
          <a:noFill/>
          <a:ln>
            <a:noFill/>
          </a:ln>
          <a:effectLst/>
        </p:spPr>
        <p:txBody>
          <a:bodyPr vert="horz" wrap="non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400" b="1" i="0" u="none" strike="noStrike" kern="1200" cap="none" spc="0" normalizeH="0" baseline="0" noProof="0">
                <a:ln>
                  <a:noFill/>
                </a:ln>
                <a:solidFill>
                  <a:srgbClr val="202121"/>
                </a:solidFill>
                <a:effectLst/>
                <a:uLnTx/>
                <a:uFillTx/>
                <a:latin typeface="DIN 2014 Demi" panose="020B0504020202020204" pitchFamily="34" charset="77"/>
                <a:ea typeface="DIN 2014 Demi" panose="020B0504020202020204" pitchFamily="34" charset="77"/>
                <a:cs typeface="Segoe UI Light" panose="020B0502040204020203" pitchFamily="34" charset="0"/>
              </a:rPr>
              <a:t>South Hub</a:t>
            </a:r>
          </a:p>
        </p:txBody>
      </p:sp>
      <p:grpSp>
        <p:nvGrpSpPr>
          <p:cNvPr id="47" name="Group 24">
            <a:extLst>
              <a:ext uri="{FF2B5EF4-FFF2-40B4-BE49-F238E27FC236}">
                <a16:creationId xmlns:a16="http://schemas.microsoft.com/office/drawing/2014/main" id="{7D782004-1E3A-8742-80B6-526C127F0EEE}"/>
              </a:ext>
            </a:extLst>
          </p:cNvPr>
          <p:cNvGrpSpPr>
            <a:grpSpLocks noChangeAspect="1"/>
          </p:cNvGrpSpPr>
          <p:nvPr/>
        </p:nvGrpSpPr>
        <p:grpSpPr bwMode="auto">
          <a:xfrm>
            <a:off x="1519665" y="5585689"/>
            <a:ext cx="517842" cy="649615"/>
            <a:chOff x="5582" y="1764"/>
            <a:chExt cx="224" cy="281"/>
          </a:xfrm>
        </p:grpSpPr>
        <p:sp>
          <p:nvSpPr>
            <p:cNvPr id="48" name="Freeform 25">
              <a:extLst>
                <a:ext uri="{FF2B5EF4-FFF2-40B4-BE49-F238E27FC236}">
                  <a16:creationId xmlns:a16="http://schemas.microsoft.com/office/drawing/2014/main" id="{46937BFB-CACD-6D43-A13D-B6493502BC3F}"/>
                </a:ext>
              </a:extLst>
            </p:cNvPr>
            <p:cNvSpPr>
              <a:spLocks/>
            </p:cNvSpPr>
            <p:nvPr/>
          </p:nvSpPr>
          <p:spPr bwMode="auto">
            <a:xfrm>
              <a:off x="5602" y="1764"/>
              <a:ext cx="184" cy="281"/>
            </a:xfrm>
            <a:custGeom>
              <a:avLst/>
              <a:gdLst>
                <a:gd name="T0" fmla="*/ 71 w 76"/>
                <a:gd name="T1" fmla="*/ 4 h 116"/>
                <a:gd name="T2" fmla="*/ 64 w 76"/>
                <a:gd name="T3" fmla="*/ 4 h 116"/>
                <a:gd name="T4" fmla="*/ 64 w 76"/>
                <a:gd name="T5" fmla="*/ 0 h 116"/>
                <a:gd name="T6" fmla="*/ 12 w 76"/>
                <a:gd name="T7" fmla="*/ 0 h 116"/>
                <a:gd name="T8" fmla="*/ 12 w 76"/>
                <a:gd name="T9" fmla="*/ 4 h 116"/>
                <a:gd name="T10" fmla="*/ 5 w 76"/>
                <a:gd name="T11" fmla="*/ 4 h 116"/>
                <a:gd name="T12" fmla="*/ 0 w 76"/>
                <a:gd name="T13" fmla="*/ 9 h 116"/>
                <a:gd name="T14" fmla="*/ 0 w 76"/>
                <a:gd name="T15" fmla="*/ 116 h 116"/>
                <a:gd name="T16" fmla="*/ 28 w 76"/>
                <a:gd name="T17" fmla="*/ 116 h 116"/>
                <a:gd name="T18" fmla="*/ 28 w 76"/>
                <a:gd name="T19" fmla="*/ 80 h 116"/>
                <a:gd name="T20" fmla="*/ 48 w 76"/>
                <a:gd name="T21" fmla="*/ 80 h 116"/>
                <a:gd name="T22" fmla="*/ 48 w 76"/>
                <a:gd name="T23" fmla="*/ 116 h 116"/>
                <a:gd name="T24" fmla="*/ 76 w 76"/>
                <a:gd name="T25" fmla="*/ 116 h 116"/>
                <a:gd name="T26" fmla="*/ 76 w 76"/>
                <a:gd name="T27" fmla="*/ 9 h 116"/>
                <a:gd name="T28" fmla="*/ 71 w 76"/>
                <a:gd name="T29"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16">
                  <a:moveTo>
                    <a:pt x="71" y="4"/>
                  </a:moveTo>
                  <a:cubicBezTo>
                    <a:pt x="64" y="4"/>
                    <a:pt x="64" y="4"/>
                    <a:pt x="64" y="4"/>
                  </a:cubicBezTo>
                  <a:cubicBezTo>
                    <a:pt x="64" y="0"/>
                    <a:pt x="64" y="0"/>
                    <a:pt x="64" y="0"/>
                  </a:cubicBezTo>
                  <a:cubicBezTo>
                    <a:pt x="12" y="0"/>
                    <a:pt x="12" y="0"/>
                    <a:pt x="12" y="0"/>
                  </a:cubicBezTo>
                  <a:cubicBezTo>
                    <a:pt x="12" y="4"/>
                    <a:pt x="12" y="4"/>
                    <a:pt x="12" y="4"/>
                  </a:cubicBezTo>
                  <a:cubicBezTo>
                    <a:pt x="5" y="4"/>
                    <a:pt x="5" y="4"/>
                    <a:pt x="5" y="4"/>
                  </a:cubicBezTo>
                  <a:cubicBezTo>
                    <a:pt x="2" y="4"/>
                    <a:pt x="0" y="6"/>
                    <a:pt x="0" y="9"/>
                  </a:cubicBezTo>
                  <a:cubicBezTo>
                    <a:pt x="0" y="116"/>
                    <a:pt x="0" y="116"/>
                    <a:pt x="0" y="116"/>
                  </a:cubicBezTo>
                  <a:cubicBezTo>
                    <a:pt x="28" y="116"/>
                    <a:pt x="28" y="116"/>
                    <a:pt x="28" y="116"/>
                  </a:cubicBezTo>
                  <a:cubicBezTo>
                    <a:pt x="28" y="80"/>
                    <a:pt x="28" y="80"/>
                    <a:pt x="28" y="80"/>
                  </a:cubicBezTo>
                  <a:cubicBezTo>
                    <a:pt x="48" y="80"/>
                    <a:pt x="48" y="80"/>
                    <a:pt x="48" y="80"/>
                  </a:cubicBezTo>
                  <a:cubicBezTo>
                    <a:pt x="48" y="116"/>
                    <a:pt x="48" y="116"/>
                    <a:pt x="48" y="116"/>
                  </a:cubicBezTo>
                  <a:cubicBezTo>
                    <a:pt x="76" y="116"/>
                    <a:pt x="76" y="116"/>
                    <a:pt x="76" y="116"/>
                  </a:cubicBezTo>
                  <a:cubicBezTo>
                    <a:pt x="76" y="9"/>
                    <a:pt x="76" y="9"/>
                    <a:pt x="76" y="9"/>
                  </a:cubicBezTo>
                  <a:cubicBezTo>
                    <a:pt x="76" y="6"/>
                    <a:pt x="74" y="4"/>
                    <a:pt x="71" y="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49" name="Rectangle 26">
              <a:extLst>
                <a:ext uri="{FF2B5EF4-FFF2-40B4-BE49-F238E27FC236}">
                  <a16:creationId xmlns:a16="http://schemas.microsoft.com/office/drawing/2014/main" id="{6323125C-21D7-E945-8835-EC24135913F8}"/>
                </a:ext>
              </a:extLst>
            </p:cNvPr>
            <p:cNvSpPr>
              <a:spLocks noChangeArrowheads="1"/>
            </p:cNvSpPr>
            <p:nvPr/>
          </p:nvSpPr>
          <p:spPr bwMode="auto">
            <a:xfrm>
              <a:off x="5621" y="1958"/>
              <a:ext cx="29" cy="38"/>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0" name="Rectangle 27">
              <a:extLst>
                <a:ext uri="{FF2B5EF4-FFF2-40B4-BE49-F238E27FC236}">
                  <a16:creationId xmlns:a16="http://schemas.microsoft.com/office/drawing/2014/main" id="{924B769B-D7DB-1F4E-81C1-63540777F6A7}"/>
                </a:ext>
              </a:extLst>
            </p:cNvPr>
            <p:cNvSpPr>
              <a:spLocks noChangeArrowheads="1"/>
            </p:cNvSpPr>
            <p:nvPr/>
          </p:nvSpPr>
          <p:spPr bwMode="auto">
            <a:xfrm>
              <a:off x="5738" y="1958"/>
              <a:ext cx="29" cy="38"/>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1" name="Rectangle 28">
              <a:extLst>
                <a:ext uri="{FF2B5EF4-FFF2-40B4-BE49-F238E27FC236}">
                  <a16:creationId xmlns:a16="http://schemas.microsoft.com/office/drawing/2014/main" id="{105A6A5D-0F9D-E84C-9828-C54563AFF19B}"/>
                </a:ext>
              </a:extLst>
            </p:cNvPr>
            <p:cNvSpPr>
              <a:spLocks noChangeArrowheads="1"/>
            </p:cNvSpPr>
            <p:nvPr/>
          </p:nvSpPr>
          <p:spPr bwMode="auto">
            <a:xfrm>
              <a:off x="5621"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2" name="Rectangle 29">
              <a:extLst>
                <a:ext uri="{FF2B5EF4-FFF2-40B4-BE49-F238E27FC236}">
                  <a16:creationId xmlns:a16="http://schemas.microsoft.com/office/drawing/2014/main" id="{AD71F83E-9BBA-5F48-89B6-7F925432596C}"/>
                </a:ext>
              </a:extLst>
            </p:cNvPr>
            <p:cNvSpPr>
              <a:spLocks noChangeArrowheads="1"/>
            </p:cNvSpPr>
            <p:nvPr/>
          </p:nvSpPr>
          <p:spPr bwMode="auto">
            <a:xfrm>
              <a:off x="5738"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3" name="Rectangle 30">
              <a:extLst>
                <a:ext uri="{FF2B5EF4-FFF2-40B4-BE49-F238E27FC236}">
                  <a16:creationId xmlns:a16="http://schemas.microsoft.com/office/drawing/2014/main" id="{DF76F199-6951-B04C-82AC-BCC5D8BF291E}"/>
                </a:ext>
              </a:extLst>
            </p:cNvPr>
            <p:cNvSpPr>
              <a:spLocks noChangeArrowheads="1"/>
            </p:cNvSpPr>
            <p:nvPr/>
          </p:nvSpPr>
          <p:spPr bwMode="auto">
            <a:xfrm>
              <a:off x="5680" y="1880"/>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4" name="Rectangle 31">
              <a:extLst>
                <a:ext uri="{FF2B5EF4-FFF2-40B4-BE49-F238E27FC236}">
                  <a16:creationId xmlns:a16="http://schemas.microsoft.com/office/drawing/2014/main" id="{7B8275AB-7404-CA4E-B388-46C50EA2A5D6}"/>
                </a:ext>
              </a:extLst>
            </p:cNvPr>
            <p:cNvSpPr>
              <a:spLocks noChangeArrowheads="1"/>
            </p:cNvSpPr>
            <p:nvPr/>
          </p:nvSpPr>
          <p:spPr bwMode="auto">
            <a:xfrm>
              <a:off x="5680"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5" name="Rectangle 32">
              <a:extLst>
                <a:ext uri="{FF2B5EF4-FFF2-40B4-BE49-F238E27FC236}">
                  <a16:creationId xmlns:a16="http://schemas.microsoft.com/office/drawing/2014/main" id="{A15F6607-DB21-0F44-911F-B2D4B29BDDB8}"/>
                </a:ext>
              </a:extLst>
            </p:cNvPr>
            <p:cNvSpPr>
              <a:spLocks noChangeArrowheads="1"/>
            </p:cNvSpPr>
            <p:nvPr/>
          </p:nvSpPr>
          <p:spPr bwMode="auto">
            <a:xfrm>
              <a:off x="5621"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6" name="Rectangle 33">
              <a:extLst>
                <a:ext uri="{FF2B5EF4-FFF2-40B4-BE49-F238E27FC236}">
                  <a16:creationId xmlns:a16="http://schemas.microsoft.com/office/drawing/2014/main" id="{8D8E5EAF-D69F-CB45-A69D-062E88D20F55}"/>
                </a:ext>
              </a:extLst>
            </p:cNvPr>
            <p:cNvSpPr>
              <a:spLocks noChangeArrowheads="1"/>
            </p:cNvSpPr>
            <p:nvPr/>
          </p:nvSpPr>
          <p:spPr bwMode="auto">
            <a:xfrm>
              <a:off x="5738" y="1803"/>
              <a:ext cx="29" cy="39"/>
            </a:xfrm>
            <a:prstGeom prst="rect">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7" name="Line 34">
              <a:extLst>
                <a:ext uri="{FF2B5EF4-FFF2-40B4-BE49-F238E27FC236}">
                  <a16:creationId xmlns:a16="http://schemas.microsoft.com/office/drawing/2014/main" id="{1673593D-82B4-264C-9B4B-E3AAA45B0F7E}"/>
                </a:ext>
              </a:extLst>
            </p:cNvPr>
            <p:cNvSpPr>
              <a:spLocks noChangeShapeType="1"/>
            </p:cNvSpPr>
            <p:nvPr/>
          </p:nvSpPr>
          <p:spPr bwMode="auto">
            <a:xfrm>
              <a:off x="5582" y="2045"/>
              <a:ext cx="2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sp>
          <p:nvSpPr>
            <p:cNvPr id="58" name="Line 35">
              <a:extLst>
                <a:ext uri="{FF2B5EF4-FFF2-40B4-BE49-F238E27FC236}">
                  <a16:creationId xmlns:a16="http://schemas.microsoft.com/office/drawing/2014/main" id="{8A023699-AC9B-534A-83CB-A4EBBF3B5177}"/>
                </a:ext>
              </a:extLst>
            </p:cNvPr>
            <p:cNvSpPr>
              <a:spLocks noChangeShapeType="1"/>
            </p:cNvSpPr>
            <p:nvPr/>
          </p:nvSpPr>
          <p:spPr bwMode="auto">
            <a:xfrm>
              <a:off x="5786" y="2045"/>
              <a:ext cx="20" cy="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3999" b="0" i="0" u="none" strike="noStrike" kern="1200" cap="none" spc="0" normalizeH="0" baseline="0" noProof="0">
                <a:ln>
                  <a:noFill/>
                </a:ln>
                <a:solidFill>
                  <a:srgbClr val="4D4D4F"/>
                </a:solidFill>
                <a:effectLst/>
                <a:uLnTx/>
                <a:uFillTx/>
                <a:latin typeface="Helvetica" pitchFamily="34" charset="0"/>
                <a:ea typeface="+mn-ea"/>
                <a:cs typeface="+mn-cs"/>
              </a:endParaRPr>
            </a:p>
          </p:txBody>
        </p:sp>
      </p:grpSp>
      <p:sp>
        <p:nvSpPr>
          <p:cNvPr id="59" name="TextBox 58">
            <a:extLst>
              <a:ext uri="{FF2B5EF4-FFF2-40B4-BE49-F238E27FC236}">
                <a16:creationId xmlns:a16="http://schemas.microsoft.com/office/drawing/2014/main" id="{ADE93F25-B52B-CE46-AFFF-CDD39969099D}"/>
              </a:ext>
            </a:extLst>
          </p:cNvPr>
          <p:cNvSpPr txBox="1"/>
          <p:nvPr/>
        </p:nvSpPr>
        <p:spPr bwMode="auto">
          <a:xfrm>
            <a:off x="2706812" y="3753050"/>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DEV</a:t>
            </a:r>
          </a:p>
        </p:txBody>
      </p:sp>
      <p:sp>
        <p:nvSpPr>
          <p:cNvPr id="83" name="TextBox 82">
            <a:extLst>
              <a:ext uri="{FF2B5EF4-FFF2-40B4-BE49-F238E27FC236}">
                <a16:creationId xmlns:a16="http://schemas.microsoft.com/office/drawing/2014/main" id="{A098B24E-9D47-824B-AC81-7529DB39E587}"/>
              </a:ext>
            </a:extLst>
          </p:cNvPr>
          <p:cNvSpPr txBox="1"/>
          <p:nvPr/>
        </p:nvSpPr>
        <p:spPr bwMode="auto">
          <a:xfrm>
            <a:off x="3542361" y="3753049"/>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TEST</a:t>
            </a:r>
          </a:p>
        </p:txBody>
      </p:sp>
      <p:sp>
        <p:nvSpPr>
          <p:cNvPr id="84" name="TextBox 83">
            <a:extLst>
              <a:ext uri="{FF2B5EF4-FFF2-40B4-BE49-F238E27FC236}">
                <a16:creationId xmlns:a16="http://schemas.microsoft.com/office/drawing/2014/main" id="{451237DF-F052-FA4F-95BC-D6E445111E9E}"/>
              </a:ext>
            </a:extLst>
          </p:cNvPr>
          <p:cNvSpPr txBox="1"/>
          <p:nvPr/>
        </p:nvSpPr>
        <p:spPr bwMode="auto">
          <a:xfrm>
            <a:off x="5419611" y="3753048"/>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PROD</a:t>
            </a:r>
          </a:p>
        </p:txBody>
      </p:sp>
      <p:sp>
        <p:nvSpPr>
          <p:cNvPr id="85" name="TextBox 84">
            <a:extLst>
              <a:ext uri="{FF2B5EF4-FFF2-40B4-BE49-F238E27FC236}">
                <a16:creationId xmlns:a16="http://schemas.microsoft.com/office/drawing/2014/main" id="{5BAEC453-FBED-684C-B475-33FFE190D4D2}"/>
              </a:ext>
            </a:extLst>
          </p:cNvPr>
          <p:cNvSpPr txBox="1"/>
          <p:nvPr/>
        </p:nvSpPr>
        <p:spPr bwMode="auto">
          <a:xfrm>
            <a:off x="5062624" y="3729562"/>
            <a:ext cx="347434" cy="400006"/>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999"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a:t>
            </a:r>
          </a:p>
        </p:txBody>
      </p:sp>
      <p:pic>
        <p:nvPicPr>
          <p:cNvPr id="95" name="Picture 94">
            <a:extLst>
              <a:ext uri="{FF2B5EF4-FFF2-40B4-BE49-F238E27FC236}">
                <a16:creationId xmlns:a16="http://schemas.microsoft.com/office/drawing/2014/main" id="{4435235C-769C-034C-B3A1-EC4C142A1C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35040" y="666186"/>
            <a:ext cx="1645491" cy="1645491"/>
          </a:xfrm>
          <a:prstGeom prst="rect">
            <a:avLst/>
          </a:prstGeom>
        </p:spPr>
      </p:pic>
      <p:sp>
        <p:nvSpPr>
          <p:cNvPr id="100" name="TextBox 99">
            <a:extLst>
              <a:ext uri="{FF2B5EF4-FFF2-40B4-BE49-F238E27FC236}">
                <a16:creationId xmlns:a16="http://schemas.microsoft.com/office/drawing/2014/main" id="{EAA69FE5-DBFD-BC48-B10B-20F3F1054C46}"/>
              </a:ext>
            </a:extLst>
          </p:cNvPr>
          <p:cNvSpPr txBox="1"/>
          <p:nvPr/>
        </p:nvSpPr>
        <p:spPr bwMode="auto">
          <a:xfrm>
            <a:off x="4386010" y="3753050"/>
            <a:ext cx="676612" cy="276927"/>
          </a:xfrm>
          <a:prstGeom prst="rect">
            <a:avLst/>
          </a:prstGeom>
          <a:noFill/>
          <a:ln w="12700">
            <a:solidFill>
              <a:schemeClr val="bg1"/>
            </a:solidFill>
          </a:ln>
          <a:effectLst/>
        </p:spPr>
        <p:txBody>
          <a:bodyPr vert="horz" wrap="none" lIns="91416" tIns="45708" rIns="91416" bIns="45708"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1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Segoe UI Light" panose="020B0502040204020203" pitchFamily="34" charset="0"/>
              </a:rPr>
              <a:t>PROD</a:t>
            </a:r>
          </a:p>
        </p:txBody>
      </p:sp>
      <p:sp>
        <p:nvSpPr>
          <p:cNvPr id="102" name="Up-Down Arrow 101">
            <a:extLst>
              <a:ext uri="{FF2B5EF4-FFF2-40B4-BE49-F238E27FC236}">
                <a16:creationId xmlns:a16="http://schemas.microsoft.com/office/drawing/2014/main" id="{8637CD68-DCC3-D64F-A40C-4D05E3B43DCB}"/>
              </a:ext>
            </a:extLst>
          </p:cNvPr>
          <p:cNvSpPr/>
          <p:nvPr/>
        </p:nvSpPr>
        <p:spPr bwMode="auto">
          <a:xfrm>
            <a:off x="5136213" y="4200324"/>
            <a:ext cx="200253" cy="359870"/>
          </a:xfrm>
          <a:prstGeom prst="upDownArrow">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103" name="Up-Down Arrow 102">
            <a:extLst>
              <a:ext uri="{FF2B5EF4-FFF2-40B4-BE49-F238E27FC236}">
                <a16:creationId xmlns:a16="http://schemas.microsoft.com/office/drawing/2014/main" id="{F387EF8A-FB64-214E-BD0F-F5AAAEA334A3}"/>
              </a:ext>
            </a:extLst>
          </p:cNvPr>
          <p:cNvSpPr/>
          <p:nvPr/>
        </p:nvSpPr>
        <p:spPr bwMode="auto">
          <a:xfrm>
            <a:off x="4139751" y="4216541"/>
            <a:ext cx="200253" cy="359870"/>
          </a:xfrm>
          <a:prstGeom prst="upDownArrow">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104" name="Down Arrow 103">
            <a:extLst>
              <a:ext uri="{FF2B5EF4-FFF2-40B4-BE49-F238E27FC236}">
                <a16:creationId xmlns:a16="http://schemas.microsoft.com/office/drawing/2014/main" id="{3321CF73-70F6-884D-9667-D709D856C310}"/>
              </a:ext>
            </a:extLst>
          </p:cNvPr>
          <p:cNvSpPr/>
          <p:nvPr/>
        </p:nvSpPr>
        <p:spPr bwMode="auto">
          <a:xfrm>
            <a:off x="3542361" y="2838825"/>
            <a:ext cx="233563" cy="722801"/>
          </a:xfrm>
          <a:prstGeom prst="downArrow">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sp>
        <p:nvSpPr>
          <p:cNvPr id="105" name="Left-Up Arrow 104">
            <a:extLst>
              <a:ext uri="{FF2B5EF4-FFF2-40B4-BE49-F238E27FC236}">
                <a16:creationId xmlns:a16="http://schemas.microsoft.com/office/drawing/2014/main" id="{A9F963B5-4988-A14F-9A41-93532E80684B}"/>
              </a:ext>
            </a:extLst>
          </p:cNvPr>
          <p:cNvSpPr/>
          <p:nvPr/>
        </p:nvSpPr>
        <p:spPr bwMode="auto">
          <a:xfrm>
            <a:off x="2037506" y="5066580"/>
            <a:ext cx="2789658" cy="1055445"/>
          </a:xfrm>
          <a:prstGeom prst="leftUpArrow">
            <a:avLst>
              <a:gd name="adj1" fmla="val 10618"/>
              <a:gd name="adj2" fmla="val 10007"/>
              <a:gd name="adj3" fmla="val 9151"/>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cxnSp>
        <p:nvCxnSpPr>
          <p:cNvPr id="108" name="Elbow Connector 107">
            <a:extLst>
              <a:ext uri="{FF2B5EF4-FFF2-40B4-BE49-F238E27FC236}">
                <a16:creationId xmlns:a16="http://schemas.microsoft.com/office/drawing/2014/main" id="{4D750CA2-CD77-704B-8D22-27FC80E3256C}"/>
              </a:ext>
            </a:extLst>
          </p:cNvPr>
          <p:cNvCxnSpPr>
            <a:stCxn id="95" idx="2"/>
          </p:cNvCxnSpPr>
          <p:nvPr/>
        </p:nvCxnSpPr>
        <p:spPr bwMode="auto">
          <a:xfrm rot="5400000">
            <a:off x="5235624" y="1016665"/>
            <a:ext cx="527150" cy="3117174"/>
          </a:xfrm>
          <a:prstGeom prst="bentConnector2">
            <a:avLst/>
          </a:prstGeom>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Elbow Connector 109">
            <a:extLst>
              <a:ext uri="{FF2B5EF4-FFF2-40B4-BE49-F238E27FC236}">
                <a16:creationId xmlns:a16="http://schemas.microsoft.com/office/drawing/2014/main" id="{7CFAA0BE-7928-3F43-BA1A-9524EF14A3DF}"/>
              </a:ext>
            </a:extLst>
          </p:cNvPr>
          <p:cNvCxnSpPr>
            <a:stCxn id="95" idx="2"/>
          </p:cNvCxnSpPr>
          <p:nvPr/>
        </p:nvCxnSpPr>
        <p:spPr bwMode="auto">
          <a:xfrm rot="5400000">
            <a:off x="4249576" y="2786419"/>
            <a:ext cx="3282953" cy="2333469"/>
          </a:xfrm>
          <a:prstGeom prst="bentConnector3">
            <a:avLst>
              <a:gd name="adj1" fmla="val 87941"/>
            </a:avLst>
          </a:prstGeom>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1" name="Rounded Rectangular Callout 110">
            <a:extLst>
              <a:ext uri="{FF2B5EF4-FFF2-40B4-BE49-F238E27FC236}">
                <a16:creationId xmlns:a16="http://schemas.microsoft.com/office/drawing/2014/main" id="{DBE2F7BA-2734-164B-99C9-A361EDF59BD5}"/>
              </a:ext>
            </a:extLst>
          </p:cNvPr>
          <p:cNvSpPr/>
          <p:nvPr/>
        </p:nvSpPr>
        <p:spPr bwMode="auto">
          <a:xfrm>
            <a:off x="8329707" y="1867989"/>
            <a:ext cx="3735025" cy="974701"/>
          </a:xfrm>
          <a:prstGeom prst="wedgeRoundRectCallout">
            <a:avLst>
              <a:gd name="adj1" fmla="val -54790"/>
              <a:gd name="adj2" fmla="val -12073"/>
              <a:gd name="adj3" fmla="val 16667"/>
            </a:avLst>
          </a:prstGeom>
          <a:solidFill>
            <a:schemeClr val="accent1"/>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r>
              <a:rPr kumimoji="0" lang="en-US" sz="2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mn-cs"/>
              </a:rPr>
              <a:t>Advanced threat prevention using CloudGuard adaptive security</a:t>
            </a:r>
          </a:p>
        </p:txBody>
      </p:sp>
      <p:sp>
        <p:nvSpPr>
          <p:cNvPr id="112" name="Rounded Rectangular Callout 111">
            <a:extLst>
              <a:ext uri="{FF2B5EF4-FFF2-40B4-BE49-F238E27FC236}">
                <a16:creationId xmlns:a16="http://schemas.microsoft.com/office/drawing/2014/main" id="{4481F14A-5DF1-1645-AA39-740A1693E34C}"/>
              </a:ext>
            </a:extLst>
          </p:cNvPr>
          <p:cNvSpPr/>
          <p:nvPr/>
        </p:nvSpPr>
        <p:spPr bwMode="auto">
          <a:xfrm>
            <a:off x="8329707" y="5492876"/>
            <a:ext cx="3735025" cy="1130435"/>
          </a:xfrm>
          <a:prstGeom prst="wedgeRoundRectCallout">
            <a:avLst>
              <a:gd name="adj1" fmla="val -21391"/>
              <a:gd name="adj2" fmla="val -49138"/>
              <a:gd name="adj3" fmla="val 16667"/>
            </a:avLst>
          </a:prstGeom>
          <a:solidFill>
            <a:schemeClr val="accent1"/>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r>
              <a:rPr kumimoji="0" lang="en-US" sz="2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mn-cs"/>
              </a:rPr>
              <a:t>Security deployments are automated</a:t>
            </a:r>
          </a:p>
        </p:txBody>
      </p:sp>
      <p:sp>
        <p:nvSpPr>
          <p:cNvPr id="113" name="Rounded Rectangular Callout 112">
            <a:extLst>
              <a:ext uri="{FF2B5EF4-FFF2-40B4-BE49-F238E27FC236}">
                <a16:creationId xmlns:a16="http://schemas.microsoft.com/office/drawing/2014/main" id="{0A2F678C-4274-AD41-8A9F-D897C6B9873E}"/>
              </a:ext>
            </a:extLst>
          </p:cNvPr>
          <p:cNvSpPr/>
          <p:nvPr/>
        </p:nvSpPr>
        <p:spPr bwMode="auto">
          <a:xfrm>
            <a:off x="8329707" y="4210563"/>
            <a:ext cx="3735025" cy="1130435"/>
          </a:xfrm>
          <a:prstGeom prst="wedgeRoundRectCallout">
            <a:avLst>
              <a:gd name="adj1" fmla="val -19607"/>
              <a:gd name="adj2" fmla="val -49137"/>
              <a:gd name="adj3" fmla="val 16667"/>
            </a:avLst>
          </a:prstGeom>
          <a:solidFill>
            <a:schemeClr val="accent1"/>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r>
              <a:rPr kumimoji="0" lang="en-US" sz="2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mn-cs"/>
              </a:rPr>
              <a:t>Segmented environments allow isolation of infected areas</a:t>
            </a:r>
          </a:p>
        </p:txBody>
      </p:sp>
      <p:sp>
        <p:nvSpPr>
          <p:cNvPr id="114" name="Rounded Rectangular Callout 113">
            <a:extLst>
              <a:ext uri="{FF2B5EF4-FFF2-40B4-BE49-F238E27FC236}">
                <a16:creationId xmlns:a16="http://schemas.microsoft.com/office/drawing/2014/main" id="{2654C55B-127F-474D-B8FF-8BF1F6E6EBC3}"/>
              </a:ext>
            </a:extLst>
          </p:cNvPr>
          <p:cNvSpPr/>
          <p:nvPr/>
        </p:nvSpPr>
        <p:spPr bwMode="auto">
          <a:xfrm>
            <a:off x="8329707" y="2961788"/>
            <a:ext cx="3735025" cy="1130435"/>
          </a:xfrm>
          <a:prstGeom prst="wedgeRoundRectCallout">
            <a:avLst>
              <a:gd name="adj1" fmla="val -59379"/>
              <a:gd name="adj2" fmla="val -58404"/>
              <a:gd name="adj3" fmla="val 16667"/>
            </a:avLst>
          </a:prstGeom>
          <a:solidFill>
            <a:schemeClr val="accent1"/>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r>
              <a:rPr kumimoji="0" lang="en-US" sz="2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mn-cs"/>
              </a:rPr>
              <a:t>New environments (spokes) are automatically secured</a:t>
            </a:r>
          </a:p>
        </p:txBody>
      </p:sp>
      <p:sp>
        <p:nvSpPr>
          <p:cNvPr id="115" name="Down Arrow 114">
            <a:extLst>
              <a:ext uri="{FF2B5EF4-FFF2-40B4-BE49-F238E27FC236}">
                <a16:creationId xmlns:a16="http://schemas.microsoft.com/office/drawing/2014/main" id="{33C2CA0F-677E-2D47-9F47-1043AA726290}"/>
              </a:ext>
            </a:extLst>
          </p:cNvPr>
          <p:cNvSpPr/>
          <p:nvPr/>
        </p:nvSpPr>
        <p:spPr bwMode="auto">
          <a:xfrm>
            <a:off x="3542361" y="1581437"/>
            <a:ext cx="233563" cy="722801"/>
          </a:xfrm>
          <a:prstGeom prst="downArrow">
            <a:avLst/>
          </a:prstGeom>
          <a:solidFill>
            <a:srgbClr val="C6EDFE"/>
          </a:solidFill>
          <a:ln w="12700" algn="ctr">
            <a:noFill/>
            <a:miter lim="800000"/>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Calibri"/>
              <a:ea typeface="+mn-ea"/>
              <a:cs typeface="+mn-cs"/>
            </a:endParaRPr>
          </a:p>
        </p:txBody>
      </p:sp>
      <p:cxnSp>
        <p:nvCxnSpPr>
          <p:cNvPr id="118" name="Elbow Connector 117">
            <a:extLst>
              <a:ext uri="{FF2B5EF4-FFF2-40B4-BE49-F238E27FC236}">
                <a16:creationId xmlns:a16="http://schemas.microsoft.com/office/drawing/2014/main" id="{DEC24884-9BF8-134D-9260-F058B3455324}"/>
              </a:ext>
            </a:extLst>
          </p:cNvPr>
          <p:cNvCxnSpPr>
            <a:stCxn id="46" idx="2"/>
          </p:cNvCxnSpPr>
          <p:nvPr/>
        </p:nvCxnSpPr>
        <p:spPr bwMode="auto">
          <a:xfrm rot="16200000" flipH="1">
            <a:off x="4957329" y="4771271"/>
            <a:ext cx="692603" cy="1158042"/>
          </a:xfrm>
          <a:prstGeom prst="bentConnector2">
            <a:avLst/>
          </a:prstGeom>
          <a:solidFill>
            <a:schemeClr val="bg1"/>
          </a:solidFill>
          <a:ln w="38100" cap="flat" cmpd="sng" algn="ctr">
            <a:solidFill>
              <a:srgbClr val="C6EDFE"/>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Footer Placeholder 1">
            <a:extLst>
              <a:ext uri="{FF2B5EF4-FFF2-40B4-BE49-F238E27FC236}">
                <a16:creationId xmlns:a16="http://schemas.microsoft.com/office/drawing/2014/main" id="{BDE9A46C-EEC1-184F-B70A-1C863FA7FE82}"/>
              </a:ext>
            </a:extLst>
          </p:cNvPr>
          <p:cNvSpPr txBox="1">
            <a:spLocks/>
          </p:cNvSpPr>
          <p:nvPr/>
        </p:nvSpPr>
        <p:spPr>
          <a:xfrm>
            <a:off x="5934456" y="6536175"/>
            <a:ext cx="3097481" cy="302408"/>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r>
              <a:rPr kumimoji="0" lang="en-US" sz="900" b="0" i="0" u="none" strike="noStrike" kern="1200" cap="none" spc="0" normalizeH="0" baseline="0" noProof="0">
                <a:ln>
                  <a:noFill/>
                </a:ln>
                <a:solidFill>
                  <a:srgbClr val="777777"/>
                </a:solidFill>
                <a:effectLst/>
                <a:uLnTx/>
                <a:uFillTx/>
                <a:latin typeface="Calibri"/>
                <a:ea typeface="+mn-ea"/>
                <a:cs typeface="+mn-cs"/>
              </a:rPr>
              <a:t> [Protected] Distribution or modification is subject to approval ​</a:t>
            </a:r>
          </a:p>
        </p:txBody>
      </p:sp>
      <p:sp>
        <p:nvSpPr>
          <p:cNvPr id="121" name="Rounded Rectangular Callout 120">
            <a:extLst>
              <a:ext uri="{FF2B5EF4-FFF2-40B4-BE49-F238E27FC236}">
                <a16:creationId xmlns:a16="http://schemas.microsoft.com/office/drawing/2014/main" id="{87FE7210-298B-324C-8666-B501217386FE}"/>
              </a:ext>
            </a:extLst>
          </p:cNvPr>
          <p:cNvSpPr/>
          <p:nvPr/>
        </p:nvSpPr>
        <p:spPr bwMode="auto">
          <a:xfrm>
            <a:off x="8319765" y="744564"/>
            <a:ext cx="3735025" cy="930010"/>
          </a:xfrm>
          <a:prstGeom prst="wedgeRoundRectCallout">
            <a:avLst>
              <a:gd name="adj1" fmla="val -54790"/>
              <a:gd name="adj2" fmla="val -12073"/>
              <a:gd name="adj3" fmla="val 16667"/>
            </a:avLst>
          </a:prstGeom>
          <a:solidFill>
            <a:schemeClr val="accent1"/>
          </a:solidFill>
          <a:ln w="12700" algn="ctr">
            <a:noFill/>
            <a:miter lim="800000"/>
            <a:headEnd/>
            <a:tailEnd/>
          </a:ln>
          <a:effectLst>
            <a:outerShdw blurRad="50800" dist="38100" dir="8100000" algn="tr" rotWithShape="0">
              <a:prstClr val="black">
                <a:alpha val="40000"/>
              </a:prstClr>
            </a:outerShdw>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ct val="0"/>
              </a:spcAft>
              <a:buClr>
                <a:srgbClr val="72183E"/>
              </a:buClr>
              <a:buSzPct val="115000"/>
              <a:buFont typeface="Wingdings" pitchFamily="2" charset="2"/>
              <a:buNone/>
              <a:tabLst/>
              <a:defRPr/>
            </a:pPr>
            <a:r>
              <a:rPr kumimoji="0" lang="en-US" sz="2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mn-cs"/>
              </a:rPr>
              <a:t>As </a:t>
            </a:r>
            <a:r>
              <a:rPr kumimoji="0" lang="en-US" sz="2200" b="0" i="0" u="none" strike="noStrike" kern="1200" cap="none" spc="0" normalizeH="0" baseline="0" noProof="0" err="1">
                <a:ln>
                  <a:noFill/>
                </a:ln>
                <a:solidFill>
                  <a:srgbClr val="FFFFFF"/>
                </a:solidFill>
                <a:effectLst/>
                <a:uLnTx/>
                <a:uFillTx/>
                <a:latin typeface="DIN 2014" panose="020B0504020202020204" pitchFamily="34" charset="77"/>
                <a:ea typeface="DIN 2014" panose="020B0504020202020204" pitchFamily="34" charset="77"/>
                <a:cs typeface="+mn-cs"/>
              </a:rPr>
              <a:t>DevSecOps</a:t>
            </a:r>
            <a:r>
              <a:rPr kumimoji="0" lang="en-US" sz="2200" b="0" i="0" u="none" strike="noStrike" kern="1200" cap="none" spc="0" normalizeH="0" baseline="0" noProof="0">
                <a:ln>
                  <a:noFill/>
                </a:ln>
                <a:solidFill>
                  <a:srgbClr val="FFFFFF"/>
                </a:solidFill>
                <a:effectLst/>
                <a:uLnTx/>
                <a:uFillTx/>
                <a:latin typeface="DIN 2014" panose="020B0504020202020204" pitchFamily="34" charset="77"/>
                <a:ea typeface="DIN 2014" panose="020B0504020202020204" pitchFamily="34" charset="77"/>
                <a:cs typeface="+mn-cs"/>
              </a:rPr>
              <a:t> I have security &amp; control without slowing anyone down</a:t>
            </a:r>
          </a:p>
        </p:txBody>
      </p:sp>
      <p:pic>
        <p:nvPicPr>
          <p:cNvPr id="75" name="Picture 7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30672" y="2593741"/>
            <a:ext cx="646872" cy="646872"/>
          </a:xfrm>
          <a:prstGeom prst="rect">
            <a:avLst/>
          </a:prstGeom>
        </p:spPr>
      </p:pic>
      <p:pic>
        <p:nvPicPr>
          <p:cNvPr id="77" name="Picture 7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73473" y="4820678"/>
            <a:ext cx="698324" cy="698324"/>
          </a:xfrm>
          <a:prstGeom prst="rect">
            <a:avLst/>
          </a:prstGeom>
        </p:spPr>
      </p:pic>
      <p:sp>
        <p:nvSpPr>
          <p:cNvPr id="3" name="Footer Placeholder 2"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900" b="0" i="0" u="none" strike="noStrike" kern="1200" cap="none" spc="0" normalizeH="0" baseline="0" noProof="0">
                <a:ln>
                  <a:noFill/>
                </a:ln>
                <a:solidFill>
                  <a:srgbClr val="FFFFFF">
                    <a:lumMod val="75000"/>
                  </a:srgbClr>
                </a:solidFill>
                <a:effectLst/>
                <a:uLnTx/>
                <a:uFillTx/>
                <a:latin typeface="Calibri"/>
                <a:ea typeface="+mn-ea"/>
                <a:cs typeface="+mn-cs"/>
              </a:rPr>
              <a:t> [Internal Use] for Check Point employees​</a:t>
            </a:r>
          </a:p>
        </p:txBody>
      </p:sp>
    </p:spTree>
    <p:extLst>
      <p:ext uri="{BB962C8B-B14F-4D97-AF65-F5344CB8AC3E}">
        <p14:creationId xmlns:p14="http://schemas.microsoft.com/office/powerpoint/2010/main" val="365823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500"/>
                                        <p:tgtEl>
                                          <p:spTgt spid="9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500"/>
                                        <p:tgtEl>
                                          <p:spTgt spid="121"/>
                                        </p:tgtEl>
                                      </p:cBhvr>
                                    </p:animEffect>
                                  </p:childTnLst>
                                </p:cTn>
                              </p:par>
                              <p:par>
                                <p:cTn id="17" presetID="1" presetClass="exit" presetSubtype="0" fill="hold" nodeType="withEffect">
                                  <p:stCondLst>
                                    <p:cond delay="0"/>
                                  </p:stCondLst>
                                  <p:childTnLst>
                                    <p:set>
                                      <p:cBhvr>
                                        <p:cTn id="18" dur="1" fill="hold">
                                          <p:stCondLst>
                                            <p:cond delay="0"/>
                                          </p:stCondLst>
                                        </p:cTn>
                                        <p:tgtEl>
                                          <p:spTgt spid="1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500"/>
                                        <p:tgtEl>
                                          <p:spTgt spid="1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3"/>
                                        </p:tgtEl>
                                        <p:attrNameLst>
                                          <p:attrName>style.visibility</p:attrName>
                                        </p:attrNameLst>
                                      </p:cBhvr>
                                      <p:to>
                                        <p:strVal val="visible"/>
                                      </p:to>
                                    </p:set>
                                    <p:animEffect transition="in" filter="fade">
                                      <p:cBhvr>
                                        <p:cTn id="33" dur="500"/>
                                        <p:tgtEl>
                                          <p:spTgt spid="1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fade">
                                      <p:cBhvr>
                                        <p:cTn id="3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14" grpId="0" animBg="1"/>
      <p:bldP spid="1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FFFFFF">
                  <a:lumMod val="75000"/>
                </a:srgbClr>
              </a:solidFill>
              <a:effectLst/>
              <a:uLnTx/>
              <a:uFillTx/>
              <a:latin typeface="Calibri"/>
              <a:cs typeface="Arial"/>
              <a:sym typeface="Arial"/>
            </a:endParaRPr>
          </a:p>
        </p:txBody>
      </p:sp>
      <p:sp>
        <p:nvSpPr>
          <p:cNvPr id="5" name="Date Placeholder 4" hidden="1"/>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4D4D4F">
                  <a:tint val="75000"/>
                </a:srgbClr>
              </a:solidFill>
              <a:effectLst/>
              <a:uLnTx/>
              <a:uFillTx/>
              <a:latin typeface="Arial"/>
              <a:cs typeface="Arial"/>
              <a:sym typeface="Arial"/>
            </a:endParaRPr>
          </a:p>
        </p:txBody>
      </p:sp>
      <p:sp>
        <p:nvSpPr>
          <p:cNvPr id="129" name="Content Placeholder 2">
            <a:extLst>
              <a:ext uri="{FF2B5EF4-FFF2-40B4-BE49-F238E27FC236}">
                <a16:creationId xmlns:a16="http://schemas.microsoft.com/office/drawing/2014/main" id="{37E9D1A5-EF16-ED45-3252-8E3CEB9412D8}"/>
              </a:ext>
            </a:extLst>
          </p:cNvPr>
          <p:cNvSpPr txBox="1">
            <a:spLocks/>
          </p:cNvSpPr>
          <p:nvPr/>
        </p:nvSpPr>
        <p:spPr>
          <a:xfrm>
            <a:off x="238522" y="1947139"/>
            <a:ext cx="5163709" cy="822963"/>
          </a:xfrm>
          <a:prstGeom prst="rect">
            <a:avLst/>
          </a:prstGeom>
        </p:spPr>
        <p:txBody>
          <a:bodyPr vert="horz" lIns="91440" tIns="45720" rIns="91440" bIns="45720" rtlCol="0" anchor="t"/>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lumMod val="75000"/>
                  </a:schemeClr>
                </a:solidFill>
                <a:latin typeface="+mn-lt"/>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a:lstStyle>
          <a:p>
            <a:pPr lvl="0" algn="l">
              <a:buClr>
                <a:srgbClr val="FF0000"/>
              </a:buClr>
              <a:defRPr/>
            </a:pPr>
            <a:r>
              <a:rPr kumimoji="0" lang="en-US" sz="1950" b="0" i="0" u="none" strike="noStrike" kern="1200" cap="none" spc="0" normalizeH="0" baseline="0" noProof="0">
                <a:ln>
                  <a:noFill/>
                </a:ln>
                <a:solidFill>
                  <a:srgbClr val="4D4D4F"/>
                </a:solidFill>
                <a:effectLst/>
                <a:uLnTx/>
                <a:uFillTx/>
                <a:latin typeface="Roboto" pitchFamily="2" charset="0"/>
                <a:ea typeface="Roboto" pitchFamily="2" charset="0"/>
                <a:cs typeface="Arial" panose="020B0604020202020204" pitchFamily="34" charset="0"/>
                <a:sym typeface="Arial"/>
              </a:rPr>
              <a:t>Industry-leading advanced threat prevention for public, private and hybrid clouds </a:t>
            </a:r>
          </a:p>
        </p:txBody>
      </p:sp>
      <p:sp>
        <p:nvSpPr>
          <p:cNvPr id="130" name="Title 3">
            <a:extLst>
              <a:ext uri="{FF2B5EF4-FFF2-40B4-BE49-F238E27FC236}">
                <a16:creationId xmlns:a16="http://schemas.microsoft.com/office/drawing/2014/main" id="{BCEBEAD1-DCE0-FC09-C589-C6C9AD25AFB4}"/>
              </a:ext>
            </a:extLst>
          </p:cNvPr>
          <p:cNvSpPr txBox="1">
            <a:spLocks/>
          </p:cNvSpPr>
          <p:nvPr/>
        </p:nvSpPr>
        <p:spPr bwMode="auto">
          <a:xfrm>
            <a:off x="223009" y="147618"/>
            <a:ext cx="5762749" cy="2032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accent1"/>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l" defTabSz="914400" rtl="0" eaLnBrk="1" fontAlgn="base" latinLnBrk="0" hangingPunct="1">
              <a:lnSpc>
                <a:spcPct val="95000"/>
              </a:lnSpc>
              <a:spcBef>
                <a:spcPts val="1000"/>
              </a:spcBef>
              <a:spcAft>
                <a:spcPct val="0"/>
              </a:spcAft>
              <a:buClr>
                <a:srgbClr val="DA1572"/>
              </a:buClr>
              <a:buSzPct val="85000"/>
              <a:buFont typeface="Arial"/>
              <a:buNone/>
              <a:tabLst/>
              <a:defRPr/>
            </a:pPr>
            <a:r>
              <a:rPr kumimoji="0" lang="en-US"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anose="020B0604020202020204" pitchFamily="34" charset="0"/>
                <a:sym typeface="Arial"/>
              </a:rPr>
              <a:t>EXTEND YOUR NETWORK SECURITY TO THE CLOUD</a:t>
            </a:r>
            <a:endParaRPr kumimoji="0" lang="pl-PL" sz="4000" b="1" i="0" u="none" strike="noStrike" kern="0" cap="none" spc="0" normalizeH="0" baseline="0" noProof="0">
              <a:ln>
                <a:noFill/>
              </a:ln>
              <a:gradFill>
                <a:gsLst>
                  <a:gs pos="79000">
                    <a:srgbClr val="DA1572"/>
                  </a:gs>
                  <a:gs pos="0">
                    <a:srgbClr val="293896"/>
                  </a:gs>
                </a:gsLst>
                <a:path path="circle">
                  <a:fillToRect l="100000" t="100000"/>
                </a:path>
              </a:gradFill>
              <a:effectLst/>
              <a:uLnTx/>
              <a:uFillTx/>
              <a:latin typeface="Roboto" pitchFamily="2" charset="0"/>
              <a:ea typeface="Roboto" pitchFamily="2" charset="0"/>
              <a:cs typeface="Arial" panose="020B0604020202020204" pitchFamily="34" charset="0"/>
              <a:sym typeface="Arial"/>
            </a:endParaRPr>
          </a:p>
        </p:txBody>
      </p:sp>
      <p:grpSp>
        <p:nvGrpSpPr>
          <p:cNvPr id="3" name="Group 2"/>
          <p:cNvGrpSpPr/>
          <p:nvPr/>
        </p:nvGrpSpPr>
        <p:grpSpPr>
          <a:xfrm>
            <a:off x="5759420" y="934244"/>
            <a:ext cx="5530850" cy="4989513"/>
            <a:chOff x="5759420" y="934244"/>
            <a:chExt cx="5530850" cy="4989513"/>
          </a:xfrm>
        </p:grpSpPr>
        <p:grpSp>
          <p:nvGrpSpPr>
            <p:cNvPr id="125" name="Grupa 124">
              <a:extLst>
                <a:ext uri="{FF2B5EF4-FFF2-40B4-BE49-F238E27FC236}">
                  <a16:creationId xmlns:a16="http://schemas.microsoft.com/office/drawing/2014/main" id="{8F5920DE-CB71-D38A-33A4-312038EF81EB}"/>
                </a:ext>
              </a:extLst>
            </p:cNvPr>
            <p:cNvGrpSpPr/>
            <p:nvPr/>
          </p:nvGrpSpPr>
          <p:grpSpPr>
            <a:xfrm>
              <a:off x="5759420" y="934244"/>
              <a:ext cx="5530850" cy="4989513"/>
              <a:chOff x="5556873" y="758367"/>
              <a:chExt cx="5530850" cy="4989513"/>
            </a:xfrm>
          </p:grpSpPr>
          <p:grpSp>
            <p:nvGrpSpPr>
              <p:cNvPr id="12" name="Group 108">
                <a:extLst>
                  <a:ext uri="{FF2B5EF4-FFF2-40B4-BE49-F238E27FC236}">
                    <a16:creationId xmlns:a16="http://schemas.microsoft.com/office/drawing/2014/main" id="{E1D82E73-47AB-0FEC-7F39-1A66B983FDAD}"/>
                  </a:ext>
                </a:extLst>
              </p:cNvPr>
              <p:cNvGrpSpPr/>
              <p:nvPr/>
            </p:nvGrpSpPr>
            <p:grpSpPr>
              <a:xfrm>
                <a:off x="5556873" y="758367"/>
                <a:ext cx="5530850" cy="4989513"/>
                <a:chOff x="5938838" y="1222375"/>
                <a:chExt cx="5530850" cy="4989513"/>
              </a:xfrm>
            </p:grpSpPr>
            <p:graphicFrame>
              <p:nvGraphicFramePr>
                <p:cNvPr id="31" name="Object 3">
                  <a:extLst>
                    <a:ext uri="{FF2B5EF4-FFF2-40B4-BE49-F238E27FC236}">
                      <a16:creationId xmlns:a16="http://schemas.microsoft.com/office/drawing/2014/main" id="{5D0F91B1-09D3-2C8E-47EF-44762C0C5A34}"/>
                    </a:ext>
                  </a:extLst>
                </p:cNvPr>
                <p:cNvGraphicFramePr>
                  <a:graphicFrameLocks noChangeAspect="1"/>
                </p:cNvGraphicFramePr>
                <p:nvPr/>
              </p:nvGraphicFramePr>
              <p:xfrm>
                <a:off x="7712320" y="1768722"/>
                <a:ext cx="480647" cy="304635"/>
              </p:xfrm>
              <a:graphic>
                <a:graphicData uri="http://schemas.openxmlformats.org/presentationml/2006/ole">
                  <mc:AlternateContent xmlns:mc="http://schemas.openxmlformats.org/markup-compatibility/2006">
                    <mc:Choice xmlns:v="urn:schemas-microsoft-com:vml" Requires="v">
                      <p:oleObj r:id="rId3" imgW="901440" imgH="571320" progId="">
                        <p:embed/>
                      </p:oleObj>
                    </mc:Choice>
                    <mc:Fallback>
                      <p:oleObj r:id="rId3" imgW="901440" imgH="571320" progId="">
                        <p:embed/>
                        <p:pic>
                          <p:nvPicPr>
                            <p:cNvPr id="31" name="Object 3">
                              <a:extLst>
                                <a:ext uri="{FF2B5EF4-FFF2-40B4-BE49-F238E27FC236}">
                                  <a16:creationId xmlns:a16="http://schemas.microsoft.com/office/drawing/2014/main" id="{5D0F91B1-09D3-2C8E-47EF-44762C0C5A34}"/>
                                </a:ext>
                              </a:extLst>
                            </p:cNvPr>
                            <p:cNvPicPr/>
                            <p:nvPr/>
                          </p:nvPicPr>
                          <p:blipFill>
                            <a:blip r:embed="rId4"/>
                            <a:stretch>
                              <a:fillRect/>
                            </a:stretch>
                          </p:blipFill>
                          <p:spPr>
                            <a:xfrm>
                              <a:off x="7712320" y="1768722"/>
                              <a:ext cx="480647" cy="304635"/>
                            </a:xfrm>
                            <a:prstGeom prst="rect">
                              <a:avLst/>
                            </a:prstGeom>
                          </p:spPr>
                        </p:pic>
                      </p:oleObj>
                    </mc:Fallback>
                  </mc:AlternateContent>
                </a:graphicData>
              </a:graphic>
            </p:graphicFrame>
            <p:graphicFrame>
              <p:nvGraphicFramePr>
                <p:cNvPr id="32" name="Object 4">
                  <a:extLst>
                    <a:ext uri="{FF2B5EF4-FFF2-40B4-BE49-F238E27FC236}">
                      <a16:creationId xmlns:a16="http://schemas.microsoft.com/office/drawing/2014/main" id="{874CDDEF-8CE2-524E-71EC-62046BE4D46B}"/>
                    </a:ext>
                  </a:extLst>
                </p:cNvPr>
                <p:cNvGraphicFramePr>
                  <a:graphicFrameLocks noChangeAspect="1"/>
                </p:cNvGraphicFramePr>
                <p:nvPr/>
              </p:nvGraphicFramePr>
              <p:xfrm>
                <a:off x="7082512" y="2846021"/>
                <a:ext cx="286604" cy="271906"/>
              </p:xfrm>
              <a:graphic>
                <a:graphicData uri="http://schemas.openxmlformats.org/presentationml/2006/ole">
                  <mc:AlternateContent xmlns:mc="http://schemas.openxmlformats.org/markup-compatibility/2006">
                    <mc:Choice xmlns:v="urn:schemas-microsoft-com:vml" Requires="v">
                      <p:oleObj r:id="rId5" imgW="495000" imgH="469800" progId="">
                        <p:embed/>
                      </p:oleObj>
                    </mc:Choice>
                    <mc:Fallback>
                      <p:oleObj r:id="rId5" imgW="495000" imgH="469800" progId="">
                        <p:embed/>
                        <p:pic>
                          <p:nvPicPr>
                            <p:cNvPr id="32" name="Object 4">
                              <a:extLst>
                                <a:ext uri="{FF2B5EF4-FFF2-40B4-BE49-F238E27FC236}">
                                  <a16:creationId xmlns:a16="http://schemas.microsoft.com/office/drawing/2014/main" id="{874CDDEF-8CE2-524E-71EC-62046BE4D46B}"/>
                                </a:ext>
                              </a:extLst>
                            </p:cNvPr>
                            <p:cNvPicPr/>
                            <p:nvPr/>
                          </p:nvPicPr>
                          <p:blipFill>
                            <a:blip r:embed="rId6"/>
                            <a:stretch>
                              <a:fillRect/>
                            </a:stretch>
                          </p:blipFill>
                          <p:spPr>
                            <a:xfrm>
                              <a:off x="7082512" y="2846021"/>
                              <a:ext cx="286604" cy="271906"/>
                            </a:xfrm>
                            <a:prstGeom prst="rect">
                              <a:avLst/>
                            </a:prstGeom>
                          </p:spPr>
                        </p:pic>
                      </p:oleObj>
                    </mc:Fallback>
                  </mc:AlternateContent>
                </a:graphicData>
              </a:graphic>
            </p:graphicFrame>
            <p:graphicFrame>
              <p:nvGraphicFramePr>
                <p:cNvPr id="33" name="Object 5">
                  <a:extLst>
                    <a:ext uri="{FF2B5EF4-FFF2-40B4-BE49-F238E27FC236}">
                      <a16:creationId xmlns:a16="http://schemas.microsoft.com/office/drawing/2014/main" id="{5F6E6099-9C81-8837-C0E9-EA6621096672}"/>
                    </a:ext>
                  </a:extLst>
                </p:cNvPr>
                <p:cNvGraphicFramePr>
                  <a:graphicFrameLocks noChangeAspect="1"/>
                </p:cNvGraphicFramePr>
                <p:nvPr/>
              </p:nvGraphicFramePr>
              <p:xfrm>
                <a:off x="10283948" y="2925789"/>
                <a:ext cx="769449" cy="170989"/>
              </p:xfrm>
              <a:graphic>
                <a:graphicData uri="http://schemas.openxmlformats.org/presentationml/2006/ole">
                  <mc:AlternateContent xmlns:mc="http://schemas.openxmlformats.org/markup-compatibility/2006">
                    <mc:Choice xmlns:v="urn:schemas-microsoft-com:vml" Requires="v">
                      <p:oleObj r:id="rId7" imgW="1371240" imgH="304560" progId="">
                        <p:embed/>
                      </p:oleObj>
                    </mc:Choice>
                    <mc:Fallback>
                      <p:oleObj r:id="rId7" imgW="1371240" imgH="304560" progId="">
                        <p:embed/>
                        <p:pic>
                          <p:nvPicPr>
                            <p:cNvPr id="33" name="Object 5">
                              <a:extLst>
                                <a:ext uri="{FF2B5EF4-FFF2-40B4-BE49-F238E27FC236}">
                                  <a16:creationId xmlns:a16="http://schemas.microsoft.com/office/drawing/2014/main" id="{5F6E6099-9C81-8837-C0E9-EA6621096672}"/>
                                </a:ext>
                              </a:extLst>
                            </p:cNvPr>
                            <p:cNvPicPr/>
                            <p:nvPr/>
                          </p:nvPicPr>
                          <p:blipFill>
                            <a:blip r:embed="rId8"/>
                            <a:stretch>
                              <a:fillRect/>
                            </a:stretch>
                          </p:blipFill>
                          <p:spPr>
                            <a:xfrm>
                              <a:off x="10283948" y="2925789"/>
                              <a:ext cx="769449" cy="170989"/>
                            </a:xfrm>
                            <a:prstGeom prst="rect">
                              <a:avLst/>
                            </a:prstGeom>
                          </p:spPr>
                        </p:pic>
                      </p:oleObj>
                    </mc:Fallback>
                  </mc:AlternateContent>
                </a:graphicData>
              </a:graphic>
            </p:graphicFrame>
            <p:graphicFrame>
              <p:nvGraphicFramePr>
                <p:cNvPr id="34" name="Object 6">
                  <a:extLst>
                    <a:ext uri="{FF2B5EF4-FFF2-40B4-BE49-F238E27FC236}">
                      <a16:creationId xmlns:a16="http://schemas.microsoft.com/office/drawing/2014/main" id="{AC875E51-8042-D39E-48A3-4BFFA52A4129}"/>
                    </a:ext>
                  </a:extLst>
                </p:cNvPr>
                <p:cNvGraphicFramePr>
                  <a:graphicFrameLocks noChangeAspect="1"/>
                </p:cNvGraphicFramePr>
                <p:nvPr/>
              </p:nvGraphicFramePr>
              <p:xfrm>
                <a:off x="8830286" y="1487609"/>
                <a:ext cx="475475" cy="192454"/>
              </p:xfrm>
              <a:graphic>
                <a:graphicData uri="http://schemas.openxmlformats.org/presentationml/2006/ole">
                  <mc:AlternateContent xmlns:mc="http://schemas.openxmlformats.org/markup-compatibility/2006">
                    <mc:Choice xmlns:v="urn:schemas-microsoft-com:vml" Requires="v">
                      <p:oleObj r:id="rId9" imgW="1066320" imgH="431640" progId="">
                        <p:embed/>
                      </p:oleObj>
                    </mc:Choice>
                    <mc:Fallback>
                      <p:oleObj r:id="rId9" imgW="1066320" imgH="431640" progId="">
                        <p:embed/>
                        <p:pic>
                          <p:nvPicPr>
                            <p:cNvPr id="34" name="Object 6">
                              <a:extLst>
                                <a:ext uri="{FF2B5EF4-FFF2-40B4-BE49-F238E27FC236}">
                                  <a16:creationId xmlns:a16="http://schemas.microsoft.com/office/drawing/2014/main" id="{AC875E51-8042-D39E-48A3-4BFFA52A4129}"/>
                                </a:ext>
                              </a:extLst>
                            </p:cNvPr>
                            <p:cNvPicPr/>
                            <p:nvPr/>
                          </p:nvPicPr>
                          <p:blipFill>
                            <a:blip r:embed="rId10"/>
                            <a:stretch>
                              <a:fillRect/>
                            </a:stretch>
                          </p:blipFill>
                          <p:spPr>
                            <a:xfrm>
                              <a:off x="8830286" y="1487609"/>
                              <a:ext cx="475475" cy="192454"/>
                            </a:xfrm>
                            <a:prstGeom prst="rect">
                              <a:avLst/>
                            </a:prstGeom>
                          </p:spPr>
                        </p:pic>
                      </p:oleObj>
                    </mc:Fallback>
                  </mc:AlternateContent>
                </a:graphicData>
              </a:graphic>
            </p:graphicFrame>
            <p:graphicFrame>
              <p:nvGraphicFramePr>
                <p:cNvPr id="35" name="Object 7">
                  <a:extLst>
                    <a:ext uri="{FF2B5EF4-FFF2-40B4-BE49-F238E27FC236}">
                      <a16:creationId xmlns:a16="http://schemas.microsoft.com/office/drawing/2014/main" id="{5FB575CD-A67C-1316-12F3-8AF0063130BE}"/>
                    </a:ext>
                  </a:extLst>
                </p:cNvPr>
                <p:cNvGraphicFramePr>
                  <a:graphicFrameLocks noChangeAspect="1"/>
                </p:cNvGraphicFramePr>
                <p:nvPr/>
              </p:nvGraphicFramePr>
              <p:xfrm>
                <a:off x="10005524" y="1780446"/>
                <a:ext cx="533400" cy="234950"/>
              </p:xfrm>
              <a:graphic>
                <a:graphicData uri="http://schemas.openxmlformats.org/presentationml/2006/ole">
                  <mc:AlternateContent xmlns:mc="http://schemas.openxmlformats.org/markup-compatibility/2006">
                    <mc:Choice xmlns:v="urn:schemas-microsoft-com:vml" Requires="v">
                      <p:oleObj r:id="rId11" imgW="1066320" imgH="469800" progId="">
                        <p:embed/>
                      </p:oleObj>
                    </mc:Choice>
                    <mc:Fallback>
                      <p:oleObj r:id="rId11" imgW="1066320" imgH="469800" progId="">
                        <p:embed/>
                        <p:pic>
                          <p:nvPicPr>
                            <p:cNvPr id="35" name="Object 7">
                              <a:extLst>
                                <a:ext uri="{FF2B5EF4-FFF2-40B4-BE49-F238E27FC236}">
                                  <a16:creationId xmlns:a16="http://schemas.microsoft.com/office/drawing/2014/main" id="{5FB575CD-A67C-1316-12F3-8AF0063130BE}"/>
                                </a:ext>
                              </a:extLst>
                            </p:cNvPr>
                            <p:cNvPicPr/>
                            <p:nvPr/>
                          </p:nvPicPr>
                          <p:blipFill>
                            <a:blip r:embed="rId12"/>
                            <a:stretch>
                              <a:fillRect/>
                            </a:stretch>
                          </p:blipFill>
                          <p:spPr>
                            <a:xfrm>
                              <a:off x="10005524" y="1780446"/>
                              <a:ext cx="533400" cy="234950"/>
                            </a:xfrm>
                            <a:prstGeom prst="rect">
                              <a:avLst/>
                            </a:prstGeom>
                          </p:spPr>
                        </p:pic>
                      </p:oleObj>
                    </mc:Fallback>
                  </mc:AlternateContent>
                </a:graphicData>
              </a:graphic>
            </p:graphicFrame>
            <p:graphicFrame>
              <p:nvGraphicFramePr>
                <p:cNvPr id="36" name="Object 8">
                  <a:extLst>
                    <a:ext uri="{FF2B5EF4-FFF2-40B4-BE49-F238E27FC236}">
                      <a16:creationId xmlns:a16="http://schemas.microsoft.com/office/drawing/2014/main" id="{9DD4B144-6318-AFF9-E563-CDE9C1CB1547}"/>
                    </a:ext>
                  </a:extLst>
                </p:cNvPr>
                <p:cNvGraphicFramePr>
                  <a:graphicFrameLocks noChangeAspect="1"/>
                </p:cNvGraphicFramePr>
                <p:nvPr/>
              </p:nvGraphicFramePr>
              <p:xfrm>
                <a:off x="6233439" y="2827131"/>
                <a:ext cx="357740" cy="309685"/>
              </p:xfrm>
              <a:graphic>
                <a:graphicData uri="http://schemas.openxmlformats.org/presentationml/2006/ole">
                  <mc:AlternateContent xmlns:mc="http://schemas.openxmlformats.org/markup-compatibility/2006">
                    <mc:Choice xmlns:v="urn:schemas-microsoft-com:vml" Requires="v">
                      <p:oleObj r:id="rId13" imgW="850680" imgH="736200" progId="">
                        <p:embed/>
                      </p:oleObj>
                    </mc:Choice>
                    <mc:Fallback>
                      <p:oleObj r:id="rId13" imgW="850680" imgH="736200" progId="">
                        <p:embed/>
                        <p:pic>
                          <p:nvPicPr>
                            <p:cNvPr id="36" name="Object 8">
                              <a:extLst>
                                <a:ext uri="{FF2B5EF4-FFF2-40B4-BE49-F238E27FC236}">
                                  <a16:creationId xmlns:a16="http://schemas.microsoft.com/office/drawing/2014/main" id="{9DD4B144-6318-AFF9-E563-CDE9C1CB1547}"/>
                                </a:ext>
                              </a:extLst>
                            </p:cNvPr>
                            <p:cNvPicPr/>
                            <p:nvPr/>
                          </p:nvPicPr>
                          <p:blipFill>
                            <a:blip r:embed="rId14"/>
                            <a:stretch>
                              <a:fillRect/>
                            </a:stretch>
                          </p:blipFill>
                          <p:spPr>
                            <a:xfrm>
                              <a:off x="6233439" y="2827131"/>
                              <a:ext cx="357740" cy="309685"/>
                            </a:xfrm>
                            <a:prstGeom prst="rect">
                              <a:avLst/>
                            </a:prstGeom>
                          </p:spPr>
                        </p:pic>
                      </p:oleObj>
                    </mc:Fallback>
                  </mc:AlternateContent>
                </a:graphicData>
              </a:graphic>
            </p:graphicFrame>
            <p:graphicFrame>
              <p:nvGraphicFramePr>
                <p:cNvPr id="37" name="Object 9">
                  <a:extLst>
                    <a:ext uri="{FF2B5EF4-FFF2-40B4-BE49-F238E27FC236}">
                      <a16:creationId xmlns:a16="http://schemas.microsoft.com/office/drawing/2014/main" id="{3123A36E-0B0D-97BE-0BE2-021A0672498B}"/>
                    </a:ext>
                  </a:extLst>
                </p:cNvPr>
                <p:cNvGraphicFramePr>
                  <a:graphicFrameLocks noChangeAspect="1"/>
                </p:cNvGraphicFramePr>
                <p:nvPr/>
              </p:nvGraphicFramePr>
              <p:xfrm>
                <a:off x="7559798" y="2432339"/>
                <a:ext cx="515937" cy="210813"/>
              </p:xfrm>
              <a:graphic>
                <a:graphicData uri="http://schemas.openxmlformats.org/presentationml/2006/ole">
                  <mc:AlternateContent xmlns:mc="http://schemas.openxmlformats.org/markup-compatibility/2006">
                    <mc:Choice xmlns:v="urn:schemas-microsoft-com:vml" Requires="v">
                      <p:oleObj r:id="rId15" imgW="1180800" imgH="482400" progId="">
                        <p:embed/>
                      </p:oleObj>
                    </mc:Choice>
                    <mc:Fallback>
                      <p:oleObj r:id="rId15" imgW="1180800" imgH="482400" progId="">
                        <p:embed/>
                        <p:pic>
                          <p:nvPicPr>
                            <p:cNvPr id="37" name="Object 9">
                              <a:extLst>
                                <a:ext uri="{FF2B5EF4-FFF2-40B4-BE49-F238E27FC236}">
                                  <a16:creationId xmlns:a16="http://schemas.microsoft.com/office/drawing/2014/main" id="{3123A36E-0B0D-97BE-0BE2-021A0672498B}"/>
                                </a:ext>
                              </a:extLst>
                            </p:cNvPr>
                            <p:cNvPicPr/>
                            <p:nvPr/>
                          </p:nvPicPr>
                          <p:blipFill>
                            <a:blip r:embed="rId16"/>
                            <a:stretch>
                              <a:fillRect/>
                            </a:stretch>
                          </p:blipFill>
                          <p:spPr>
                            <a:xfrm>
                              <a:off x="7559798" y="2432339"/>
                              <a:ext cx="515937" cy="210813"/>
                            </a:xfrm>
                            <a:prstGeom prst="rect">
                              <a:avLst/>
                            </a:prstGeom>
                          </p:spPr>
                        </p:pic>
                      </p:oleObj>
                    </mc:Fallback>
                  </mc:AlternateContent>
                </a:graphicData>
              </a:graphic>
            </p:graphicFrame>
            <p:graphicFrame>
              <p:nvGraphicFramePr>
                <p:cNvPr id="38" name="Object 10">
                  <a:extLst>
                    <a:ext uri="{FF2B5EF4-FFF2-40B4-BE49-F238E27FC236}">
                      <a16:creationId xmlns:a16="http://schemas.microsoft.com/office/drawing/2014/main" id="{538B1AB4-A956-68CF-CD75-7A23C2502CDB}"/>
                    </a:ext>
                  </a:extLst>
                </p:cNvPr>
                <p:cNvGraphicFramePr>
                  <a:graphicFrameLocks noChangeAspect="1"/>
                </p:cNvGraphicFramePr>
                <p:nvPr/>
              </p:nvGraphicFramePr>
              <p:xfrm>
                <a:off x="8218611" y="5380773"/>
                <a:ext cx="374650" cy="260350"/>
              </p:xfrm>
              <a:graphic>
                <a:graphicData uri="http://schemas.openxmlformats.org/presentationml/2006/ole">
                  <mc:AlternateContent xmlns:mc="http://schemas.openxmlformats.org/markup-compatibility/2006">
                    <mc:Choice xmlns:v="urn:schemas-microsoft-com:vml" Requires="v">
                      <p:oleObj r:id="rId17" imgW="749160" imgH="520560" progId="">
                        <p:embed/>
                      </p:oleObj>
                    </mc:Choice>
                    <mc:Fallback>
                      <p:oleObj r:id="rId17" imgW="749160" imgH="520560" progId="">
                        <p:embed/>
                        <p:pic>
                          <p:nvPicPr>
                            <p:cNvPr id="38" name="Object 10">
                              <a:extLst>
                                <a:ext uri="{FF2B5EF4-FFF2-40B4-BE49-F238E27FC236}">
                                  <a16:creationId xmlns:a16="http://schemas.microsoft.com/office/drawing/2014/main" id="{538B1AB4-A956-68CF-CD75-7A23C2502CDB}"/>
                                </a:ext>
                              </a:extLst>
                            </p:cNvPr>
                            <p:cNvPicPr/>
                            <p:nvPr/>
                          </p:nvPicPr>
                          <p:blipFill>
                            <a:blip r:embed="rId18"/>
                            <a:stretch>
                              <a:fillRect/>
                            </a:stretch>
                          </p:blipFill>
                          <p:spPr>
                            <a:xfrm>
                              <a:off x="8218611" y="5380773"/>
                              <a:ext cx="374650" cy="260350"/>
                            </a:xfrm>
                            <a:prstGeom prst="rect">
                              <a:avLst/>
                            </a:prstGeom>
                          </p:spPr>
                        </p:pic>
                      </p:oleObj>
                    </mc:Fallback>
                  </mc:AlternateContent>
                </a:graphicData>
              </a:graphic>
            </p:graphicFrame>
            <p:pic>
              <p:nvPicPr>
                <p:cNvPr id="39" name="Picture 8" descr="Silver Peak is a Google Cloud partner">
                  <a:extLst>
                    <a:ext uri="{FF2B5EF4-FFF2-40B4-BE49-F238E27FC236}">
                      <a16:creationId xmlns:a16="http://schemas.microsoft.com/office/drawing/2014/main" id="{C0B69A7E-33DA-AD64-90D9-B040EB01BC43}"/>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a:stretch/>
              </p:blipFill>
              <p:spPr bwMode="auto">
                <a:xfrm>
                  <a:off x="9132568" y="1967279"/>
                  <a:ext cx="473028" cy="3802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0" name="Object 12">
                  <a:extLst>
                    <a:ext uri="{FF2B5EF4-FFF2-40B4-BE49-F238E27FC236}">
                      <a16:creationId xmlns:a16="http://schemas.microsoft.com/office/drawing/2014/main" id="{A9CD63F0-99A4-B57A-BBD3-656768DFB746}"/>
                    </a:ext>
                  </a:extLst>
                </p:cNvPr>
                <p:cNvGraphicFramePr>
                  <a:graphicFrameLocks noChangeAspect="1"/>
                </p:cNvGraphicFramePr>
                <p:nvPr/>
              </p:nvGraphicFramePr>
              <p:xfrm>
                <a:off x="10845457" y="4007171"/>
                <a:ext cx="500406" cy="301381"/>
              </p:xfrm>
              <a:graphic>
                <a:graphicData uri="http://schemas.openxmlformats.org/presentationml/2006/ole">
                  <mc:AlternateContent xmlns:mc="http://schemas.openxmlformats.org/markup-compatibility/2006">
                    <mc:Choice xmlns:v="urn:schemas-microsoft-com:vml" Requires="v">
                      <p:oleObj r:id="rId20" imgW="1117440" imgH="672840" progId="">
                        <p:embed/>
                      </p:oleObj>
                    </mc:Choice>
                    <mc:Fallback>
                      <p:oleObj r:id="rId20" imgW="1117440" imgH="672840" progId="">
                        <p:embed/>
                        <p:pic>
                          <p:nvPicPr>
                            <p:cNvPr id="40" name="Object 12">
                              <a:extLst>
                                <a:ext uri="{FF2B5EF4-FFF2-40B4-BE49-F238E27FC236}">
                                  <a16:creationId xmlns:a16="http://schemas.microsoft.com/office/drawing/2014/main" id="{A9CD63F0-99A4-B57A-BBD3-656768DFB746}"/>
                                </a:ext>
                              </a:extLst>
                            </p:cNvPr>
                            <p:cNvPicPr/>
                            <p:nvPr/>
                          </p:nvPicPr>
                          <p:blipFill>
                            <a:blip r:embed="rId21"/>
                            <a:stretch>
                              <a:fillRect/>
                            </a:stretch>
                          </p:blipFill>
                          <p:spPr>
                            <a:xfrm>
                              <a:off x="10845457" y="4007171"/>
                              <a:ext cx="500406" cy="301381"/>
                            </a:xfrm>
                            <a:prstGeom prst="rect">
                              <a:avLst/>
                            </a:prstGeom>
                          </p:spPr>
                        </p:pic>
                      </p:oleObj>
                    </mc:Fallback>
                  </mc:AlternateContent>
                </a:graphicData>
              </a:graphic>
            </p:graphicFrame>
            <p:graphicFrame>
              <p:nvGraphicFramePr>
                <p:cNvPr id="41" name="Object 13">
                  <a:extLst>
                    <a:ext uri="{FF2B5EF4-FFF2-40B4-BE49-F238E27FC236}">
                      <a16:creationId xmlns:a16="http://schemas.microsoft.com/office/drawing/2014/main" id="{FB365108-206D-66AB-5112-B22367ECF01F}"/>
                    </a:ext>
                  </a:extLst>
                </p:cNvPr>
                <p:cNvGraphicFramePr>
                  <a:graphicFrameLocks noChangeAspect="1"/>
                </p:cNvGraphicFramePr>
                <p:nvPr/>
              </p:nvGraphicFramePr>
              <p:xfrm>
                <a:off x="9654257" y="4993689"/>
                <a:ext cx="655637" cy="194015"/>
              </p:xfrm>
              <a:graphic>
                <a:graphicData uri="http://schemas.openxmlformats.org/presentationml/2006/ole">
                  <mc:AlternateContent xmlns:mc="http://schemas.openxmlformats.org/markup-compatibility/2006">
                    <mc:Choice xmlns:v="urn:schemas-microsoft-com:vml" Requires="v">
                      <p:oleObj r:id="rId22" imgW="1244160" imgH="367920" progId="">
                        <p:embed/>
                      </p:oleObj>
                    </mc:Choice>
                    <mc:Fallback>
                      <p:oleObj r:id="rId22" imgW="1244160" imgH="367920" progId="">
                        <p:embed/>
                        <p:pic>
                          <p:nvPicPr>
                            <p:cNvPr id="41" name="Object 13">
                              <a:extLst>
                                <a:ext uri="{FF2B5EF4-FFF2-40B4-BE49-F238E27FC236}">
                                  <a16:creationId xmlns:a16="http://schemas.microsoft.com/office/drawing/2014/main" id="{FB365108-206D-66AB-5112-B22367ECF01F}"/>
                                </a:ext>
                              </a:extLst>
                            </p:cNvPr>
                            <p:cNvPicPr/>
                            <p:nvPr/>
                          </p:nvPicPr>
                          <p:blipFill>
                            <a:blip r:embed="rId23"/>
                            <a:stretch>
                              <a:fillRect/>
                            </a:stretch>
                          </p:blipFill>
                          <p:spPr>
                            <a:xfrm>
                              <a:off x="9654257" y="4993689"/>
                              <a:ext cx="655637" cy="194015"/>
                            </a:xfrm>
                            <a:prstGeom prst="rect">
                              <a:avLst/>
                            </a:prstGeom>
                          </p:spPr>
                        </p:pic>
                      </p:oleObj>
                    </mc:Fallback>
                  </mc:AlternateContent>
                </a:graphicData>
              </a:graphic>
            </p:graphicFrame>
            <p:pic>
              <p:nvPicPr>
                <p:cNvPr id="42" name="Picture 14">
                  <a:extLst>
                    <a:ext uri="{FF2B5EF4-FFF2-40B4-BE49-F238E27FC236}">
                      <a16:creationId xmlns:a16="http://schemas.microsoft.com/office/drawing/2014/main" id="{ECE8E486-676A-BD24-262E-1C8A42BB20AA}"/>
                    </a:ext>
                  </a:extLst>
                </p:cNvPr>
                <p:cNvPicPr>
                  <a:picLocks noChangeAspect="1"/>
                </p:cNvPicPr>
                <p:nvPr/>
              </p:nvPicPr>
              <p:blipFill>
                <a:blip r:embed="rId24"/>
                <a:stretch>
                  <a:fillRect/>
                </a:stretch>
              </p:blipFill>
              <p:spPr>
                <a:xfrm>
                  <a:off x="9650086" y="5786710"/>
                  <a:ext cx="484723" cy="340518"/>
                </a:xfrm>
                <a:prstGeom prst="rect">
                  <a:avLst/>
                </a:prstGeom>
              </p:spPr>
            </p:pic>
            <p:pic>
              <p:nvPicPr>
                <p:cNvPr id="43" name="Picture 15">
                  <a:extLst>
                    <a:ext uri="{FF2B5EF4-FFF2-40B4-BE49-F238E27FC236}">
                      <a16:creationId xmlns:a16="http://schemas.microsoft.com/office/drawing/2014/main" id="{548FA114-39A4-BF14-F259-A0F9C2D4064D}"/>
                    </a:ext>
                  </a:extLst>
                </p:cNvPr>
                <p:cNvPicPr>
                  <a:picLocks noChangeAspect="1"/>
                </p:cNvPicPr>
                <p:nvPr/>
              </p:nvPicPr>
              <p:blipFill rotWithShape="1">
                <a:blip r:embed="rId25"/>
                <a:srcRect t="9594" r="809" b="19705"/>
                <a:stretch/>
              </p:blipFill>
              <p:spPr>
                <a:xfrm>
                  <a:off x="6213178" y="3717926"/>
                  <a:ext cx="439505" cy="313267"/>
                </a:xfrm>
                <a:prstGeom prst="rect">
                  <a:avLst/>
                </a:prstGeom>
              </p:spPr>
            </p:pic>
            <p:pic>
              <p:nvPicPr>
                <p:cNvPr id="44" name="Picture 16">
                  <a:extLst>
                    <a:ext uri="{FF2B5EF4-FFF2-40B4-BE49-F238E27FC236}">
                      <a16:creationId xmlns:a16="http://schemas.microsoft.com/office/drawing/2014/main" id="{7FC5E9F7-858F-77D4-5DF8-0D5805B1CA79}"/>
                    </a:ext>
                  </a:extLst>
                </p:cNvPr>
                <p:cNvPicPr>
                  <a:picLocks noChangeAspect="1"/>
                </p:cNvPicPr>
                <p:nvPr/>
              </p:nvPicPr>
              <p:blipFill rotWithShape="1">
                <a:blip r:embed="rId26"/>
                <a:srcRect t="17108" b="17393"/>
                <a:stretch/>
              </p:blipFill>
              <p:spPr>
                <a:xfrm>
                  <a:off x="6652683" y="4972138"/>
                  <a:ext cx="456465" cy="298980"/>
                </a:xfrm>
                <a:prstGeom prst="rect">
                  <a:avLst/>
                </a:prstGeom>
              </p:spPr>
            </p:pic>
            <p:pic>
              <p:nvPicPr>
                <p:cNvPr id="45" name="Picture 17">
                  <a:extLst>
                    <a:ext uri="{FF2B5EF4-FFF2-40B4-BE49-F238E27FC236}">
                      <a16:creationId xmlns:a16="http://schemas.microsoft.com/office/drawing/2014/main" id="{8D0B8245-0905-D3B6-0441-E06525D22CAD}"/>
                    </a:ext>
                  </a:extLst>
                </p:cNvPr>
                <p:cNvPicPr>
                  <a:picLocks noChangeAspect="1"/>
                </p:cNvPicPr>
                <p:nvPr/>
              </p:nvPicPr>
              <p:blipFill>
                <a:blip r:embed="rId27"/>
                <a:stretch>
                  <a:fillRect/>
                </a:stretch>
              </p:blipFill>
              <p:spPr>
                <a:xfrm>
                  <a:off x="8964084" y="5701801"/>
                  <a:ext cx="438678" cy="155156"/>
                </a:xfrm>
                <a:prstGeom prst="rect">
                  <a:avLst/>
                </a:prstGeom>
              </p:spPr>
            </p:pic>
            <p:pic>
              <p:nvPicPr>
                <p:cNvPr id="46" name="Picture 18">
                  <a:extLst>
                    <a:ext uri="{FF2B5EF4-FFF2-40B4-BE49-F238E27FC236}">
                      <a16:creationId xmlns:a16="http://schemas.microsoft.com/office/drawing/2014/main" id="{D081EDEB-08AD-F91E-8611-E64ED013B0B7}"/>
                    </a:ext>
                  </a:extLst>
                </p:cNvPr>
                <p:cNvPicPr>
                  <a:picLocks noChangeAspect="1"/>
                </p:cNvPicPr>
                <p:nvPr/>
              </p:nvPicPr>
              <p:blipFill rotWithShape="1">
                <a:blip r:embed="rId28"/>
                <a:srcRect l="8664" r="10148"/>
                <a:stretch/>
              </p:blipFill>
              <p:spPr>
                <a:xfrm>
                  <a:off x="10674350" y="5344380"/>
                  <a:ext cx="508000" cy="296743"/>
                </a:xfrm>
                <a:prstGeom prst="rect">
                  <a:avLst/>
                </a:prstGeom>
              </p:spPr>
            </p:pic>
            <p:pic>
              <p:nvPicPr>
                <p:cNvPr id="47" name="Picture 19">
                  <a:extLst>
                    <a:ext uri="{FF2B5EF4-FFF2-40B4-BE49-F238E27FC236}">
                      <a16:creationId xmlns:a16="http://schemas.microsoft.com/office/drawing/2014/main" id="{430E2FF9-2183-40A4-C458-2693D07F36F1}"/>
                    </a:ext>
                  </a:extLst>
                </p:cNvPr>
                <p:cNvPicPr>
                  <a:picLocks noChangeAspect="1"/>
                </p:cNvPicPr>
                <p:nvPr/>
              </p:nvPicPr>
              <p:blipFill rotWithShape="1">
                <a:blip r:embed="rId29"/>
                <a:srcRect t="26437" b="26436"/>
                <a:stretch/>
              </p:blipFill>
              <p:spPr>
                <a:xfrm>
                  <a:off x="7272358" y="5710267"/>
                  <a:ext cx="600277" cy="141445"/>
                </a:xfrm>
                <a:prstGeom prst="rect">
                  <a:avLst/>
                </a:prstGeom>
              </p:spPr>
            </p:pic>
            <p:pic>
              <p:nvPicPr>
                <p:cNvPr id="48" name="Picture 20">
                  <a:extLst>
                    <a:ext uri="{FF2B5EF4-FFF2-40B4-BE49-F238E27FC236}">
                      <a16:creationId xmlns:a16="http://schemas.microsoft.com/office/drawing/2014/main" id="{C4D5D02A-C50A-6E38-41CD-1FA274D025A6}"/>
                    </a:ext>
                  </a:extLst>
                </p:cNvPr>
                <p:cNvPicPr>
                  <a:picLocks noChangeAspect="1"/>
                </p:cNvPicPr>
                <p:nvPr/>
              </p:nvPicPr>
              <p:blipFill>
                <a:blip r:embed="rId30"/>
                <a:stretch>
                  <a:fillRect/>
                </a:stretch>
              </p:blipFill>
              <p:spPr>
                <a:xfrm>
                  <a:off x="10792704" y="3421324"/>
                  <a:ext cx="420059" cy="231361"/>
                </a:xfrm>
                <a:prstGeom prst="rect">
                  <a:avLst/>
                </a:prstGeom>
              </p:spPr>
            </p:pic>
            <p:sp>
              <p:nvSpPr>
                <p:cNvPr id="49" name="AutoShape 3">
                  <a:extLst>
                    <a:ext uri="{FF2B5EF4-FFF2-40B4-BE49-F238E27FC236}">
                      <a16:creationId xmlns:a16="http://schemas.microsoft.com/office/drawing/2014/main" id="{20C87C1D-6AC2-9A34-FFCD-8F9328B9EAE9}"/>
                    </a:ext>
                  </a:extLst>
                </p:cNvPr>
                <p:cNvSpPr>
                  <a:spLocks noChangeAspect="1" noChangeArrowheads="1" noTextEdit="1"/>
                </p:cNvSpPr>
                <p:nvPr/>
              </p:nvSpPr>
              <p:spPr bwMode="auto">
                <a:xfrm>
                  <a:off x="5938838" y="1222375"/>
                  <a:ext cx="5530850"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Freeform 5">
                  <a:extLst>
                    <a:ext uri="{FF2B5EF4-FFF2-40B4-BE49-F238E27FC236}">
                      <a16:creationId xmlns:a16="http://schemas.microsoft.com/office/drawing/2014/main" id="{93A19784-B9DE-4E39-446A-FBED0D947596}"/>
                    </a:ext>
                  </a:extLst>
                </p:cNvPr>
                <p:cNvSpPr>
                  <a:spLocks/>
                </p:cNvSpPr>
                <p:nvPr/>
              </p:nvSpPr>
              <p:spPr bwMode="auto">
                <a:xfrm>
                  <a:off x="9536113" y="4662488"/>
                  <a:ext cx="395288" cy="1225550"/>
                </a:xfrm>
                <a:custGeom>
                  <a:avLst/>
                  <a:gdLst>
                    <a:gd name="T0" fmla="*/ 102 w 105"/>
                    <a:gd name="T1" fmla="*/ 325 h 325"/>
                    <a:gd name="T2" fmla="*/ 100 w 105"/>
                    <a:gd name="T3" fmla="*/ 324 h 325"/>
                    <a:gd name="T4" fmla="*/ 4 w 105"/>
                    <a:gd name="T5" fmla="*/ 57 h 325"/>
                    <a:gd name="T6" fmla="*/ 7 w 105"/>
                    <a:gd name="T7" fmla="*/ 23 h 325"/>
                    <a:gd name="T8" fmla="*/ 31 w 105"/>
                    <a:gd name="T9" fmla="*/ 6 h 325"/>
                    <a:gd name="T10" fmla="*/ 53 w 105"/>
                    <a:gd name="T11" fmla="*/ 0 h 325"/>
                    <a:gd name="T12" fmla="*/ 55 w 105"/>
                    <a:gd name="T13" fmla="*/ 1 h 325"/>
                    <a:gd name="T14" fmla="*/ 54 w 105"/>
                    <a:gd name="T15" fmla="*/ 4 h 325"/>
                    <a:gd name="T16" fmla="*/ 32 w 105"/>
                    <a:gd name="T17" fmla="*/ 10 h 325"/>
                    <a:gd name="T18" fmla="*/ 11 w 105"/>
                    <a:gd name="T19" fmla="*/ 25 h 325"/>
                    <a:gd name="T20" fmla="*/ 8 w 105"/>
                    <a:gd name="T21" fmla="*/ 56 h 325"/>
                    <a:gd name="T22" fmla="*/ 104 w 105"/>
                    <a:gd name="T23" fmla="*/ 322 h 325"/>
                    <a:gd name="T24" fmla="*/ 103 w 105"/>
                    <a:gd name="T25" fmla="*/ 325 h 325"/>
                    <a:gd name="T26" fmla="*/ 102 w 105"/>
                    <a:gd name="T27"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325">
                      <a:moveTo>
                        <a:pt x="102" y="325"/>
                      </a:moveTo>
                      <a:cubicBezTo>
                        <a:pt x="101" y="325"/>
                        <a:pt x="101" y="325"/>
                        <a:pt x="100" y="324"/>
                      </a:cubicBezTo>
                      <a:cubicBezTo>
                        <a:pt x="100" y="322"/>
                        <a:pt x="20" y="109"/>
                        <a:pt x="4" y="57"/>
                      </a:cubicBezTo>
                      <a:cubicBezTo>
                        <a:pt x="0" y="45"/>
                        <a:pt x="1" y="33"/>
                        <a:pt x="7" y="23"/>
                      </a:cubicBezTo>
                      <a:cubicBezTo>
                        <a:pt x="13" y="14"/>
                        <a:pt x="22" y="8"/>
                        <a:pt x="31" y="6"/>
                      </a:cubicBezTo>
                      <a:cubicBezTo>
                        <a:pt x="37" y="5"/>
                        <a:pt x="47" y="3"/>
                        <a:pt x="53" y="0"/>
                      </a:cubicBezTo>
                      <a:cubicBezTo>
                        <a:pt x="54" y="0"/>
                        <a:pt x="55" y="0"/>
                        <a:pt x="55" y="1"/>
                      </a:cubicBezTo>
                      <a:cubicBezTo>
                        <a:pt x="56" y="2"/>
                        <a:pt x="55" y="4"/>
                        <a:pt x="54" y="4"/>
                      </a:cubicBezTo>
                      <a:cubicBezTo>
                        <a:pt x="49" y="6"/>
                        <a:pt x="38" y="9"/>
                        <a:pt x="32" y="10"/>
                      </a:cubicBezTo>
                      <a:cubicBezTo>
                        <a:pt x="23" y="12"/>
                        <a:pt x="15" y="17"/>
                        <a:pt x="11" y="25"/>
                      </a:cubicBezTo>
                      <a:cubicBezTo>
                        <a:pt x="5" y="34"/>
                        <a:pt x="4" y="45"/>
                        <a:pt x="8" y="56"/>
                      </a:cubicBezTo>
                      <a:cubicBezTo>
                        <a:pt x="24" y="108"/>
                        <a:pt x="103" y="320"/>
                        <a:pt x="104" y="322"/>
                      </a:cubicBezTo>
                      <a:cubicBezTo>
                        <a:pt x="105" y="324"/>
                        <a:pt x="104" y="325"/>
                        <a:pt x="103" y="325"/>
                      </a:cubicBezTo>
                      <a:cubicBezTo>
                        <a:pt x="103" y="325"/>
                        <a:pt x="102" y="325"/>
                        <a:pt x="102" y="325"/>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Freeform 6">
                  <a:extLst>
                    <a:ext uri="{FF2B5EF4-FFF2-40B4-BE49-F238E27FC236}">
                      <a16:creationId xmlns:a16="http://schemas.microsoft.com/office/drawing/2014/main" id="{69F34B4B-CD90-0F82-658D-810F7537410E}"/>
                    </a:ext>
                  </a:extLst>
                </p:cNvPr>
                <p:cNvSpPr>
                  <a:spLocks/>
                </p:cNvSpPr>
                <p:nvPr/>
              </p:nvSpPr>
              <p:spPr bwMode="auto">
                <a:xfrm>
                  <a:off x="9652001" y="3078163"/>
                  <a:ext cx="1293813" cy="685800"/>
                </a:xfrm>
                <a:custGeom>
                  <a:avLst/>
                  <a:gdLst>
                    <a:gd name="T0" fmla="*/ 153 w 343"/>
                    <a:gd name="T1" fmla="*/ 181 h 182"/>
                    <a:gd name="T2" fmla="*/ 117 w 343"/>
                    <a:gd name="T3" fmla="*/ 159 h 182"/>
                    <a:gd name="T4" fmla="*/ 38 w 343"/>
                    <a:gd name="T5" fmla="*/ 89 h 182"/>
                    <a:gd name="T6" fmla="*/ 37 w 343"/>
                    <a:gd name="T7" fmla="*/ 88 h 182"/>
                    <a:gd name="T8" fmla="*/ 1 w 343"/>
                    <a:gd name="T9" fmla="*/ 3 h 182"/>
                    <a:gd name="T10" fmla="*/ 1 w 343"/>
                    <a:gd name="T11" fmla="*/ 0 h 182"/>
                    <a:gd name="T12" fmla="*/ 4 w 343"/>
                    <a:gd name="T13" fmla="*/ 0 h 182"/>
                    <a:gd name="T14" fmla="*/ 41 w 343"/>
                    <a:gd name="T15" fmla="*/ 86 h 182"/>
                    <a:gd name="T16" fmla="*/ 120 w 343"/>
                    <a:gd name="T17" fmla="*/ 157 h 182"/>
                    <a:gd name="T18" fmla="*/ 164 w 343"/>
                    <a:gd name="T19" fmla="*/ 175 h 182"/>
                    <a:gd name="T20" fmla="*/ 341 w 343"/>
                    <a:gd name="T21" fmla="*/ 111 h 182"/>
                    <a:gd name="T22" fmla="*/ 343 w 343"/>
                    <a:gd name="T23" fmla="*/ 112 h 182"/>
                    <a:gd name="T24" fmla="*/ 342 w 343"/>
                    <a:gd name="T25" fmla="*/ 115 h 182"/>
                    <a:gd name="T26" fmla="*/ 165 w 343"/>
                    <a:gd name="T27" fmla="*/ 179 h 182"/>
                    <a:gd name="T28" fmla="*/ 153 w 343"/>
                    <a:gd name="T29" fmla="*/ 1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 h="182">
                      <a:moveTo>
                        <a:pt x="153" y="181"/>
                      </a:moveTo>
                      <a:cubicBezTo>
                        <a:pt x="138" y="181"/>
                        <a:pt x="124" y="172"/>
                        <a:pt x="117" y="159"/>
                      </a:cubicBezTo>
                      <a:cubicBezTo>
                        <a:pt x="98" y="128"/>
                        <a:pt x="71" y="104"/>
                        <a:pt x="38" y="89"/>
                      </a:cubicBezTo>
                      <a:cubicBezTo>
                        <a:pt x="37" y="89"/>
                        <a:pt x="37" y="88"/>
                        <a:pt x="37" y="88"/>
                      </a:cubicBezTo>
                      <a:cubicBezTo>
                        <a:pt x="33" y="68"/>
                        <a:pt x="17" y="23"/>
                        <a:pt x="1" y="3"/>
                      </a:cubicBezTo>
                      <a:cubicBezTo>
                        <a:pt x="0" y="2"/>
                        <a:pt x="0" y="1"/>
                        <a:pt x="1" y="0"/>
                      </a:cubicBezTo>
                      <a:cubicBezTo>
                        <a:pt x="2" y="0"/>
                        <a:pt x="3" y="0"/>
                        <a:pt x="4" y="0"/>
                      </a:cubicBezTo>
                      <a:cubicBezTo>
                        <a:pt x="20" y="20"/>
                        <a:pt x="36" y="65"/>
                        <a:pt x="41" y="86"/>
                      </a:cubicBezTo>
                      <a:cubicBezTo>
                        <a:pt x="74" y="101"/>
                        <a:pt x="101" y="126"/>
                        <a:pt x="120" y="157"/>
                      </a:cubicBezTo>
                      <a:cubicBezTo>
                        <a:pt x="129" y="171"/>
                        <a:pt x="146" y="182"/>
                        <a:pt x="164" y="175"/>
                      </a:cubicBezTo>
                      <a:cubicBezTo>
                        <a:pt x="341" y="111"/>
                        <a:pt x="341" y="111"/>
                        <a:pt x="341" y="111"/>
                      </a:cubicBezTo>
                      <a:cubicBezTo>
                        <a:pt x="342" y="111"/>
                        <a:pt x="343" y="111"/>
                        <a:pt x="343" y="112"/>
                      </a:cubicBezTo>
                      <a:cubicBezTo>
                        <a:pt x="343" y="113"/>
                        <a:pt x="343" y="114"/>
                        <a:pt x="342" y="115"/>
                      </a:cubicBezTo>
                      <a:cubicBezTo>
                        <a:pt x="165" y="179"/>
                        <a:pt x="165" y="179"/>
                        <a:pt x="165" y="179"/>
                      </a:cubicBezTo>
                      <a:cubicBezTo>
                        <a:pt x="161" y="181"/>
                        <a:pt x="157" y="181"/>
                        <a:pt x="153" y="181"/>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Freeform 7">
                  <a:extLst>
                    <a:ext uri="{FF2B5EF4-FFF2-40B4-BE49-F238E27FC236}">
                      <a16:creationId xmlns:a16="http://schemas.microsoft.com/office/drawing/2014/main" id="{5A84FF97-4297-0BE0-6CAA-52D9DFA8312A}"/>
                    </a:ext>
                  </a:extLst>
                </p:cNvPr>
                <p:cNvSpPr>
                  <a:spLocks/>
                </p:cNvSpPr>
                <p:nvPr/>
              </p:nvSpPr>
              <p:spPr bwMode="auto">
                <a:xfrm>
                  <a:off x="8988426" y="4699000"/>
                  <a:ext cx="446088" cy="520700"/>
                </a:xfrm>
                <a:custGeom>
                  <a:avLst/>
                  <a:gdLst>
                    <a:gd name="T0" fmla="*/ 116 w 118"/>
                    <a:gd name="T1" fmla="*/ 138 h 138"/>
                    <a:gd name="T2" fmla="*/ 114 w 118"/>
                    <a:gd name="T3" fmla="*/ 136 h 138"/>
                    <a:gd name="T4" fmla="*/ 114 w 118"/>
                    <a:gd name="T5" fmla="*/ 36 h 138"/>
                    <a:gd name="T6" fmla="*/ 82 w 118"/>
                    <a:gd name="T7" fmla="*/ 4 h 138"/>
                    <a:gd name="T8" fmla="*/ 36 w 118"/>
                    <a:gd name="T9" fmla="*/ 4 h 138"/>
                    <a:gd name="T10" fmla="*/ 4 w 118"/>
                    <a:gd name="T11" fmla="*/ 36 h 138"/>
                    <a:gd name="T12" fmla="*/ 4 w 118"/>
                    <a:gd name="T13" fmla="*/ 88 h 138"/>
                    <a:gd name="T14" fmla="*/ 2 w 118"/>
                    <a:gd name="T15" fmla="*/ 90 h 138"/>
                    <a:gd name="T16" fmla="*/ 0 w 118"/>
                    <a:gd name="T17" fmla="*/ 88 h 138"/>
                    <a:gd name="T18" fmla="*/ 0 w 118"/>
                    <a:gd name="T19" fmla="*/ 36 h 138"/>
                    <a:gd name="T20" fmla="*/ 36 w 118"/>
                    <a:gd name="T21" fmla="*/ 0 h 138"/>
                    <a:gd name="T22" fmla="*/ 82 w 118"/>
                    <a:gd name="T23" fmla="*/ 0 h 138"/>
                    <a:gd name="T24" fmla="*/ 118 w 118"/>
                    <a:gd name="T25" fmla="*/ 36 h 138"/>
                    <a:gd name="T26" fmla="*/ 118 w 118"/>
                    <a:gd name="T27" fmla="*/ 136 h 138"/>
                    <a:gd name="T28" fmla="*/ 116 w 118"/>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38">
                      <a:moveTo>
                        <a:pt x="116" y="138"/>
                      </a:moveTo>
                      <a:cubicBezTo>
                        <a:pt x="114" y="138"/>
                        <a:pt x="114" y="137"/>
                        <a:pt x="114" y="136"/>
                      </a:cubicBezTo>
                      <a:cubicBezTo>
                        <a:pt x="114" y="36"/>
                        <a:pt x="114" y="36"/>
                        <a:pt x="114" y="36"/>
                      </a:cubicBezTo>
                      <a:cubicBezTo>
                        <a:pt x="114" y="19"/>
                        <a:pt x="99" y="4"/>
                        <a:pt x="82" y="4"/>
                      </a:cubicBezTo>
                      <a:cubicBezTo>
                        <a:pt x="36" y="4"/>
                        <a:pt x="36" y="4"/>
                        <a:pt x="36" y="4"/>
                      </a:cubicBezTo>
                      <a:cubicBezTo>
                        <a:pt x="18" y="4"/>
                        <a:pt x="4" y="19"/>
                        <a:pt x="4" y="36"/>
                      </a:cubicBezTo>
                      <a:cubicBezTo>
                        <a:pt x="4" y="88"/>
                        <a:pt x="4" y="88"/>
                        <a:pt x="4" y="88"/>
                      </a:cubicBezTo>
                      <a:cubicBezTo>
                        <a:pt x="4" y="89"/>
                        <a:pt x="3" y="90"/>
                        <a:pt x="2" y="90"/>
                      </a:cubicBezTo>
                      <a:cubicBezTo>
                        <a:pt x="0" y="90"/>
                        <a:pt x="0" y="89"/>
                        <a:pt x="0" y="88"/>
                      </a:cubicBezTo>
                      <a:cubicBezTo>
                        <a:pt x="0" y="36"/>
                        <a:pt x="0" y="36"/>
                        <a:pt x="0" y="36"/>
                      </a:cubicBezTo>
                      <a:cubicBezTo>
                        <a:pt x="0" y="16"/>
                        <a:pt x="16" y="0"/>
                        <a:pt x="36" y="0"/>
                      </a:cubicBezTo>
                      <a:cubicBezTo>
                        <a:pt x="82" y="0"/>
                        <a:pt x="82" y="0"/>
                        <a:pt x="82" y="0"/>
                      </a:cubicBezTo>
                      <a:cubicBezTo>
                        <a:pt x="101" y="0"/>
                        <a:pt x="118" y="16"/>
                        <a:pt x="118" y="36"/>
                      </a:cubicBezTo>
                      <a:cubicBezTo>
                        <a:pt x="118" y="136"/>
                        <a:pt x="118" y="136"/>
                        <a:pt x="118" y="136"/>
                      </a:cubicBezTo>
                      <a:cubicBezTo>
                        <a:pt x="118" y="137"/>
                        <a:pt x="117" y="138"/>
                        <a:pt x="116" y="138"/>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Freeform 8">
                  <a:extLst>
                    <a:ext uri="{FF2B5EF4-FFF2-40B4-BE49-F238E27FC236}">
                      <a16:creationId xmlns:a16="http://schemas.microsoft.com/office/drawing/2014/main" id="{CEE21261-2530-88BD-CBB8-5BC725A3311E}"/>
                    </a:ext>
                  </a:extLst>
                </p:cNvPr>
                <p:cNvSpPr>
                  <a:spLocks/>
                </p:cNvSpPr>
                <p:nvPr/>
              </p:nvSpPr>
              <p:spPr bwMode="auto">
                <a:xfrm>
                  <a:off x="6492876" y="2806700"/>
                  <a:ext cx="1379538" cy="822325"/>
                </a:xfrm>
                <a:custGeom>
                  <a:avLst/>
                  <a:gdLst>
                    <a:gd name="T0" fmla="*/ 229 w 366"/>
                    <a:gd name="T1" fmla="*/ 218 h 218"/>
                    <a:gd name="T2" fmla="*/ 207 w 366"/>
                    <a:gd name="T3" fmla="*/ 210 h 218"/>
                    <a:gd name="T4" fmla="*/ 1 w 366"/>
                    <a:gd name="T5" fmla="*/ 50 h 218"/>
                    <a:gd name="T6" fmla="*/ 1 w 366"/>
                    <a:gd name="T7" fmla="*/ 47 h 218"/>
                    <a:gd name="T8" fmla="*/ 3 w 366"/>
                    <a:gd name="T9" fmla="*/ 47 h 218"/>
                    <a:gd name="T10" fmla="*/ 210 w 366"/>
                    <a:gd name="T11" fmla="*/ 207 h 218"/>
                    <a:gd name="T12" fmla="*/ 254 w 366"/>
                    <a:gd name="T13" fmla="*/ 201 h 218"/>
                    <a:gd name="T14" fmla="*/ 306 w 366"/>
                    <a:gd name="T15" fmla="*/ 153 h 218"/>
                    <a:gd name="T16" fmla="*/ 349 w 366"/>
                    <a:gd name="T17" fmla="*/ 92 h 218"/>
                    <a:gd name="T18" fmla="*/ 361 w 366"/>
                    <a:gd name="T19" fmla="*/ 70 h 218"/>
                    <a:gd name="T20" fmla="*/ 355 w 366"/>
                    <a:gd name="T21" fmla="*/ 47 h 218"/>
                    <a:gd name="T22" fmla="*/ 322 w 366"/>
                    <a:gd name="T23" fmla="*/ 3 h 218"/>
                    <a:gd name="T24" fmla="*/ 322 w 366"/>
                    <a:gd name="T25" fmla="*/ 1 h 218"/>
                    <a:gd name="T26" fmla="*/ 325 w 366"/>
                    <a:gd name="T27" fmla="*/ 1 h 218"/>
                    <a:gd name="T28" fmla="*/ 358 w 366"/>
                    <a:gd name="T29" fmla="*/ 44 h 218"/>
                    <a:gd name="T30" fmla="*/ 365 w 366"/>
                    <a:gd name="T31" fmla="*/ 71 h 218"/>
                    <a:gd name="T32" fmla="*/ 351 w 366"/>
                    <a:gd name="T33" fmla="*/ 95 h 218"/>
                    <a:gd name="T34" fmla="*/ 310 w 366"/>
                    <a:gd name="T35" fmla="*/ 155 h 218"/>
                    <a:gd name="T36" fmla="*/ 309 w 366"/>
                    <a:gd name="T37" fmla="*/ 156 h 218"/>
                    <a:gd name="T38" fmla="*/ 258 w 366"/>
                    <a:gd name="T39" fmla="*/ 204 h 218"/>
                    <a:gd name="T40" fmla="*/ 229 w 366"/>
                    <a:gd name="T41"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6" h="218">
                      <a:moveTo>
                        <a:pt x="229" y="218"/>
                      </a:moveTo>
                      <a:cubicBezTo>
                        <a:pt x="221" y="218"/>
                        <a:pt x="214" y="215"/>
                        <a:pt x="207" y="210"/>
                      </a:cubicBezTo>
                      <a:cubicBezTo>
                        <a:pt x="1" y="50"/>
                        <a:pt x="1" y="50"/>
                        <a:pt x="1" y="50"/>
                      </a:cubicBezTo>
                      <a:cubicBezTo>
                        <a:pt x="0" y="49"/>
                        <a:pt x="0" y="48"/>
                        <a:pt x="1" y="47"/>
                      </a:cubicBezTo>
                      <a:cubicBezTo>
                        <a:pt x="1" y="46"/>
                        <a:pt x="3" y="46"/>
                        <a:pt x="3" y="47"/>
                      </a:cubicBezTo>
                      <a:cubicBezTo>
                        <a:pt x="210" y="207"/>
                        <a:pt x="210" y="207"/>
                        <a:pt x="210" y="207"/>
                      </a:cubicBezTo>
                      <a:cubicBezTo>
                        <a:pt x="223" y="218"/>
                        <a:pt x="244" y="215"/>
                        <a:pt x="254" y="201"/>
                      </a:cubicBezTo>
                      <a:cubicBezTo>
                        <a:pt x="269" y="182"/>
                        <a:pt x="286" y="166"/>
                        <a:pt x="306" y="153"/>
                      </a:cubicBezTo>
                      <a:cubicBezTo>
                        <a:pt x="315" y="130"/>
                        <a:pt x="330" y="109"/>
                        <a:pt x="349" y="92"/>
                      </a:cubicBezTo>
                      <a:cubicBezTo>
                        <a:pt x="356" y="86"/>
                        <a:pt x="360" y="79"/>
                        <a:pt x="361" y="70"/>
                      </a:cubicBezTo>
                      <a:cubicBezTo>
                        <a:pt x="362" y="62"/>
                        <a:pt x="360" y="53"/>
                        <a:pt x="355" y="47"/>
                      </a:cubicBezTo>
                      <a:cubicBezTo>
                        <a:pt x="322" y="3"/>
                        <a:pt x="322" y="3"/>
                        <a:pt x="322" y="3"/>
                      </a:cubicBezTo>
                      <a:cubicBezTo>
                        <a:pt x="321" y="3"/>
                        <a:pt x="321" y="1"/>
                        <a:pt x="322" y="1"/>
                      </a:cubicBezTo>
                      <a:cubicBezTo>
                        <a:pt x="323" y="0"/>
                        <a:pt x="324" y="0"/>
                        <a:pt x="325" y="1"/>
                      </a:cubicBezTo>
                      <a:cubicBezTo>
                        <a:pt x="358" y="44"/>
                        <a:pt x="358" y="44"/>
                        <a:pt x="358" y="44"/>
                      </a:cubicBezTo>
                      <a:cubicBezTo>
                        <a:pt x="364" y="52"/>
                        <a:pt x="366" y="61"/>
                        <a:pt x="365" y="71"/>
                      </a:cubicBezTo>
                      <a:cubicBezTo>
                        <a:pt x="364" y="80"/>
                        <a:pt x="359" y="89"/>
                        <a:pt x="351" y="95"/>
                      </a:cubicBezTo>
                      <a:cubicBezTo>
                        <a:pt x="333" y="111"/>
                        <a:pt x="318" y="132"/>
                        <a:pt x="310" y="155"/>
                      </a:cubicBezTo>
                      <a:cubicBezTo>
                        <a:pt x="310" y="156"/>
                        <a:pt x="309" y="156"/>
                        <a:pt x="309" y="156"/>
                      </a:cubicBezTo>
                      <a:cubicBezTo>
                        <a:pt x="289" y="169"/>
                        <a:pt x="272" y="185"/>
                        <a:pt x="258" y="204"/>
                      </a:cubicBezTo>
                      <a:cubicBezTo>
                        <a:pt x="251" y="213"/>
                        <a:pt x="240" y="218"/>
                        <a:pt x="229" y="218"/>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Freeform 9">
                  <a:extLst>
                    <a:ext uri="{FF2B5EF4-FFF2-40B4-BE49-F238E27FC236}">
                      <a16:creationId xmlns:a16="http://schemas.microsoft.com/office/drawing/2014/main" id="{5A9C70D1-A658-555F-B4EB-CB2A967E0E8B}"/>
                    </a:ext>
                  </a:extLst>
                </p:cNvPr>
                <p:cNvSpPr>
                  <a:spLocks/>
                </p:cNvSpPr>
                <p:nvPr/>
              </p:nvSpPr>
              <p:spPr bwMode="auto">
                <a:xfrm>
                  <a:off x="6542088" y="3859213"/>
                  <a:ext cx="1017588" cy="669925"/>
                </a:xfrm>
                <a:custGeom>
                  <a:avLst/>
                  <a:gdLst>
                    <a:gd name="T0" fmla="*/ 268 w 270"/>
                    <a:gd name="T1" fmla="*/ 178 h 178"/>
                    <a:gd name="T2" fmla="*/ 266 w 270"/>
                    <a:gd name="T3" fmla="*/ 177 h 178"/>
                    <a:gd name="T4" fmla="*/ 204 w 270"/>
                    <a:gd name="T5" fmla="*/ 36 h 178"/>
                    <a:gd name="T6" fmla="*/ 172 w 270"/>
                    <a:gd name="T7" fmla="*/ 4 h 178"/>
                    <a:gd name="T8" fmla="*/ 2 w 270"/>
                    <a:gd name="T9" fmla="*/ 4 h 178"/>
                    <a:gd name="T10" fmla="*/ 0 w 270"/>
                    <a:gd name="T11" fmla="*/ 2 h 178"/>
                    <a:gd name="T12" fmla="*/ 2 w 270"/>
                    <a:gd name="T13" fmla="*/ 0 h 178"/>
                    <a:gd name="T14" fmla="*/ 172 w 270"/>
                    <a:gd name="T15" fmla="*/ 0 h 178"/>
                    <a:gd name="T16" fmla="*/ 208 w 270"/>
                    <a:gd name="T17" fmla="*/ 36 h 178"/>
                    <a:gd name="T18" fmla="*/ 269 w 270"/>
                    <a:gd name="T19" fmla="*/ 174 h 178"/>
                    <a:gd name="T20" fmla="*/ 269 w 270"/>
                    <a:gd name="T21" fmla="*/ 177 h 178"/>
                    <a:gd name="T22" fmla="*/ 268 w 270"/>
                    <a:gd name="T23"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178">
                      <a:moveTo>
                        <a:pt x="268" y="178"/>
                      </a:moveTo>
                      <a:cubicBezTo>
                        <a:pt x="267" y="178"/>
                        <a:pt x="267" y="178"/>
                        <a:pt x="266" y="177"/>
                      </a:cubicBezTo>
                      <a:cubicBezTo>
                        <a:pt x="227" y="141"/>
                        <a:pt x="204" y="90"/>
                        <a:pt x="204" y="36"/>
                      </a:cubicBezTo>
                      <a:cubicBezTo>
                        <a:pt x="204" y="19"/>
                        <a:pt x="189" y="4"/>
                        <a:pt x="172" y="4"/>
                      </a:cubicBezTo>
                      <a:cubicBezTo>
                        <a:pt x="2" y="4"/>
                        <a:pt x="2" y="4"/>
                        <a:pt x="2" y="4"/>
                      </a:cubicBezTo>
                      <a:cubicBezTo>
                        <a:pt x="1" y="4"/>
                        <a:pt x="0" y="3"/>
                        <a:pt x="0" y="2"/>
                      </a:cubicBezTo>
                      <a:cubicBezTo>
                        <a:pt x="0" y="1"/>
                        <a:pt x="1" y="0"/>
                        <a:pt x="2" y="0"/>
                      </a:cubicBezTo>
                      <a:cubicBezTo>
                        <a:pt x="172" y="0"/>
                        <a:pt x="172" y="0"/>
                        <a:pt x="172" y="0"/>
                      </a:cubicBezTo>
                      <a:cubicBezTo>
                        <a:pt x="192" y="0"/>
                        <a:pt x="208" y="16"/>
                        <a:pt x="208" y="36"/>
                      </a:cubicBezTo>
                      <a:cubicBezTo>
                        <a:pt x="208" y="89"/>
                        <a:pt x="230" y="139"/>
                        <a:pt x="269" y="174"/>
                      </a:cubicBezTo>
                      <a:cubicBezTo>
                        <a:pt x="270" y="175"/>
                        <a:pt x="270" y="176"/>
                        <a:pt x="269" y="177"/>
                      </a:cubicBezTo>
                      <a:cubicBezTo>
                        <a:pt x="269" y="178"/>
                        <a:pt x="268" y="178"/>
                        <a:pt x="268" y="178"/>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Freeform 10">
                  <a:extLst>
                    <a:ext uri="{FF2B5EF4-FFF2-40B4-BE49-F238E27FC236}">
                      <a16:creationId xmlns:a16="http://schemas.microsoft.com/office/drawing/2014/main" id="{BC2314F7-07A4-44B1-27F0-339E732675EA}"/>
                    </a:ext>
                  </a:extLst>
                </p:cNvPr>
                <p:cNvSpPr>
                  <a:spLocks/>
                </p:cNvSpPr>
                <p:nvPr/>
              </p:nvSpPr>
              <p:spPr bwMode="auto">
                <a:xfrm>
                  <a:off x="7416801" y="4619625"/>
                  <a:ext cx="811213" cy="419100"/>
                </a:xfrm>
                <a:custGeom>
                  <a:avLst/>
                  <a:gdLst>
                    <a:gd name="T0" fmla="*/ 2 w 215"/>
                    <a:gd name="T1" fmla="*/ 111 h 111"/>
                    <a:gd name="T2" fmla="*/ 1 w 215"/>
                    <a:gd name="T3" fmla="*/ 111 h 111"/>
                    <a:gd name="T4" fmla="*/ 0 w 215"/>
                    <a:gd name="T5" fmla="*/ 108 h 111"/>
                    <a:gd name="T6" fmla="*/ 44 w 215"/>
                    <a:gd name="T7" fmla="*/ 23 h 111"/>
                    <a:gd name="T8" fmla="*/ 93 w 215"/>
                    <a:gd name="T9" fmla="*/ 8 h 111"/>
                    <a:gd name="T10" fmla="*/ 163 w 215"/>
                    <a:gd name="T11" fmla="*/ 21 h 111"/>
                    <a:gd name="T12" fmla="*/ 179 w 215"/>
                    <a:gd name="T13" fmla="*/ 21 h 111"/>
                    <a:gd name="T14" fmla="*/ 215 w 215"/>
                    <a:gd name="T15" fmla="*/ 57 h 111"/>
                    <a:gd name="T16" fmla="*/ 215 w 215"/>
                    <a:gd name="T17" fmla="*/ 109 h 111"/>
                    <a:gd name="T18" fmla="*/ 213 w 215"/>
                    <a:gd name="T19" fmla="*/ 111 h 111"/>
                    <a:gd name="T20" fmla="*/ 211 w 215"/>
                    <a:gd name="T21" fmla="*/ 109 h 111"/>
                    <a:gd name="T22" fmla="*/ 211 w 215"/>
                    <a:gd name="T23" fmla="*/ 57 h 111"/>
                    <a:gd name="T24" fmla="*/ 179 w 215"/>
                    <a:gd name="T25" fmla="*/ 25 h 111"/>
                    <a:gd name="T26" fmla="*/ 163 w 215"/>
                    <a:gd name="T27" fmla="*/ 25 h 111"/>
                    <a:gd name="T28" fmla="*/ 91 w 215"/>
                    <a:gd name="T29" fmla="*/ 11 h 111"/>
                    <a:gd name="T30" fmla="*/ 48 w 215"/>
                    <a:gd name="T31" fmla="*/ 25 h 111"/>
                    <a:gd name="T32" fmla="*/ 4 w 215"/>
                    <a:gd name="T33" fmla="*/ 110 h 111"/>
                    <a:gd name="T34" fmla="*/ 2 w 215"/>
                    <a:gd name="T3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111">
                      <a:moveTo>
                        <a:pt x="2" y="111"/>
                      </a:moveTo>
                      <a:cubicBezTo>
                        <a:pt x="1" y="111"/>
                        <a:pt x="1" y="111"/>
                        <a:pt x="1" y="111"/>
                      </a:cubicBezTo>
                      <a:cubicBezTo>
                        <a:pt x="0" y="111"/>
                        <a:pt x="0" y="109"/>
                        <a:pt x="0" y="108"/>
                      </a:cubicBezTo>
                      <a:cubicBezTo>
                        <a:pt x="44" y="23"/>
                        <a:pt x="44" y="23"/>
                        <a:pt x="44" y="23"/>
                      </a:cubicBezTo>
                      <a:cubicBezTo>
                        <a:pt x="53" y="6"/>
                        <a:pt x="73" y="0"/>
                        <a:pt x="93" y="8"/>
                      </a:cubicBezTo>
                      <a:cubicBezTo>
                        <a:pt x="115" y="17"/>
                        <a:pt x="139" y="21"/>
                        <a:pt x="163" y="21"/>
                      </a:cubicBezTo>
                      <a:cubicBezTo>
                        <a:pt x="179" y="21"/>
                        <a:pt x="179" y="21"/>
                        <a:pt x="179" y="21"/>
                      </a:cubicBezTo>
                      <a:cubicBezTo>
                        <a:pt x="199" y="21"/>
                        <a:pt x="215" y="37"/>
                        <a:pt x="215" y="57"/>
                      </a:cubicBezTo>
                      <a:cubicBezTo>
                        <a:pt x="215" y="109"/>
                        <a:pt x="215" y="109"/>
                        <a:pt x="215" y="109"/>
                      </a:cubicBezTo>
                      <a:cubicBezTo>
                        <a:pt x="215" y="110"/>
                        <a:pt x="215" y="111"/>
                        <a:pt x="213" y="111"/>
                      </a:cubicBezTo>
                      <a:cubicBezTo>
                        <a:pt x="212" y="111"/>
                        <a:pt x="211" y="110"/>
                        <a:pt x="211" y="109"/>
                      </a:cubicBezTo>
                      <a:cubicBezTo>
                        <a:pt x="211" y="57"/>
                        <a:pt x="211" y="57"/>
                        <a:pt x="211" y="57"/>
                      </a:cubicBezTo>
                      <a:cubicBezTo>
                        <a:pt x="211" y="40"/>
                        <a:pt x="197" y="25"/>
                        <a:pt x="179" y="25"/>
                      </a:cubicBezTo>
                      <a:cubicBezTo>
                        <a:pt x="163" y="25"/>
                        <a:pt x="163" y="25"/>
                        <a:pt x="163" y="25"/>
                      </a:cubicBezTo>
                      <a:cubicBezTo>
                        <a:pt x="138" y="25"/>
                        <a:pt x="114" y="21"/>
                        <a:pt x="91" y="11"/>
                      </a:cubicBezTo>
                      <a:cubicBezTo>
                        <a:pt x="74" y="4"/>
                        <a:pt x="56" y="10"/>
                        <a:pt x="48" y="25"/>
                      </a:cubicBezTo>
                      <a:cubicBezTo>
                        <a:pt x="4" y="110"/>
                        <a:pt x="4" y="110"/>
                        <a:pt x="4" y="110"/>
                      </a:cubicBezTo>
                      <a:cubicBezTo>
                        <a:pt x="3" y="111"/>
                        <a:pt x="3" y="111"/>
                        <a:pt x="2" y="111"/>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Freeform 11">
                  <a:extLst>
                    <a:ext uri="{FF2B5EF4-FFF2-40B4-BE49-F238E27FC236}">
                      <a16:creationId xmlns:a16="http://schemas.microsoft.com/office/drawing/2014/main" id="{A1E29898-CE6D-252E-A67F-69BD329329C3}"/>
                    </a:ext>
                  </a:extLst>
                </p:cNvPr>
                <p:cNvSpPr>
                  <a:spLocks/>
                </p:cNvSpPr>
                <p:nvPr/>
              </p:nvSpPr>
              <p:spPr bwMode="auto">
                <a:xfrm>
                  <a:off x="9802813" y="3835400"/>
                  <a:ext cx="784225" cy="1233488"/>
                </a:xfrm>
                <a:custGeom>
                  <a:avLst/>
                  <a:gdLst>
                    <a:gd name="T0" fmla="*/ 53 w 208"/>
                    <a:gd name="T1" fmla="*/ 327 h 327"/>
                    <a:gd name="T2" fmla="*/ 51 w 208"/>
                    <a:gd name="T3" fmla="*/ 326 h 327"/>
                    <a:gd name="T4" fmla="*/ 6 w 208"/>
                    <a:gd name="T5" fmla="*/ 251 h 327"/>
                    <a:gd name="T6" fmla="*/ 2 w 208"/>
                    <a:gd name="T7" fmla="*/ 224 h 327"/>
                    <a:gd name="T8" fmla="*/ 18 w 208"/>
                    <a:gd name="T9" fmla="*/ 202 h 327"/>
                    <a:gd name="T10" fmla="*/ 102 w 208"/>
                    <a:gd name="T11" fmla="*/ 50 h 327"/>
                    <a:gd name="T12" fmla="*/ 102 w 208"/>
                    <a:gd name="T13" fmla="*/ 45 h 327"/>
                    <a:gd name="T14" fmla="*/ 110 w 208"/>
                    <a:gd name="T15" fmla="*/ 19 h 327"/>
                    <a:gd name="T16" fmla="*/ 135 w 208"/>
                    <a:gd name="T17" fmla="*/ 6 h 327"/>
                    <a:gd name="T18" fmla="*/ 206 w 208"/>
                    <a:gd name="T19" fmla="*/ 0 h 327"/>
                    <a:gd name="T20" fmla="*/ 208 w 208"/>
                    <a:gd name="T21" fmla="*/ 2 h 327"/>
                    <a:gd name="T22" fmla="*/ 206 w 208"/>
                    <a:gd name="T23" fmla="*/ 4 h 327"/>
                    <a:gd name="T24" fmla="*/ 135 w 208"/>
                    <a:gd name="T25" fmla="*/ 10 h 327"/>
                    <a:gd name="T26" fmla="*/ 113 w 208"/>
                    <a:gd name="T27" fmla="*/ 22 h 327"/>
                    <a:gd name="T28" fmla="*/ 106 w 208"/>
                    <a:gd name="T29" fmla="*/ 45 h 327"/>
                    <a:gd name="T30" fmla="*/ 106 w 208"/>
                    <a:gd name="T31" fmla="*/ 50 h 327"/>
                    <a:gd name="T32" fmla="*/ 20 w 208"/>
                    <a:gd name="T33" fmla="*/ 205 h 327"/>
                    <a:gd name="T34" fmla="*/ 6 w 208"/>
                    <a:gd name="T35" fmla="*/ 225 h 327"/>
                    <a:gd name="T36" fmla="*/ 9 w 208"/>
                    <a:gd name="T37" fmla="*/ 249 h 327"/>
                    <a:gd name="T38" fmla="*/ 55 w 208"/>
                    <a:gd name="T39" fmla="*/ 324 h 327"/>
                    <a:gd name="T40" fmla="*/ 54 w 208"/>
                    <a:gd name="T41" fmla="*/ 327 h 327"/>
                    <a:gd name="T42" fmla="*/ 53 w 208"/>
                    <a:gd name="T4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8" h="327">
                      <a:moveTo>
                        <a:pt x="53" y="327"/>
                      </a:moveTo>
                      <a:cubicBezTo>
                        <a:pt x="52" y="327"/>
                        <a:pt x="51" y="327"/>
                        <a:pt x="51" y="326"/>
                      </a:cubicBezTo>
                      <a:cubicBezTo>
                        <a:pt x="6" y="251"/>
                        <a:pt x="6" y="251"/>
                        <a:pt x="6" y="251"/>
                      </a:cubicBezTo>
                      <a:cubicBezTo>
                        <a:pt x="1" y="243"/>
                        <a:pt x="0" y="233"/>
                        <a:pt x="2" y="224"/>
                      </a:cubicBezTo>
                      <a:cubicBezTo>
                        <a:pt x="4" y="215"/>
                        <a:pt x="10" y="207"/>
                        <a:pt x="18" y="202"/>
                      </a:cubicBezTo>
                      <a:cubicBezTo>
                        <a:pt x="71" y="169"/>
                        <a:pt x="102" y="112"/>
                        <a:pt x="102" y="50"/>
                      </a:cubicBezTo>
                      <a:cubicBezTo>
                        <a:pt x="102" y="49"/>
                        <a:pt x="102" y="47"/>
                        <a:pt x="102" y="45"/>
                      </a:cubicBezTo>
                      <a:cubicBezTo>
                        <a:pt x="101" y="36"/>
                        <a:pt x="104" y="26"/>
                        <a:pt x="110" y="19"/>
                      </a:cubicBezTo>
                      <a:cubicBezTo>
                        <a:pt x="117" y="12"/>
                        <a:pt x="125" y="7"/>
                        <a:pt x="135" y="6"/>
                      </a:cubicBezTo>
                      <a:cubicBezTo>
                        <a:pt x="206" y="0"/>
                        <a:pt x="206" y="0"/>
                        <a:pt x="206" y="0"/>
                      </a:cubicBezTo>
                      <a:cubicBezTo>
                        <a:pt x="207" y="0"/>
                        <a:pt x="208" y="1"/>
                        <a:pt x="208" y="2"/>
                      </a:cubicBezTo>
                      <a:cubicBezTo>
                        <a:pt x="208" y="3"/>
                        <a:pt x="207" y="4"/>
                        <a:pt x="206" y="4"/>
                      </a:cubicBezTo>
                      <a:cubicBezTo>
                        <a:pt x="135" y="10"/>
                        <a:pt x="135" y="10"/>
                        <a:pt x="135" y="10"/>
                      </a:cubicBezTo>
                      <a:cubicBezTo>
                        <a:pt x="127" y="11"/>
                        <a:pt x="119" y="15"/>
                        <a:pt x="113" y="22"/>
                      </a:cubicBezTo>
                      <a:cubicBezTo>
                        <a:pt x="108" y="28"/>
                        <a:pt x="105" y="36"/>
                        <a:pt x="106" y="45"/>
                      </a:cubicBezTo>
                      <a:cubicBezTo>
                        <a:pt x="106" y="47"/>
                        <a:pt x="106" y="49"/>
                        <a:pt x="106" y="50"/>
                      </a:cubicBezTo>
                      <a:cubicBezTo>
                        <a:pt x="106" y="114"/>
                        <a:pt x="74" y="172"/>
                        <a:pt x="20" y="205"/>
                      </a:cubicBezTo>
                      <a:cubicBezTo>
                        <a:pt x="13" y="210"/>
                        <a:pt x="8" y="217"/>
                        <a:pt x="6" y="225"/>
                      </a:cubicBezTo>
                      <a:cubicBezTo>
                        <a:pt x="4" y="233"/>
                        <a:pt x="5" y="242"/>
                        <a:pt x="9" y="249"/>
                      </a:cubicBezTo>
                      <a:cubicBezTo>
                        <a:pt x="55" y="324"/>
                        <a:pt x="55" y="324"/>
                        <a:pt x="55" y="324"/>
                      </a:cubicBezTo>
                      <a:cubicBezTo>
                        <a:pt x="55" y="325"/>
                        <a:pt x="55" y="327"/>
                        <a:pt x="54" y="327"/>
                      </a:cubicBezTo>
                      <a:cubicBezTo>
                        <a:pt x="54" y="327"/>
                        <a:pt x="53" y="327"/>
                        <a:pt x="53" y="327"/>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Freeform 12">
                  <a:extLst>
                    <a:ext uri="{FF2B5EF4-FFF2-40B4-BE49-F238E27FC236}">
                      <a16:creationId xmlns:a16="http://schemas.microsoft.com/office/drawing/2014/main" id="{FC85D83D-6437-E124-78D4-0EFBCF674CA7}"/>
                    </a:ext>
                  </a:extLst>
                </p:cNvPr>
                <p:cNvSpPr>
                  <a:spLocks/>
                </p:cNvSpPr>
                <p:nvPr/>
              </p:nvSpPr>
              <p:spPr bwMode="auto">
                <a:xfrm>
                  <a:off x="6926263" y="4386263"/>
                  <a:ext cx="1916113" cy="928688"/>
                </a:xfrm>
                <a:custGeom>
                  <a:avLst/>
                  <a:gdLst>
                    <a:gd name="T0" fmla="*/ 506 w 508"/>
                    <a:gd name="T1" fmla="*/ 246 h 246"/>
                    <a:gd name="T2" fmla="*/ 504 w 508"/>
                    <a:gd name="T3" fmla="*/ 244 h 246"/>
                    <a:gd name="T4" fmla="*/ 504 w 508"/>
                    <a:gd name="T5" fmla="*/ 91 h 246"/>
                    <a:gd name="T6" fmla="*/ 472 w 508"/>
                    <a:gd name="T7" fmla="*/ 59 h 246"/>
                    <a:gd name="T8" fmla="*/ 293 w 508"/>
                    <a:gd name="T9" fmla="*/ 59 h 246"/>
                    <a:gd name="T10" fmla="*/ 183 w 508"/>
                    <a:gd name="T11" fmla="*/ 16 h 246"/>
                    <a:gd name="T12" fmla="*/ 138 w 508"/>
                    <a:gd name="T13" fmla="*/ 19 h 246"/>
                    <a:gd name="T14" fmla="*/ 3 w 508"/>
                    <a:gd name="T15" fmla="*/ 171 h 246"/>
                    <a:gd name="T16" fmla="*/ 1 w 508"/>
                    <a:gd name="T17" fmla="*/ 171 h 246"/>
                    <a:gd name="T18" fmla="*/ 0 w 508"/>
                    <a:gd name="T19" fmla="*/ 168 h 246"/>
                    <a:gd name="T20" fmla="*/ 135 w 508"/>
                    <a:gd name="T21" fmla="*/ 17 h 246"/>
                    <a:gd name="T22" fmla="*/ 186 w 508"/>
                    <a:gd name="T23" fmla="*/ 13 h 246"/>
                    <a:gd name="T24" fmla="*/ 293 w 508"/>
                    <a:gd name="T25" fmla="*/ 55 h 246"/>
                    <a:gd name="T26" fmla="*/ 472 w 508"/>
                    <a:gd name="T27" fmla="*/ 55 h 246"/>
                    <a:gd name="T28" fmla="*/ 508 w 508"/>
                    <a:gd name="T29" fmla="*/ 91 h 246"/>
                    <a:gd name="T30" fmla="*/ 508 w 508"/>
                    <a:gd name="T31" fmla="*/ 244 h 246"/>
                    <a:gd name="T32" fmla="*/ 506 w 508"/>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8" h="246">
                      <a:moveTo>
                        <a:pt x="506" y="246"/>
                      </a:moveTo>
                      <a:cubicBezTo>
                        <a:pt x="505" y="246"/>
                        <a:pt x="504" y="245"/>
                        <a:pt x="504" y="244"/>
                      </a:cubicBezTo>
                      <a:cubicBezTo>
                        <a:pt x="504" y="91"/>
                        <a:pt x="504" y="91"/>
                        <a:pt x="504" y="91"/>
                      </a:cubicBezTo>
                      <a:cubicBezTo>
                        <a:pt x="504" y="73"/>
                        <a:pt x="489" y="59"/>
                        <a:pt x="472" y="59"/>
                      </a:cubicBezTo>
                      <a:cubicBezTo>
                        <a:pt x="293" y="59"/>
                        <a:pt x="293" y="59"/>
                        <a:pt x="293" y="59"/>
                      </a:cubicBezTo>
                      <a:cubicBezTo>
                        <a:pt x="252" y="59"/>
                        <a:pt x="213" y="44"/>
                        <a:pt x="183" y="16"/>
                      </a:cubicBezTo>
                      <a:cubicBezTo>
                        <a:pt x="170" y="5"/>
                        <a:pt x="150" y="6"/>
                        <a:pt x="138" y="19"/>
                      </a:cubicBezTo>
                      <a:cubicBezTo>
                        <a:pt x="3" y="171"/>
                        <a:pt x="3" y="171"/>
                        <a:pt x="3" y="171"/>
                      </a:cubicBezTo>
                      <a:cubicBezTo>
                        <a:pt x="3" y="172"/>
                        <a:pt x="1" y="172"/>
                        <a:pt x="1" y="171"/>
                      </a:cubicBezTo>
                      <a:cubicBezTo>
                        <a:pt x="0" y="170"/>
                        <a:pt x="0" y="169"/>
                        <a:pt x="0" y="168"/>
                      </a:cubicBezTo>
                      <a:cubicBezTo>
                        <a:pt x="135" y="17"/>
                        <a:pt x="135" y="17"/>
                        <a:pt x="135" y="17"/>
                      </a:cubicBezTo>
                      <a:cubicBezTo>
                        <a:pt x="148" y="2"/>
                        <a:pt x="171" y="0"/>
                        <a:pt x="186" y="13"/>
                      </a:cubicBezTo>
                      <a:cubicBezTo>
                        <a:pt x="215" y="40"/>
                        <a:pt x="253" y="55"/>
                        <a:pt x="293" y="55"/>
                      </a:cubicBezTo>
                      <a:cubicBezTo>
                        <a:pt x="472" y="55"/>
                        <a:pt x="472" y="55"/>
                        <a:pt x="472" y="55"/>
                      </a:cubicBezTo>
                      <a:cubicBezTo>
                        <a:pt x="492" y="55"/>
                        <a:pt x="508" y="71"/>
                        <a:pt x="508" y="91"/>
                      </a:cubicBezTo>
                      <a:cubicBezTo>
                        <a:pt x="508" y="244"/>
                        <a:pt x="508" y="244"/>
                        <a:pt x="508" y="244"/>
                      </a:cubicBezTo>
                      <a:cubicBezTo>
                        <a:pt x="508" y="245"/>
                        <a:pt x="507" y="246"/>
                        <a:pt x="506" y="246"/>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Freeform 13">
                  <a:extLst>
                    <a:ext uri="{FF2B5EF4-FFF2-40B4-BE49-F238E27FC236}">
                      <a16:creationId xmlns:a16="http://schemas.microsoft.com/office/drawing/2014/main" id="{00020BF1-A76B-5398-04A5-56AF037EE742}"/>
                    </a:ext>
                  </a:extLst>
                </p:cNvPr>
                <p:cNvSpPr>
                  <a:spLocks/>
                </p:cNvSpPr>
                <p:nvPr/>
              </p:nvSpPr>
              <p:spPr bwMode="auto">
                <a:xfrm>
                  <a:off x="7008813" y="3111500"/>
                  <a:ext cx="1316038" cy="1387475"/>
                </a:xfrm>
                <a:custGeom>
                  <a:avLst/>
                  <a:gdLst>
                    <a:gd name="T0" fmla="*/ 3 w 349"/>
                    <a:gd name="T1" fmla="*/ 368 h 368"/>
                    <a:gd name="T2" fmla="*/ 1 w 349"/>
                    <a:gd name="T3" fmla="*/ 367 h 368"/>
                    <a:gd name="T4" fmla="*/ 2 w 349"/>
                    <a:gd name="T5" fmla="*/ 364 h 368"/>
                    <a:gd name="T6" fmla="*/ 98 w 349"/>
                    <a:gd name="T7" fmla="*/ 328 h 368"/>
                    <a:gd name="T8" fmla="*/ 117 w 349"/>
                    <a:gd name="T9" fmla="*/ 287 h 368"/>
                    <a:gd name="T10" fmla="*/ 108 w 349"/>
                    <a:gd name="T11" fmla="*/ 234 h 368"/>
                    <a:gd name="T12" fmla="*/ 193 w 349"/>
                    <a:gd name="T13" fmla="*/ 91 h 368"/>
                    <a:gd name="T14" fmla="*/ 314 w 349"/>
                    <a:gd name="T15" fmla="*/ 0 h 368"/>
                    <a:gd name="T16" fmla="*/ 348 w 349"/>
                    <a:gd name="T17" fmla="*/ 4 h 368"/>
                    <a:gd name="T18" fmla="*/ 349 w 349"/>
                    <a:gd name="T19" fmla="*/ 7 h 368"/>
                    <a:gd name="T20" fmla="*/ 347 w 349"/>
                    <a:gd name="T21" fmla="*/ 8 h 368"/>
                    <a:gd name="T22" fmla="*/ 314 w 349"/>
                    <a:gd name="T23" fmla="*/ 4 h 368"/>
                    <a:gd name="T24" fmla="*/ 196 w 349"/>
                    <a:gd name="T25" fmla="*/ 93 h 368"/>
                    <a:gd name="T26" fmla="*/ 195 w 349"/>
                    <a:gd name="T27" fmla="*/ 95 h 368"/>
                    <a:gd name="T28" fmla="*/ 112 w 349"/>
                    <a:gd name="T29" fmla="*/ 234 h 368"/>
                    <a:gd name="T30" fmla="*/ 121 w 349"/>
                    <a:gd name="T31" fmla="*/ 285 h 368"/>
                    <a:gd name="T32" fmla="*/ 100 w 349"/>
                    <a:gd name="T33" fmla="*/ 332 h 368"/>
                    <a:gd name="T34" fmla="*/ 3 w 349"/>
                    <a:gd name="T35" fmla="*/ 368 h 368"/>
                    <a:gd name="T36" fmla="*/ 3 w 349"/>
                    <a:gd name="T3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8">
                      <a:moveTo>
                        <a:pt x="3" y="368"/>
                      </a:moveTo>
                      <a:cubicBezTo>
                        <a:pt x="2" y="368"/>
                        <a:pt x="1" y="367"/>
                        <a:pt x="1" y="367"/>
                      </a:cubicBezTo>
                      <a:cubicBezTo>
                        <a:pt x="0" y="366"/>
                        <a:pt x="1" y="364"/>
                        <a:pt x="2" y="364"/>
                      </a:cubicBezTo>
                      <a:cubicBezTo>
                        <a:pt x="98" y="328"/>
                        <a:pt x="98" y="328"/>
                        <a:pt x="98" y="328"/>
                      </a:cubicBezTo>
                      <a:cubicBezTo>
                        <a:pt x="115" y="322"/>
                        <a:pt x="123" y="303"/>
                        <a:pt x="117" y="287"/>
                      </a:cubicBezTo>
                      <a:cubicBezTo>
                        <a:pt x="111" y="270"/>
                        <a:pt x="108" y="252"/>
                        <a:pt x="108" y="234"/>
                      </a:cubicBezTo>
                      <a:cubicBezTo>
                        <a:pt x="108" y="175"/>
                        <a:pt x="141" y="120"/>
                        <a:pt x="193" y="91"/>
                      </a:cubicBezTo>
                      <a:cubicBezTo>
                        <a:pt x="208" y="38"/>
                        <a:pt x="258" y="0"/>
                        <a:pt x="314" y="0"/>
                      </a:cubicBezTo>
                      <a:cubicBezTo>
                        <a:pt x="326" y="0"/>
                        <a:pt x="337" y="1"/>
                        <a:pt x="348" y="4"/>
                      </a:cubicBezTo>
                      <a:cubicBezTo>
                        <a:pt x="349" y="5"/>
                        <a:pt x="349" y="6"/>
                        <a:pt x="349" y="7"/>
                      </a:cubicBezTo>
                      <a:cubicBezTo>
                        <a:pt x="349" y="8"/>
                        <a:pt x="348" y="9"/>
                        <a:pt x="347" y="8"/>
                      </a:cubicBezTo>
                      <a:cubicBezTo>
                        <a:pt x="336" y="5"/>
                        <a:pt x="325" y="4"/>
                        <a:pt x="314" y="4"/>
                      </a:cubicBezTo>
                      <a:cubicBezTo>
                        <a:pt x="260" y="4"/>
                        <a:pt x="211" y="41"/>
                        <a:pt x="196" y="93"/>
                      </a:cubicBezTo>
                      <a:cubicBezTo>
                        <a:pt x="196" y="94"/>
                        <a:pt x="196" y="94"/>
                        <a:pt x="195" y="95"/>
                      </a:cubicBezTo>
                      <a:cubicBezTo>
                        <a:pt x="144" y="122"/>
                        <a:pt x="112" y="176"/>
                        <a:pt x="112" y="234"/>
                      </a:cubicBezTo>
                      <a:cubicBezTo>
                        <a:pt x="112" y="252"/>
                        <a:pt x="115" y="269"/>
                        <a:pt x="121" y="285"/>
                      </a:cubicBezTo>
                      <a:cubicBezTo>
                        <a:pt x="128" y="304"/>
                        <a:pt x="118" y="325"/>
                        <a:pt x="100" y="332"/>
                      </a:cubicBezTo>
                      <a:cubicBezTo>
                        <a:pt x="3" y="368"/>
                        <a:pt x="3" y="368"/>
                        <a:pt x="3" y="368"/>
                      </a:cubicBezTo>
                      <a:cubicBezTo>
                        <a:pt x="3" y="368"/>
                        <a:pt x="3" y="368"/>
                        <a:pt x="3" y="368"/>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Freeform 14">
                  <a:extLst>
                    <a:ext uri="{FF2B5EF4-FFF2-40B4-BE49-F238E27FC236}">
                      <a16:creationId xmlns:a16="http://schemas.microsoft.com/office/drawing/2014/main" id="{2D7C6360-0898-67A3-7A7B-36A29E2E6AE7}"/>
                    </a:ext>
                  </a:extLst>
                </p:cNvPr>
                <p:cNvSpPr>
                  <a:spLocks/>
                </p:cNvSpPr>
                <p:nvPr/>
              </p:nvSpPr>
              <p:spPr bwMode="auto">
                <a:xfrm>
                  <a:off x="9380538" y="2881313"/>
                  <a:ext cx="1335088" cy="427038"/>
                </a:xfrm>
                <a:custGeom>
                  <a:avLst/>
                  <a:gdLst>
                    <a:gd name="T0" fmla="*/ 95 w 354"/>
                    <a:gd name="T1" fmla="*/ 113 h 113"/>
                    <a:gd name="T2" fmla="*/ 81 w 354"/>
                    <a:gd name="T3" fmla="*/ 111 h 113"/>
                    <a:gd name="T4" fmla="*/ 62 w 354"/>
                    <a:gd name="T5" fmla="*/ 91 h 113"/>
                    <a:gd name="T6" fmla="*/ 1 w 354"/>
                    <a:gd name="T7" fmla="*/ 22 h 113"/>
                    <a:gd name="T8" fmla="*/ 0 w 354"/>
                    <a:gd name="T9" fmla="*/ 20 h 113"/>
                    <a:gd name="T10" fmla="*/ 3 w 354"/>
                    <a:gd name="T11" fmla="*/ 19 h 113"/>
                    <a:gd name="T12" fmla="*/ 65 w 354"/>
                    <a:gd name="T13" fmla="*/ 90 h 113"/>
                    <a:gd name="T14" fmla="*/ 83 w 354"/>
                    <a:gd name="T15" fmla="*/ 107 h 113"/>
                    <a:gd name="T16" fmla="*/ 107 w 354"/>
                    <a:gd name="T17" fmla="*/ 106 h 113"/>
                    <a:gd name="T18" fmla="*/ 351 w 354"/>
                    <a:gd name="T19" fmla="*/ 1 h 113"/>
                    <a:gd name="T20" fmla="*/ 354 w 354"/>
                    <a:gd name="T21" fmla="*/ 2 h 113"/>
                    <a:gd name="T22" fmla="*/ 353 w 354"/>
                    <a:gd name="T23" fmla="*/ 5 h 113"/>
                    <a:gd name="T24" fmla="*/ 109 w 354"/>
                    <a:gd name="T25" fmla="*/ 110 h 113"/>
                    <a:gd name="T26" fmla="*/ 95 w 354"/>
                    <a:gd name="T2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4" h="113">
                      <a:moveTo>
                        <a:pt x="95" y="113"/>
                      </a:moveTo>
                      <a:cubicBezTo>
                        <a:pt x="90" y="113"/>
                        <a:pt x="86" y="112"/>
                        <a:pt x="81" y="111"/>
                      </a:cubicBezTo>
                      <a:cubicBezTo>
                        <a:pt x="72" y="107"/>
                        <a:pt x="65" y="100"/>
                        <a:pt x="62" y="91"/>
                      </a:cubicBezTo>
                      <a:cubicBezTo>
                        <a:pt x="47" y="64"/>
                        <a:pt x="26" y="40"/>
                        <a:pt x="1" y="22"/>
                      </a:cubicBezTo>
                      <a:cubicBezTo>
                        <a:pt x="0" y="22"/>
                        <a:pt x="0" y="21"/>
                        <a:pt x="0" y="20"/>
                      </a:cubicBezTo>
                      <a:cubicBezTo>
                        <a:pt x="1" y="19"/>
                        <a:pt x="2" y="19"/>
                        <a:pt x="3" y="19"/>
                      </a:cubicBezTo>
                      <a:cubicBezTo>
                        <a:pt x="29" y="37"/>
                        <a:pt x="50" y="62"/>
                        <a:pt x="65" y="90"/>
                      </a:cubicBezTo>
                      <a:cubicBezTo>
                        <a:pt x="69" y="98"/>
                        <a:pt x="75" y="104"/>
                        <a:pt x="83" y="107"/>
                      </a:cubicBezTo>
                      <a:cubicBezTo>
                        <a:pt x="91" y="110"/>
                        <a:pt x="99" y="110"/>
                        <a:pt x="107" y="106"/>
                      </a:cubicBezTo>
                      <a:cubicBezTo>
                        <a:pt x="351" y="1"/>
                        <a:pt x="351" y="1"/>
                        <a:pt x="351" y="1"/>
                      </a:cubicBezTo>
                      <a:cubicBezTo>
                        <a:pt x="352" y="0"/>
                        <a:pt x="353" y="1"/>
                        <a:pt x="354" y="2"/>
                      </a:cubicBezTo>
                      <a:cubicBezTo>
                        <a:pt x="354" y="3"/>
                        <a:pt x="354" y="4"/>
                        <a:pt x="353" y="5"/>
                      </a:cubicBezTo>
                      <a:cubicBezTo>
                        <a:pt x="109" y="110"/>
                        <a:pt x="109" y="110"/>
                        <a:pt x="109" y="110"/>
                      </a:cubicBezTo>
                      <a:cubicBezTo>
                        <a:pt x="104" y="112"/>
                        <a:pt x="100" y="113"/>
                        <a:pt x="95" y="113"/>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Freeform 15">
                  <a:extLst>
                    <a:ext uri="{FF2B5EF4-FFF2-40B4-BE49-F238E27FC236}">
                      <a16:creationId xmlns:a16="http://schemas.microsoft.com/office/drawing/2014/main" id="{A7B5936B-00EC-BF15-CC71-7D6518CA85FA}"/>
                    </a:ext>
                  </a:extLst>
                </p:cNvPr>
                <p:cNvSpPr>
                  <a:spLocks/>
                </p:cNvSpPr>
                <p:nvPr/>
              </p:nvSpPr>
              <p:spPr bwMode="auto">
                <a:xfrm>
                  <a:off x="9199563" y="4503738"/>
                  <a:ext cx="630238" cy="1244600"/>
                </a:xfrm>
                <a:custGeom>
                  <a:avLst/>
                  <a:gdLst>
                    <a:gd name="T0" fmla="*/ 2 w 167"/>
                    <a:gd name="T1" fmla="*/ 330 h 330"/>
                    <a:gd name="T2" fmla="*/ 0 w 167"/>
                    <a:gd name="T3" fmla="*/ 328 h 330"/>
                    <a:gd name="T4" fmla="*/ 0 w 167"/>
                    <a:gd name="T5" fmla="*/ 60 h 330"/>
                    <a:gd name="T6" fmla="*/ 36 w 167"/>
                    <a:gd name="T7" fmla="*/ 24 h 330"/>
                    <a:gd name="T8" fmla="*/ 83 w 167"/>
                    <a:gd name="T9" fmla="*/ 24 h 330"/>
                    <a:gd name="T10" fmla="*/ 164 w 167"/>
                    <a:gd name="T11" fmla="*/ 0 h 330"/>
                    <a:gd name="T12" fmla="*/ 167 w 167"/>
                    <a:gd name="T13" fmla="*/ 1 h 330"/>
                    <a:gd name="T14" fmla="*/ 166 w 167"/>
                    <a:gd name="T15" fmla="*/ 4 h 330"/>
                    <a:gd name="T16" fmla="*/ 83 w 167"/>
                    <a:gd name="T17" fmla="*/ 28 h 330"/>
                    <a:gd name="T18" fmla="*/ 36 w 167"/>
                    <a:gd name="T19" fmla="*/ 28 h 330"/>
                    <a:gd name="T20" fmla="*/ 4 w 167"/>
                    <a:gd name="T21" fmla="*/ 60 h 330"/>
                    <a:gd name="T22" fmla="*/ 4 w 167"/>
                    <a:gd name="T23" fmla="*/ 328 h 330"/>
                    <a:gd name="T24" fmla="*/ 2 w 167"/>
                    <a:gd name="T2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 h="330">
                      <a:moveTo>
                        <a:pt x="2" y="330"/>
                      </a:moveTo>
                      <a:cubicBezTo>
                        <a:pt x="1" y="330"/>
                        <a:pt x="0" y="329"/>
                        <a:pt x="0" y="328"/>
                      </a:cubicBezTo>
                      <a:cubicBezTo>
                        <a:pt x="0" y="60"/>
                        <a:pt x="0" y="60"/>
                        <a:pt x="0" y="60"/>
                      </a:cubicBezTo>
                      <a:cubicBezTo>
                        <a:pt x="0" y="40"/>
                        <a:pt x="16" y="24"/>
                        <a:pt x="36" y="24"/>
                      </a:cubicBezTo>
                      <a:cubicBezTo>
                        <a:pt x="83" y="24"/>
                        <a:pt x="83" y="24"/>
                        <a:pt x="83" y="24"/>
                      </a:cubicBezTo>
                      <a:cubicBezTo>
                        <a:pt x="112" y="24"/>
                        <a:pt x="140" y="16"/>
                        <a:pt x="164" y="0"/>
                      </a:cubicBezTo>
                      <a:cubicBezTo>
                        <a:pt x="165" y="0"/>
                        <a:pt x="166" y="0"/>
                        <a:pt x="167" y="1"/>
                      </a:cubicBezTo>
                      <a:cubicBezTo>
                        <a:pt x="167" y="2"/>
                        <a:pt x="167" y="3"/>
                        <a:pt x="166" y="4"/>
                      </a:cubicBezTo>
                      <a:cubicBezTo>
                        <a:pt x="141" y="20"/>
                        <a:pt x="113" y="28"/>
                        <a:pt x="83" y="28"/>
                      </a:cubicBezTo>
                      <a:cubicBezTo>
                        <a:pt x="36" y="28"/>
                        <a:pt x="36" y="28"/>
                        <a:pt x="36" y="28"/>
                      </a:cubicBezTo>
                      <a:cubicBezTo>
                        <a:pt x="19" y="28"/>
                        <a:pt x="4" y="42"/>
                        <a:pt x="4" y="60"/>
                      </a:cubicBezTo>
                      <a:cubicBezTo>
                        <a:pt x="4" y="328"/>
                        <a:pt x="4" y="328"/>
                        <a:pt x="4" y="328"/>
                      </a:cubicBezTo>
                      <a:cubicBezTo>
                        <a:pt x="4" y="329"/>
                        <a:pt x="3" y="330"/>
                        <a:pt x="2" y="330"/>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Freeform 16">
                  <a:extLst>
                    <a:ext uri="{FF2B5EF4-FFF2-40B4-BE49-F238E27FC236}">
                      <a16:creationId xmlns:a16="http://schemas.microsoft.com/office/drawing/2014/main" id="{E8C0BA83-B434-4099-011D-A6D48943722A}"/>
                    </a:ext>
                  </a:extLst>
                </p:cNvPr>
                <p:cNvSpPr>
                  <a:spLocks/>
                </p:cNvSpPr>
                <p:nvPr/>
              </p:nvSpPr>
              <p:spPr bwMode="auto">
                <a:xfrm>
                  <a:off x="9893301" y="4311650"/>
                  <a:ext cx="885825" cy="1247775"/>
                </a:xfrm>
                <a:custGeom>
                  <a:avLst/>
                  <a:gdLst>
                    <a:gd name="T0" fmla="*/ 232 w 235"/>
                    <a:gd name="T1" fmla="*/ 331 h 331"/>
                    <a:gd name="T2" fmla="*/ 231 w 235"/>
                    <a:gd name="T3" fmla="*/ 331 h 331"/>
                    <a:gd name="T4" fmla="*/ 11 w 235"/>
                    <a:gd name="T5" fmla="*/ 89 h 331"/>
                    <a:gd name="T6" fmla="*/ 0 w 235"/>
                    <a:gd name="T7" fmla="*/ 58 h 331"/>
                    <a:gd name="T8" fmla="*/ 14 w 235"/>
                    <a:gd name="T9" fmla="*/ 29 h 331"/>
                    <a:gd name="T10" fmla="*/ 34 w 235"/>
                    <a:gd name="T11" fmla="*/ 2 h 331"/>
                    <a:gd name="T12" fmla="*/ 37 w 235"/>
                    <a:gd name="T13" fmla="*/ 1 h 331"/>
                    <a:gd name="T14" fmla="*/ 38 w 235"/>
                    <a:gd name="T15" fmla="*/ 4 h 331"/>
                    <a:gd name="T16" fmla="*/ 17 w 235"/>
                    <a:gd name="T17" fmla="*/ 32 h 331"/>
                    <a:gd name="T18" fmla="*/ 5 w 235"/>
                    <a:gd name="T19" fmla="*/ 58 h 331"/>
                    <a:gd name="T20" fmla="*/ 15 w 235"/>
                    <a:gd name="T21" fmla="*/ 86 h 331"/>
                    <a:gd name="T22" fmla="*/ 234 w 235"/>
                    <a:gd name="T23" fmla="*/ 327 h 331"/>
                    <a:gd name="T24" fmla="*/ 234 w 235"/>
                    <a:gd name="T25" fmla="*/ 331 h 331"/>
                    <a:gd name="T26" fmla="*/ 232 w 235"/>
                    <a:gd name="T27"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331">
                      <a:moveTo>
                        <a:pt x="232" y="331"/>
                      </a:moveTo>
                      <a:cubicBezTo>
                        <a:pt x="232" y="331"/>
                        <a:pt x="231" y="331"/>
                        <a:pt x="231" y="331"/>
                      </a:cubicBezTo>
                      <a:cubicBezTo>
                        <a:pt x="11" y="89"/>
                        <a:pt x="11" y="89"/>
                        <a:pt x="11" y="89"/>
                      </a:cubicBezTo>
                      <a:cubicBezTo>
                        <a:pt x="4" y="81"/>
                        <a:pt x="0" y="70"/>
                        <a:pt x="0" y="58"/>
                      </a:cubicBezTo>
                      <a:cubicBezTo>
                        <a:pt x="1" y="47"/>
                        <a:pt x="6" y="36"/>
                        <a:pt x="14" y="29"/>
                      </a:cubicBezTo>
                      <a:cubicBezTo>
                        <a:pt x="21" y="20"/>
                        <a:pt x="28" y="11"/>
                        <a:pt x="34" y="2"/>
                      </a:cubicBezTo>
                      <a:cubicBezTo>
                        <a:pt x="35" y="0"/>
                        <a:pt x="36" y="0"/>
                        <a:pt x="37" y="1"/>
                      </a:cubicBezTo>
                      <a:cubicBezTo>
                        <a:pt x="38" y="1"/>
                        <a:pt x="39" y="3"/>
                        <a:pt x="38" y="4"/>
                      </a:cubicBezTo>
                      <a:cubicBezTo>
                        <a:pt x="32" y="14"/>
                        <a:pt x="25" y="23"/>
                        <a:pt x="17" y="32"/>
                      </a:cubicBezTo>
                      <a:cubicBezTo>
                        <a:pt x="10" y="39"/>
                        <a:pt x="5" y="48"/>
                        <a:pt x="5" y="58"/>
                      </a:cubicBezTo>
                      <a:cubicBezTo>
                        <a:pt x="5" y="69"/>
                        <a:pt x="8" y="78"/>
                        <a:pt x="15" y="86"/>
                      </a:cubicBezTo>
                      <a:cubicBezTo>
                        <a:pt x="234" y="327"/>
                        <a:pt x="234" y="327"/>
                        <a:pt x="234" y="327"/>
                      </a:cubicBezTo>
                      <a:cubicBezTo>
                        <a:pt x="235" y="328"/>
                        <a:pt x="235" y="330"/>
                        <a:pt x="234" y="331"/>
                      </a:cubicBezTo>
                      <a:cubicBezTo>
                        <a:pt x="234" y="331"/>
                        <a:pt x="233" y="331"/>
                        <a:pt x="232" y="331"/>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Freeform 17">
                  <a:extLst>
                    <a:ext uri="{FF2B5EF4-FFF2-40B4-BE49-F238E27FC236}">
                      <a16:creationId xmlns:a16="http://schemas.microsoft.com/office/drawing/2014/main" id="{F1C8FAE4-F352-CF6F-F27B-AA231ED6699F}"/>
                    </a:ext>
                  </a:extLst>
                </p:cNvPr>
                <p:cNvSpPr>
                  <a:spLocks/>
                </p:cNvSpPr>
                <p:nvPr/>
              </p:nvSpPr>
              <p:spPr bwMode="auto">
                <a:xfrm>
                  <a:off x="9788526" y="2927350"/>
                  <a:ext cx="203200" cy="414338"/>
                </a:xfrm>
                <a:custGeom>
                  <a:avLst/>
                  <a:gdLst>
                    <a:gd name="T0" fmla="*/ 27 w 54"/>
                    <a:gd name="T1" fmla="*/ 110 h 110"/>
                    <a:gd name="T2" fmla="*/ 25 w 54"/>
                    <a:gd name="T3" fmla="*/ 108 h 110"/>
                    <a:gd name="T4" fmla="*/ 10 w 54"/>
                    <a:gd name="T5" fmla="*/ 65 h 110"/>
                    <a:gd name="T6" fmla="*/ 23 w 54"/>
                    <a:gd name="T7" fmla="*/ 16 h 110"/>
                    <a:gd name="T8" fmla="*/ 51 w 54"/>
                    <a:gd name="T9" fmla="*/ 1 h 110"/>
                    <a:gd name="T10" fmla="*/ 54 w 54"/>
                    <a:gd name="T11" fmla="*/ 2 h 110"/>
                    <a:gd name="T12" fmla="*/ 53 w 54"/>
                    <a:gd name="T13" fmla="*/ 4 h 110"/>
                    <a:gd name="T14" fmla="*/ 25 w 54"/>
                    <a:gd name="T15" fmla="*/ 20 h 110"/>
                    <a:gd name="T16" fmla="*/ 13 w 54"/>
                    <a:gd name="T17" fmla="*/ 63 h 110"/>
                    <a:gd name="T18" fmla="*/ 29 w 54"/>
                    <a:gd name="T19" fmla="*/ 107 h 110"/>
                    <a:gd name="T20" fmla="*/ 28 w 54"/>
                    <a:gd name="T21" fmla="*/ 110 h 110"/>
                    <a:gd name="T22" fmla="*/ 27 w 54"/>
                    <a:gd name="T23"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10">
                      <a:moveTo>
                        <a:pt x="27" y="110"/>
                      </a:moveTo>
                      <a:cubicBezTo>
                        <a:pt x="26" y="110"/>
                        <a:pt x="26" y="109"/>
                        <a:pt x="25" y="108"/>
                      </a:cubicBezTo>
                      <a:cubicBezTo>
                        <a:pt x="21" y="93"/>
                        <a:pt x="16" y="79"/>
                        <a:pt x="10" y="65"/>
                      </a:cubicBezTo>
                      <a:cubicBezTo>
                        <a:pt x="0" y="48"/>
                        <a:pt x="6" y="26"/>
                        <a:pt x="23" y="16"/>
                      </a:cubicBezTo>
                      <a:cubicBezTo>
                        <a:pt x="51" y="1"/>
                        <a:pt x="51" y="1"/>
                        <a:pt x="51" y="1"/>
                      </a:cubicBezTo>
                      <a:cubicBezTo>
                        <a:pt x="52" y="0"/>
                        <a:pt x="53" y="1"/>
                        <a:pt x="54" y="2"/>
                      </a:cubicBezTo>
                      <a:cubicBezTo>
                        <a:pt x="54" y="3"/>
                        <a:pt x="54" y="4"/>
                        <a:pt x="53" y="4"/>
                      </a:cubicBezTo>
                      <a:cubicBezTo>
                        <a:pt x="25" y="20"/>
                        <a:pt x="25" y="20"/>
                        <a:pt x="25" y="20"/>
                      </a:cubicBezTo>
                      <a:cubicBezTo>
                        <a:pt x="10" y="28"/>
                        <a:pt x="4" y="48"/>
                        <a:pt x="13" y="63"/>
                      </a:cubicBezTo>
                      <a:cubicBezTo>
                        <a:pt x="20" y="78"/>
                        <a:pt x="25" y="92"/>
                        <a:pt x="29" y="107"/>
                      </a:cubicBezTo>
                      <a:cubicBezTo>
                        <a:pt x="30" y="108"/>
                        <a:pt x="29" y="109"/>
                        <a:pt x="28" y="110"/>
                      </a:cubicBezTo>
                      <a:cubicBezTo>
                        <a:pt x="28" y="110"/>
                        <a:pt x="27" y="110"/>
                        <a:pt x="27" y="110"/>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Freeform 18">
                  <a:extLst>
                    <a:ext uri="{FF2B5EF4-FFF2-40B4-BE49-F238E27FC236}">
                      <a16:creationId xmlns:a16="http://schemas.microsoft.com/office/drawing/2014/main" id="{8D557479-0D50-4152-E617-2E693A84A5B4}"/>
                    </a:ext>
                  </a:extLst>
                </p:cNvPr>
                <p:cNvSpPr>
                  <a:spLocks/>
                </p:cNvSpPr>
                <p:nvPr/>
              </p:nvSpPr>
              <p:spPr bwMode="auto">
                <a:xfrm>
                  <a:off x="10206038" y="4024313"/>
                  <a:ext cx="954088" cy="547688"/>
                </a:xfrm>
                <a:custGeom>
                  <a:avLst/>
                  <a:gdLst>
                    <a:gd name="T0" fmla="*/ 67 w 253"/>
                    <a:gd name="T1" fmla="*/ 145 h 145"/>
                    <a:gd name="T2" fmla="*/ 66 w 253"/>
                    <a:gd name="T3" fmla="*/ 145 h 145"/>
                    <a:gd name="T4" fmla="*/ 26 w 253"/>
                    <a:gd name="T5" fmla="*/ 128 h 145"/>
                    <a:gd name="T6" fmla="*/ 7 w 253"/>
                    <a:gd name="T7" fmla="*/ 81 h 145"/>
                    <a:gd name="T8" fmla="*/ 21 w 253"/>
                    <a:gd name="T9" fmla="*/ 34 h 145"/>
                    <a:gd name="T10" fmla="*/ 60 w 253"/>
                    <a:gd name="T11" fmla="*/ 1 h 145"/>
                    <a:gd name="T12" fmla="*/ 251 w 253"/>
                    <a:gd name="T13" fmla="*/ 17 h 145"/>
                    <a:gd name="T14" fmla="*/ 253 w 253"/>
                    <a:gd name="T15" fmla="*/ 19 h 145"/>
                    <a:gd name="T16" fmla="*/ 251 w 253"/>
                    <a:gd name="T17" fmla="*/ 21 h 145"/>
                    <a:gd name="T18" fmla="*/ 59 w 253"/>
                    <a:gd name="T19" fmla="*/ 5 h 145"/>
                    <a:gd name="T20" fmla="*/ 25 w 253"/>
                    <a:gd name="T21" fmla="*/ 35 h 145"/>
                    <a:gd name="T22" fmla="*/ 11 w 253"/>
                    <a:gd name="T23" fmla="*/ 82 h 145"/>
                    <a:gd name="T24" fmla="*/ 28 w 253"/>
                    <a:gd name="T25" fmla="*/ 124 h 145"/>
                    <a:gd name="T26" fmla="*/ 68 w 253"/>
                    <a:gd name="T27" fmla="*/ 141 h 145"/>
                    <a:gd name="T28" fmla="*/ 69 w 253"/>
                    <a:gd name="T29" fmla="*/ 144 h 145"/>
                    <a:gd name="T30" fmla="*/ 67 w 253"/>
                    <a:gd name="T31"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3" h="145">
                      <a:moveTo>
                        <a:pt x="67" y="145"/>
                      </a:moveTo>
                      <a:cubicBezTo>
                        <a:pt x="67" y="145"/>
                        <a:pt x="67" y="145"/>
                        <a:pt x="66" y="145"/>
                      </a:cubicBezTo>
                      <a:cubicBezTo>
                        <a:pt x="26" y="128"/>
                        <a:pt x="26" y="128"/>
                        <a:pt x="26" y="128"/>
                      </a:cubicBezTo>
                      <a:cubicBezTo>
                        <a:pt x="8" y="120"/>
                        <a:pt x="0" y="99"/>
                        <a:pt x="7" y="81"/>
                      </a:cubicBezTo>
                      <a:cubicBezTo>
                        <a:pt x="14" y="66"/>
                        <a:pt x="18" y="50"/>
                        <a:pt x="21" y="34"/>
                      </a:cubicBezTo>
                      <a:cubicBezTo>
                        <a:pt x="25" y="13"/>
                        <a:pt x="40" y="0"/>
                        <a:pt x="60" y="1"/>
                      </a:cubicBezTo>
                      <a:cubicBezTo>
                        <a:pt x="251" y="17"/>
                        <a:pt x="251" y="17"/>
                        <a:pt x="251" y="17"/>
                      </a:cubicBezTo>
                      <a:cubicBezTo>
                        <a:pt x="253" y="17"/>
                        <a:pt x="253" y="18"/>
                        <a:pt x="253" y="19"/>
                      </a:cubicBezTo>
                      <a:cubicBezTo>
                        <a:pt x="253" y="20"/>
                        <a:pt x="252" y="21"/>
                        <a:pt x="251" y="21"/>
                      </a:cubicBezTo>
                      <a:cubicBezTo>
                        <a:pt x="59" y="5"/>
                        <a:pt x="59" y="5"/>
                        <a:pt x="59" y="5"/>
                      </a:cubicBezTo>
                      <a:cubicBezTo>
                        <a:pt x="42" y="4"/>
                        <a:pt x="28" y="16"/>
                        <a:pt x="25" y="35"/>
                      </a:cubicBezTo>
                      <a:cubicBezTo>
                        <a:pt x="22" y="51"/>
                        <a:pt x="18" y="67"/>
                        <a:pt x="11" y="82"/>
                      </a:cubicBezTo>
                      <a:cubicBezTo>
                        <a:pt x="4" y="99"/>
                        <a:pt x="12" y="117"/>
                        <a:pt x="28" y="124"/>
                      </a:cubicBezTo>
                      <a:cubicBezTo>
                        <a:pt x="68" y="141"/>
                        <a:pt x="68" y="141"/>
                        <a:pt x="68" y="141"/>
                      </a:cubicBezTo>
                      <a:cubicBezTo>
                        <a:pt x="69" y="142"/>
                        <a:pt x="69" y="143"/>
                        <a:pt x="69" y="144"/>
                      </a:cubicBezTo>
                      <a:cubicBezTo>
                        <a:pt x="69" y="145"/>
                        <a:pt x="68" y="145"/>
                        <a:pt x="67" y="145"/>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Freeform 19">
                  <a:extLst>
                    <a:ext uri="{FF2B5EF4-FFF2-40B4-BE49-F238E27FC236}">
                      <a16:creationId xmlns:a16="http://schemas.microsoft.com/office/drawing/2014/main" id="{DC32EAE5-5017-5F92-4041-B655690675AB}"/>
                    </a:ext>
                  </a:extLst>
                </p:cNvPr>
                <p:cNvSpPr>
                  <a:spLocks/>
                </p:cNvSpPr>
                <p:nvPr/>
              </p:nvSpPr>
              <p:spPr bwMode="auto">
                <a:xfrm>
                  <a:off x="8434388" y="4808538"/>
                  <a:ext cx="512763" cy="717550"/>
                </a:xfrm>
                <a:custGeom>
                  <a:avLst/>
                  <a:gdLst>
                    <a:gd name="T0" fmla="*/ 2 w 136"/>
                    <a:gd name="T1" fmla="*/ 190 h 190"/>
                    <a:gd name="T2" fmla="*/ 0 w 136"/>
                    <a:gd name="T3" fmla="*/ 188 h 190"/>
                    <a:gd name="T4" fmla="*/ 0 w 136"/>
                    <a:gd name="T5" fmla="*/ 36 h 190"/>
                    <a:gd name="T6" fmla="*/ 36 w 136"/>
                    <a:gd name="T7" fmla="*/ 0 h 190"/>
                    <a:gd name="T8" fmla="*/ 134 w 136"/>
                    <a:gd name="T9" fmla="*/ 0 h 190"/>
                    <a:gd name="T10" fmla="*/ 136 w 136"/>
                    <a:gd name="T11" fmla="*/ 2 h 190"/>
                    <a:gd name="T12" fmla="*/ 134 w 136"/>
                    <a:gd name="T13" fmla="*/ 4 h 190"/>
                    <a:gd name="T14" fmla="*/ 36 w 136"/>
                    <a:gd name="T15" fmla="*/ 4 h 190"/>
                    <a:gd name="T16" fmla="*/ 4 w 136"/>
                    <a:gd name="T17" fmla="*/ 36 h 190"/>
                    <a:gd name="T18" fmla="*/ 4 w 136"/>
                    <a:gd name="T19" fmla="*/ 188 h 190"/>
                    <a:gd name="T20" fmla="*/ 2 w 136"/>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90">
                      <a:moveTo>
                        <a:pt x="2" y="190"/>
                      </a:moveTo>
                      <a:cubicBezTo>
                        <a:pt x="1" y="190"/>
                        <a:pt x="0" y="189"/>
                        <a:pt x="0" y="188"/>
                      </a:cubicBezTo>
                      <a:cubicBezTo>
                        <a:pt x="0" y="36"/>
                        <a:pt x="0" y="36"/>
                        <a:pt x="0" y="36"/>
                      </a:cubicBezTo>
                      <a:cubicBezTo>
                        <a:pt x="0" y="16"/>
                        <a:pt x="16" y="0"/>
                        <a:pt x="36" y="0"/>
                      </a:cubicBezTo>
                      <a:cubicBezTo>
                        <a:pt x="134" y="0"/>
                        <a:pt x="134" y="0"/>
                        <a:pt x="134" y="0"/>
                      </a:cubicBezTo>
                      <a:cubicBezTo>
                        <a:pt x="135" y="0"/>
                        <a:pt x="136" y="0"/>
                        <a:pt x="136" y="2"/>
                      </a:cubicBezTo>
                      <a:cubicBezTo>
                        <a:pt x="136" y="3"/>
                        <a:pt x="135" y="4"/>
                        <a:pt x="134" y="4"/>
                      </a:cubicBezTo>
                      <a:cubicBezTo>
                        <a:pt x="36" y="4"/>
                        <a:pt x="36" y="4"/>
                        <a:pt x="36" y="4"/>
                      </a:cubicBezTo>
                      <a:cubicBezTo>
                        <a:pt x="18" y="4"/>
                        <a:pt x="4" y="18"/>
                        <a:pt x="4" y="36"/>
                      </a:cubicBezTo>
                      <a:cubicBezTo>
                        <a:pt x="4" y="188"/>
                        <a:pt x="4" y="188"/>
                        <a:pt x="4" y="188"/>
                      </a:cubicBezTo>
                      <a:cubicBezTo>
                        <a:pt x="4" y="189"/>
                        <a:pt x="3" y="190"/>
                        <a:pt x="2" y="190"/>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Freeform 20">
                  <a:extLst>
                    <a:ext uri="{FF2B5EF4-FFF2-40B4-BE49-F238E27FC236}">
                      <a16:creationId xmlns:a16="http://schemas.microsoft.com/office/drawing/2014/main" id="{1CD5A698-61D0-A297-EA4A-FDFB7B4DB3CB}"/>
                    </a:ext>
                  </a:extLst>
                </p:cNvPr>
                <p:cNvSpPr>
                  <a:spLocks/>
                </p:cNvSpPr>
                <p:nvPr/>
              </p:nvSpPr>
              <p:spPr bwMode="auto">
                <a:xfrm>
                  <a:off x="7521576" y="4635500"/>
                  <a:ext cx="369888" cy="1022350"/>
                </a:xfrm>
                <a:custGeom>
                  <a:avLst/>
                  <a:gdLst>
                    <a:gd name="T0" fmla="*/ 38 w 98"/>
                    <a:gd name="T1" fmla="*/ 271 h 271"/>
                    <a:gd name="T2" fmla="*/ 37 w 98"/>
                    <a:gd name="T3" fmla="*/ 271 h 271"/>
                    <a:gd name="T4" fmla="*/ 36 w 98"/>
                    <a:gd name="T5" fmla="*/ 268 h 271"/>
                    <a:gd name="T6" fmla="*/ 88 w 98"/>
                    <a:gd name="T7" fmla="*/ 78 h 271"/>
                    <a:gd name="T8" fmla="*/ 66 w 98"/>
                    <a:gd name="T9" fmla="*/ 39 h 271"/>
                    <a:gd name="T10" fmla="*/ 1 w 98"/>
                    <a:gd name="T11" fmla="*/ 4 h 271"/>
                    <a:gd name="T12" fmla="*/ 1 w 98"/>
                    <a:gd name="T13" fmla="*/ 1 h 271"/>
                    <a:gd name="T14" fmla="*/ 3 w 98"/>
                    <a:gd name="T15" fmla="*/ 1 h 271"/>
                    <a:gd name="T16" fmla="*/ 67 w 98"/>
                    <a:gd name="T17" fmla="*/ 35 h 271"/>
                    <a:gd name="T18" fmla="*/ 92 w 98"/>
                    <a:gd name="T19" fmla="*/ 79 h 271"/>
                    <a:gd name="T20" fmla="*/ 40 w 98"/>
                    <a:gd name="T21" fmla="*/ 269 h 271"/>
                    <a:gd name="T22" fmla="*/ 38 w 98"/>
                    <a:gd name="T23"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271">
                      <a:moveTo>
                        <a:pt x="38" y="271"/>
                      </a:moveTo>
                      <a:cubicBezTo>
                        <a:pt x="37" y="271"/>
                        <a:pt x="37" y="271"/>
                        <a:pt x="37" y="271"/>
                      </a:cubicBezTo>
                      <a:cubicBezTo>
                        <a:pt x="36" y="270"/>
                        <a:pt x="35" y="269"/>
                        <a:pt x="36" y="268"/>
                      </a:cubicBezTo>
                      <a:cubicBezTo>
                        <a:pt x="88" y="78"/>
                        <a:pt x="88" y="78"/>
                        <a:pt x="88" y="78"/>
                      </a:cubicBezTo>
                      <a:cubicBezTo>
                        <a:pt x="93" y="61"/>
                        <a:pt x="83" y="43"/>
                        <a:pt x="66" y="39"/>
                      </a:cubicBezTo>
                      <a:cubicBezTo>
                        <a:pt x="43" y="31"/>
                        <a:pt x="21" y="19"/>
                        <a:pt x="1" y="4"/>
                      </a:cubicBezTo>
                      <a:cubicBezTo>
                        <a:pt x="0" y="3"/>
                        <a:pt x="0" y="2"/>
                        <a:pt x="1" y="1"/>
                      </a:cubicBezTo>
                      <a:cubicBezTo>
                        <a:pt x="1" y="0"/>
                        <a:pt x="2" y="0"/>
                        <a:pt x="3" y="1"/>
                      </a:cubicBezTo>
                      <a:cubicBezTo>
                        <a:pt x="23" y="16"/>
                        <a:pt x="44" y="27"/>
                        <a:pt x="67" y="35"/>
                      </a:cubicBezTo>
                      <a:cubicBezTo>
                        <a:pt x="86" y="40"/>
                        <a:pt x="98" y="60"/>
                        <a:pt x="92" y="79"/>
                      </a:cubicBezTo>
                      <a:cubicBezTo>
                        <a:pt x="40" y="269"/>
                        <a:pt x="40" y="269"/>
                        <a:pt x="40" y="269"/>
                      </a:cubicBezTo>
                      <a:cubicBezTo>
                        <a:pt x="39" y="270"/>
                        <a:pt x="38" y="271"/>
                        <a:pt x="38" y="271"/>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Freeform 21">
                  <a:extLst>
                    <a:ext uri="{FF2B5EF4-FFF2-40B4-BE49-F238E27FC236}">
                      <a16:creationId xmlns:a16="http://schemas.microsoft.com/office/drawing/2014/main" id="{50BE3F9E-131F-A874-10FA-B06581325E17}"/>
                    </a:ext>
                  </a:extLst>
                </p:cNvPr>
                <p:cNvSpPr>
                  <a:spLocks/>
                </p:cNvSpPr>
                <p:nvPr/>
              </p:nvSpPr>
              <p:spPr bwMode="auto">
                <a:xfrm>
                  <a:off x="7205663" y="3798888"/>
                  <a:ext cx="63500" cy="482600"/>
                </a:xfrm>
                <a:custGeom>
                  <a:avLst/>
                  <a:gdLst>
                    <a:gd name="T0" fmla="*/ 14 w 17"/>
                    <a:gd name="T1" fmla="*/ 128 h 128"/>
                    <a:gd name="T2" fmla="*/ 13 w 17"/>
                    <a:gd name="T3" fmla="*/ 127 h 128"/>
                    <a:gd name="T4" fmla="*/ 0 w 17"/>
                    <a:gd name="T5" fmla="*/ 52 h 128"/>
                    <a:gd name="T6" fmla="*/ 6 w 17"/>
                    <a:gd name="T7" fmla="*/ 1 h 128"/>
                    <a:gd name="T8" fmla="*/ 8 w 17"/>
                    <a:gd name="T9" fmla="*/ 0 h 128"/>
                    <a:gd name="T10" fmla="*/ 9 w 17"/>
                    <a:gd name="T11" fmla="*/ 2 h 128"/>
                    <a:gd name="T12" fmla="*/ 4 w 17"/>
                    <a:gd name="T13" fmla="*/ 52 h 128"/>
                    <a:gd name="T14" fmla="*/ 16 w 17"/>
                    <a:gd name="T15" fmla="*/ 125 h 128"/>
                    <a:gd name="T16" fmla="*/ 15 w 17"/>
                    <a:gd name="T17" fmla="*/ 128 h 128"/>
                    <a:gd name="T18" fmla="*/ 14 w 17"/>
                    <a:gd name="T19"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8">
                      <a:moveTo>
                        <a:pt x="14" y="128"/>
                      </a:moveTo>
                      <a:cubicBezTo>
                        <a:pt x="14" y="128"/>
                        <a:pt x="13" y="127"/>
                        <a:pt x="13" y="127"/>
                      </a:cubicBezTo>
                      <a:cubicBezTo>
                        <a:pt x="4" y="103"/>
                        <a:pt x="0" y="78"/>
                        <a:pt x="0" y="52"/>
                      </a:cubicBezTo>
                      <a:cubicBezTo>
                        <a:pt x="0" y="35"/>
                        <a:pt x="2" y="18"/>
                        <a:pt x="6" y="1"/>
                      </a:cubicBezTo>
                      <a:cubicBezTo>
                        <a:pt x="6" y="0"/>
                        <a:pt x="7" y="0"/>
                        <a:pt x="8" y="0"/>
                      </a:cubicBezTo>
                      <a:cubicBezTo>
                        <a:pt x="9" y="0"/>
                        <a:pt x="10" y="1"/>
                        <a:pt x="9" y="2"/>
                      </a:cubicBezTo>
                      <a:cubicBezTo>
                        <a:pt x="5" y="19"/>
                        <a:pt x="4" y="35"/>
                        <a:pt x="4" y="52"/>
                      </a:cubicBezTo>
                      <a:cubicBezTo>
                        <a:pt x="4" y="77"/>
                        <a:pt x="8" y="102"/>
                        <a:pt x="16" y="125"/>
                      </a:cubicBezTo>
                      <a:cubicBezTo>
                        <a:pt x="17" y="126"/>
                        <a:pt x="16" y="127"/>
                        <a:pt x="15" y="128"/>
                      </a:cubicBezTo>
                      <a:cubicBezTo>
                        <a:pt x="15" y="128"/>
                        <a:pt x="15" y="128"/>
                        <a:pt x="14" y="128"/>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Freeform 22">
                  <a:extLst>
                    <a:ext uri="{FF2B5EF4-FFF2-40B4-BE49-F238E27FC236}">
                      <a16:creationId xmlns:a16="http://schemas.microsoft.com/office/drawing/2014/main" id="{CBEC97C6-75FA-B2D0-DBA1-09FB6E0BBE57}"/>
                    </a:ext>
                  </a:extLst>
                </p:cNvPr>
                <p:cNvSpPr>
                  <a:spLocks/>
                </p:cNvSpPr>
                <p:nvPr/>
              </p:nvSpPr>
              <p:spPr bwMode="auto">
                <a:xfrm>
                  <a:off x="7107238" y="2847975"/>
                  <a:ext cx="407988" cy="814388"/>
                </a:xfrm>
                <a:custGeom>
                  <a:avLst/>
                  <a:gdLst>
                    <a:gd name="T0" fmla="*/ 47 w 108"/>
                    <a:gd name="T1" fmla="*/ 216 h 216"/>
                    <a:gd name="T2" fmla="*/ 47 w 108"/>
                    <a:gd name="T3" fmla="*/ 215 h 216"/>
                    <a:gd name="T4" fmla="*/ 46 w 108"/>
                    <a:gd name="T5" fmla="*/ 213 h 216"/>
                    <a:gd name="T6" fmla="*/ 95 w 108"/>
                    <a:gd name="T7" fmla="*/ 144 h 216"/>
                    <a:gd name="T8" fmla="*/ 104 w 108"/>
                    <a:gd name="T9" fmla="*/ 122 h 216"/>
                    <a:gd name="T10" fmla="*/ 95 w 108"/>
                    <a:gd name="T11" fmla="*/ 99 h 216"/>
                    <a:gd name="T12" fmla="*/ 0 w 108"/>
                    <a:gd name="T13" fmla="*/ 4 h 216"/>
                    <a:gd name="T14" fmla="*/ 0 w 108"/>
                    <a:gd name="T15" fmla="*/ 1 h 216"/>
                    <a:gd name="T16" fmla="*/ 3 w 108"/>
                    <a:gd name="T17" fmla="*/ 1 h 216"/>
                    <a:gd name="T18" fmla="*/ 98 w 108"/>
                    <a:gd name="T19" fmla="*/ 96 h 216"/>
                    <a:gd name="T20" fmla="*/ 108 w 108"/>
                    <a:gd name="T21" fmla="*/ 122 h 216"/>
                    <a:gd name="T22" fmla="*/ 98 w 108"/>
                    <a:gd name="T23" fmla="*/ 147 h 216"/>
                    <a:gd name="T24" fmla="*/ 49 w 108"/>
                    <a:gd name="T25" fmla="*/ 214 h 216"/>
                    <a:gd name="T26" fmla="*/ 47 w 108"/>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216">
                      <a:moveTo>
                        <a:pt x="47" y="216"/>
                      </a:moveTo>
                      <a:cubicBezTo>
                        <a:pt x="47" y="216"/>
                        <a:pt x="47" y="216"/>
                        <a:pt x="47" y="215"/>
                      </a:cubicBezTo>
                      <a:cubicBezTo>
                        <a:pt x="46" y="215"/>
                        <a:pt x="45" y="214"/>
                        <a:pt x="46" y="213"/>
                      </a:cubicBezTo>
                      <a:cubicBezTo>
                        <a:pt x="58" y="187"/>
                        <a:pt x="74" y="164"/>
                        <a:pt x="95" y="144"/>
                      </a:cubicBezTo>
                      <a:cubicBezTo>
                        <a:pt x="101" y="138"/>
                        <a:pt x="104" y="130"/>
                        <a:pt x="104" y="122"/>
                      </a:cubicBezTo>
                      <a:cubicBezTo>
                        <a:pt x="104" y="113"/>
                        <a:pt x="101" y="105"/>
                        <a:pt x="95" y="99"/>
                      </a:cubicBezTo>
                      <a:cubicBezTo>
                        <a:pt x="0" y="4"/>
                        <a:pt x="0" y="4"/>
                        <a:pt x="0" y="4"/>
                      </a:cubicBezTo>
                      <a:cubicBezTo>
                        <a:pt x="0" y="3"/>
                        <a:pt x="0" y="2"/>
                        <a:pt x="0" y="1"/>
                      </a:cubicBezTo>
                      <a:cubicBezTo>
                        <a:pt x="1" y="0"/>
                        <a:pt x="2" y="0"/>
                        <a:pt x="3" y="1"/>
                      </a:cubicBezTo>
                      <a:cubicBezTo>
                        <a:pt x="98" y="96"/>
                        <a:pt x="98" y="96"/>
                        <a:pt x="98" y="96"/>
                      </a:cubicBezTo>
                      <a:cubicBezTo>
                        <a:pt x="105" y="103"/>
                        <a:pt x="108" y="112"/>
                        <a:pt x="108" y="122"/>
                      </a:cubicBezTo>
                      <a:cubicBezTo>
                        <a:pt x="108" y="131"/>
                        <a:pt x="105" y="140"/>
                        <a:pt x="98" y="147"/>
                      </a:cubicBezTo>
                      <a:cubicBezTo>
                        <a:pt x="77" y="167"/>
                        <a:pt x="61" y="189"/>
                        <a:pt x="49" y="214"/>
                      </a:cubicBezTo>
                      <a:cubicBezTo>
                        <a:pt x="49" y="215"/>
                        <a:pt x="48" y="216"/>
                        <a:pt x="47" y="216"/>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Freeform 23">
                  <a:extLst>
                    <a:ext uri="{FF2B5EF4-FFF2-40B4-BE49-F238E27FC236}">
                      <a16:creationId xmlns:a16="http://schemas.microsoft.com/office/drawing/2014/main" id="{F5FC4B93-48F1-03EC-CDA5-2D76410027B2}"/>
                    </a:ext>
                  </a:extLst>
                </p:cNvPr>
                <p:cNvSpPr>
                  <a:spLocks/>
                </p:cNvSpPr>
                <p:nvPr/>
              </p:nvSpPr>
              <p:spPr bwMode="auto">
                <a:xfrm>
                  <a:off x="9210676" y="1874838"/>
                  <a:ext cx="1071563" cy="915988"/>
                </a:xfrm>
                <a:custGeom>
                  <a:avLst/>
                  <a:gdLst>
                    <a:gd name="T0" fmla="*/ 89 w 284"/>
                    <a:gd name="T1" fmla="*/ 243 h 243"/>
                    <a:gd name="T2" fmla="*/ 68 w 284"/>
                    <a:gd name="T3" fmla="*/ 236 h 243"/>
                    <a:gd name="T4" fmla="*/ 29 w 284"/>
                    <a:gd name="T5" fmla="*/ 216 h 243"/>
                    <a:gd name="T6" fmla="*/ 7 w 284"/>
                    <a:gd name="T7" fmla="*/ 169 h 243"/>
                    <a:gd name="T8" fmla="*/ 54 w 284"/>
                    <a:gd name="T9" fmla="*/ 44 h 243"/>
                    <a:gd name="T10" fmla="*/ 56 w 284"/>
                    <a:gd name="T11" fmla="*/ 43 h 243"/>
                    <a:gd name="T12" fmla="*/ 58 w 284"/>
                    <a:gd name="T13" fmla="*/ 45 h 243"/>
                    <a:gd name="T14" fmla="*/ 11 w 284"/>
                    <a:gd name="T15" fmla="*/ 171 h 243"/>
                    <a:gd name="T16" fmla="*/ 30 w 284"/>
                    <a:gd name="T17" fmla="*/ 212 h 243"/>
                    <a:gd name="T18" fmla="*/ 70 w 284"/>
                    <a:gd name="T19" fmla="*/ 233 h 243"/>
                    <a:gd name="T20" fmla="*/ 94 w 284"/>
                    <a:gd name="T21" fmla="*/ 239 h 243"/>
                    <a:gd name="T22" fmla="*/ 115 w 284"/>
                    <a:gd name="T23" fmla="*/ 226 h 243"/>
                    <a:gd name="T24" fmla="*/ 280 w 284"/>
                    <a:gd name="T25" fmla="*/ 2 h 243"/>
                    <a:gd name="T26" fmla="*/ 283 w 284"/>
                    <a:gd name="T27" fmla="*/ 1 h 243"/>
                    <a:gd name="T28" fmla="*/ 284 w 284"/>
                    <a:gd name="T29" fmla="*/ 4 h 243"/>
                    <a:gd name="T30" fmla="*/ 118 w 284"/>
                    <a:gd name="T31" fmla="*/ 228 h 243"/>
                    <a:gd name="T32" fmla="*/ 95 w 284"/>
                    <a:gd name="T33" fmla="*/ 243 h 243"/>
                    <a:gd name="T34" fmla="*/ 89 w 284"/>
                    <a:gd name="T35"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4" h="243">
                      <a:moveTo>
                        <a:pt x="89" y="243"/>
                      </a:moveTo>
                      <a:cubicBezTo>
                        <a:pt x="82" y="243"/>
                        <a:pt x="74" y="241"/>
                        <a:pt x="68" y="236"/>
                      </a:cubicBezTo>
                      <a:cubicBezTo>
                        <a:pt x="56" y="228"/>
                        <a:pt x="42" y="221"/>
                        <a:pt x="29" y="216"/>
                      </a:cubicBezTo>
                      <a:cubicBezTo>
                        <a:pt x="10" y="209"/>
                        <a:pt x="0" y="188"/>
                        <a:pt x="7" y="169"/>
                      </a:cubicBezTo>
                      <a:cubicBezTo>
                        <a:pt x="54" y="44"/>
                        <a:pt x="54" y="44"/>
                        <a:pt x="54" y="44"/>
                      </a:cubicBezTo>
                      <a:cubicBezTo>
                        <a:pt x="54" y="43"/>
                        <a:pt x="55" y="42"/>
                        <a:pt x="56" y="43"/>
                      </a:cubicBezTo>
                      <a:cubicBezTo>
                        <a:pt x="57" y="43"/>
                        <a:pt x="58" y="44"/>
                        <a:pt x="58" y="45"/>
                      </a:cubicBezTo>
                      <a:cubicBezTo>
                        <a:pt x="11" y="171"/>
                        <a:pt x="11" y="171"/>
                        <a:pt x="11" y="171"/>
                      </a:cubicBezTo>
                      <a:cubicBezTo>
                        <a:pt x="5" y="187"/>
                        <a:pt x="13" y="206"/>
                        <a:pt x="30" y="212"/>
                      </a:cubicBezTo>
                      <a:cubicBezTo>
                        <a:pt x="44" y="218"/>
                        <a:pt x="58" y="225"/>
                        <a:pt x="70" y="233"/>
                      </a:cubicBezTo>
                      <a:cubicBezTo>
                        <a:pt x="77" y="238"/>
                        <a:pt x="86" y="240"/>
                        <a:pt x="94" y="239"/>
                      </a:cubicBezTo>
                      <a:cubicBezTo>
                        <a:pt x="103" y="237"/>
                        <a:pt x="110" y="233"/>
                        <a:pt x="115" y="226"/>
                      </a:cubicBezTo>
                      <a:cubicBezTo>
                        <a:pt x="280" y="2"/>
                        <a:pt x="280" y="2"/>
                        <a:pt x="280" y="2"/>
                      </a:cubicBezTo>
                      <a:cubicBezTo>
                        <a:pt x="281" y="1"/>
                        <a:pt x="282" y="0"/>
                        <a:pt x="283" y="1"/>
                      </a:cubicBezTo>
                      <a:cubicBezTo>
                        <a:pt x="284" y="2"/>
                        <a:pt x="284" y="3"/>
                        <a:pt x="284" y="4"/>
                      </a:cubicBezTo>
                      <a:cubicBezTo>
                        <a:pt x="118" y="228"/>
                        <a:pt x="118" y="228"/>
                        <a:pt x="118" y="228"/>
                      </a:cubicBezTo>
                      <a:cubicBezTo>
                        <a:pt x="113" y="236"/>
                        <a:pt x="104" y="241"/>
                        <a:pt x="95" y="243"/>
                      </a:cubicBezTo>
                      <a:cubicBezTo>
                        <a:pt x="93" y="243"/>
                        <a:pt x="91" y="243"/>
                        <a:pt x="89" y="243"/>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Freeform 24">
                  <a:extLst>
                    <a:ext uri="{FF2B5EF4-FFF2-40B4-BE49-F238E27FC236}">
                      <a16:creationId xmlns:a16="http://schemas.microsoft.com/office/drawing/2014/main" id="{513BC334-58AD-31C7-0B78-64094302A3F0}"/>
                    </a:ext>
                  </a:extLst>
                </p:cNvPr>
                <p:cNvSpPr>
                  <a:spLocks/>
                </p:cNvSpPr>
                <p:nvPr/>
              </p:nvSpPr>
              <p:spPr bwMode="auto">
                <a:xfrm>
                  <a:off x="8540751" y="2203450"/>
                  <a:ext cx="534988" cy="425450"/>
                </a:xfrm>
                <a:custGeom>
                  <a:avLst/>
                  <a:gdLst>
                    <a:gd name="T0" fmla="*/ 54 w 142"/>
                    <a:gd name="T1" fmla="*/ 113 h 113"/>
                    <a:gd name="T2" fmla="*/ 19 w 142"/>
                    <a:gd name="T3" fmla="*/ 85 h 113"/>
                    <a:gd name="T4" fmla="*/ 1 w 142"/>
                    <a:gd name="T5" fmla="*/ 3 h 113"/>
                    <a:gd name="T6" fmla="*/ 2 w 142"/>
                    <a:gd name="T7" fmla="*/ 0 h 113"/>
                    <a:gd name="T8" fmla="*/ 5 w 142"/>
                    <a:gd name="T9" fmla="*/ 2 h 113"/>
                    <a:gd name="T10" fmla="*/ 23 w 142"/>
                    <a:gd name="T11" fmla="*/ 84 h 113"/>
                    <a:gd name="T12" fmla="*/ 61 w 142"/>
                    <a:gd name="T13" fmla="*/ 109 h 113"/>
                    <a:gd name="T14" fmla="*/ 106 w 142"/>
                    <a:gd name="T15" fmla="*/ 105 h 113"/>
                    <a:gd name="T16" fmla="*/ 138 w 142"/>
                    <a:gd name="T17" fmla="*/ 73 h 113"/>
                    <a:gd name="T18" fmla="*/ 140 w 142"/>
                    <a:gd name="T19" fmla="*/ 71 h 113"/>
                    <a:gd name="T20" fmla="*/ 142 w 142"/>
                    <a:gd name="T21" fmla="*/ 73 h 113"/>
                    <a:gd name="T22" fmla="*/ 106 w 142"/>
                    <a:gd name="T23" fmla="*/ 109 h 113"/>
                    <a:gd name="T24" fmla="*/ 62 w 142"/>
                    <a:gd name="T25" fmla="*/ 112 h 113"/>
                    <a:gd name="T26" fmla="*/ 54 w 142"/>
                    <a:gd name="T2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113">
                      <a:moveTo>
                        <a:pt x="54" y="113"/>
                      </a:moveTo>
                      <a:cubicBezTo>
                        <a:pt x="38" y="113"/>
                        <a:pt x="23" y="102"/>
                        <a:pt x="19" y="85"/>
                      </a:cubicBezTo>
                      <a:cubicBezTo>
                        <a:pt x="1" y="3"/>
                        <a:pt x="1" y="3"/>
                        <a:pt x="1" y="3"/>
                      </a:cubicBezTo>
                      <a:cubicBezTo>
                        <a:pt x="0" y="2"/>
                        <a:pt x="1" y="0"/>
                        <a:pt x="2" y="0"/>
                      </a:cubicBezTo>
                      <a:cubicBezTo>
                        <a:pt x="3" y="0"/>
                        <a:pt x="4" y="1"/>
                        <a:pt x="5" y="2"/>
                      </a:cubicBezTo>
                      <a:cubicBezTo>
                        <a:pt x="23" y="84"/>
                        <a:pt x="23" y="84"/>
                        <a:pt x="23" y="84"/>
                      </a:cubicBezTo>
                      <a:cubicBezTo>
                        <a:pt x="27" y="101"/>
                        <a:pt x="44" y="112"/>
                        <a:pt x="61" y="109"/>
                      </a:cubicBezTo>
                      <a:cubicBezTo>
                        <a:pt x="76" y="106"/>
                        <a:pt x="91" y="105"/>
                        <a:pt x="106" y="105"/>
                      </a:cubicBezTo>
                      <a:cubicBezTo>
                        <a:pt x="124" y="105"/>
                        <a:pt x="138" y="90"/>
                        <a:pt x="138" y="73"/>
                      </a:cubicBezTo>
                      <a:cubicBezTo>
                        <a:pt x="138" y="71"/>
                        <a:pt x="139" y="71"/>
                        <a:pt x="140" y="71"/>
                      </a:cubicBezTo>
                      <a:cubicBezTo>
                        <a:pt x="141" y="71"/>
                        <a:pt x="142" y="71"/>
                        <a:pt x="142" y="73"/>
                      </a:cubicBezTo>
                      <a:cubicBezTo>
                        <a:pt x="142" y="92"/>
                        <a:pt x="126" y="109"/>
                        <a:pt x="106" y="109"/>
                      </a:cubicBezTo>
                      <a:cubicBezTo>
                        <a:pt x="92" y="109"/>
                        <a:pt x="77" y="110"/>
                        <a:pt x="62" y="112"/>
                      </a:cubicBezTo>
                      <a:cubicBezTo>
                        <a:pt x="59" y="113"/>
                        <a:pt x="57" y="113"/>
                        <a:pt x="54" y="113"/>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Freeform 25">
                  <a:extLst>
                    <a:ext uri="{FF2B5EF4-FFF2-40B4-BE49-F238E27FC236}">
                      <a16:creationId xmlns:a16="http://schemas.microsoft.com/office/drawing/2014/main" id="{18D2B128-14E1-3893-1416-7A33CFA8381F}"/>
                    </a:ext>
                  </a:extLst>
                </p:cNvPr>
                <p:cNvSpPr>
                  <a:spLocks/>
                </p:cNvSpPr>
                <p:nvPr/>
              </p:nvSpPr>
              <p:spPr bwMode="auto">
                <a:xfrm>
                  <a:off x="7820026" y="2390775"/>
                  <a:ext cx="1692275" cy="652463"/>
                </a:xfrm>
                <a:custGeom>
                  <a:avLst/>
                  <a:gdLst>
                    <a:gd name="T0" fmla="*/ 142 w 449"/>
                    <a:gd name="T1" fmla="*/ 173 h 173"/>
                    <a:gd name="T2" fmla="*/ 113 w 449"/>
                    <a:gd name="T3" fmla="*/ 158 h 173"/>
                    <a:gd name="T4" fmla="*/ 0 w 449"/>
                    <a:gd name="T5" fmla="*/ 4 h 173"/>
                    <a:gd name="T6" fmla="*/ 1 w 449"/>
                    <a:gd name="T7" fmla="*/ 1 h 173"/>
                    <a:gd name="T8" fmla="*/ 3 w 449"/>
                    <a:gd name="T9" fmla="*/ 1 h 173"/>
                    <a:gd name="T10" fmla="*/ 117 w 449"/>
                    <a:gd name="T11" fmla="*/ 155 h 173"/>
                    <a:gd name="T12" fmla="*/ 138 w 449"/>
                    <a:gd name="T13" fmla="*/ 168 h 173"/>
                    <a:gd name="T14" fmla="*/ 161 w 449"/>
                    <a:gd name="T15" fmla="*/ 162 h 173"/>
                    <a:gd name="T16" fmla="*/ 272 w 449"/>
                    <a:gd name="T17" fmla="*/ 113 h 173"/>
                    <a:gd name="T18" fmla="*/ 297 w 449"/>
                    <a:gd name="T19" fmla="*/ 111 h 173"/>
                    <a:gd name="T20" fmla="*/ 363 w 449"/>
                    <a:gd name="T21" fmla="*/ 122 h 173"/>
                    <a:gd name="T22" fmla="*/ 406 w 449"/>
                    <a:gd name="T23" fmla="*/ 107 h 173"/>
                    <a:gd name="T24" fmla="*/ 445 w 449"/>
                    <a:gd name="T25" fmla="*/ 23 h 173"/>
                    <a:gd name="T26" fmla="*/ 448 w 449"/>
                    <a:gd name="T27" fmla="*/ 22 h 173"/>
                    <a:gd name="T28" fmla="*/ 449 w 449"/>
                    <a:gd name="T29" fmla="*/ 25 h 173"/>
                    <a:gd name="T30" fmla="*/ 410 w 449"/>
                    <a:gd name="T31" fmla="*/ 108 h 173"/>
                    <a:gd name="T32" fmla="*/ 362 w 449"/>
                    <a:gd name="T33" fmla="*/ 126 h 173"/>
                    <a:gd name="T34" fmla="*/ 297 w 449"/>
                    <a:gd name="T35" fmla="*/ 115 h 173"/>
                    <a:gd name="T36" fmla="*/ 273 w 449"/>
                    <a:gd name="T37" fmla="*/ 117 h 173"/>
                    <a:gd name="T38" fmla="*/ 164 w 449"/>
                    <a:gd name="T39" fmla="*/ 166 h 173"/>
                    <a:gd name="T40" fmla="*/ 142 w 449"/>
                    <a:gd name="T41"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9" h="173">
                      <a:moveTo>
                        <a:pt x="142" y="173"/>
                      </a:moveTo>
                      <a:cubicBezTo>
                        <a:pt x="131" y="173"/>
                        <a:pt x="120" y="167"/>
                        <a:pt x="113" y="158"/>
                      </a:cubicBezTo>
                      <a:cubicBezTo>
                        <a:pt x="0" y="4"/>
                        <a:pt x="0" y="4"/>
                        <a:pt x="0" y="4"/>
                      </a:cubicBezTo>
                      <a:cubicBezTo>
                        <a:pt x="0" y="3"/>
                        <a:pt x="0" y="2"/>
                        <a:pt x="1" y="1"/>
                      </a:cubicBezTo>
                      <a:cubicBezTo>
                        <a:pt x="2" y="0"/>
                        <a:pt x="3" y="0"/>
                        <a:pt x="3" y="1"/>
                      </a:cubicBezTo>
                      <a:cubicBezTo>
                        <a:pt x="117" y="155"/>
                        <a:pt x="117" y="155"/>
                        <a:pt x="117" y="155"/>
                      </a:cubicBezTo>
                      <a:cubicBezTo>
                        <a:pt x="122" y="162"/>
                        <a:pt x="129" y="167"/>
                        <a:pt x="138" y="168"/>
                      </a:cubicBezTo>
                      <a:cubicBezTo>
                        <a:pt x="146" y="169"/>
                        <a:pt x="155" y="167"/>
                        <a:pt x="161" y="162"/>
                      </a:cubicBezTo>
                      <a:cubicBezTo>
                        <a:pt x="193" y="135"/>
                        <a:pt x="231" y="118"/>
                        <a:pt x="272" y="113"/>
                      </a:cubicBezTo>
                      <a:cubicBezTo>
                        <a:pt x="281" y="112"/>
                        <a:pt x="289" y="111"/>
                        <a:pt x="297" y="111"/>
                      </a:cubicBezTo>
                      <a:cubicBezTo>
                        <a:pt x="320" y="111"/>
                        <a:pt x="342" y="115"/>
                        <a:pt x="363" y="122"/>
                      </a:cubicBezTo>
                      <a:cubicBezTo>
                        <a:pt x="380" y="130"/>
                        <a:pt x="399" y="123"/>
                        <a:pt x="406" y="107"/>
                      </a:cubicBezTo>
                      <a:cubicBezTo>
                        <a:pt x="445" y="23"/>
                        <a:pt x="445" y="23"/>
                        <a:pt x="445" y="23"/>
                      </a:cubicBezTo>
                      <a:cubicBezTo>
                        <a:pt x="446" y="22"/>
                        <a:pt x="447" y="22"/>
                        <a:pt x="448" y="22"/>
                      </a:cubicBezTo>
                      <a:cubicBezTo>
                        <a:pt x="449" y="22"/>
                        <a:pt x="449" y="24"/>
                        <a:pt x="449" y="25"/>
                      </a:cubicBezTo>
                      <a:cubicBezTo>
                        <a:pt x="410" y="108"/>
                        <a:pt x="410" y="108"/>
                        <a:pt x="410" y="108"/>
                      </a:cubicBezTo>
                      <a:cubicBezTo>
                        <a:pt x="401" y="126"/>
                        <a:pt x="380" y="134"/>
                        <a:pt x="362" y="126"/>
                      </a:cubicBezTo>
                      <a:cubicBezTo>
                        <a:pt x="341" y="119"/>
                        <a:pt x="320" y="115"/>
                        <a:pt x="297" y="115"/>
                      </a:cubicBezTo>
                      <a:cubicBezTo>
                        <a:pt x="289" y="115"/>
                        <a:pt x="281" y="116"/>
                        <a:pt x="273" y="117"/>
                      </a:cubicBezTo>
                      <a:cubicBezTo>
                        <a:pt x="232" y="122"/>
                        <a:pt x="195" y="139"/>
                        <a:pt x="164" y="166"/>
                      </a:cubicBezTo>
                      <a:cubicBezTo>
                        <a:pt x="157" y="170"/>
                        <a:pt x="150" y="173"/>
                        <a:pt x="142" y="173"/>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Freeform 26">
                  <a:extLst>
                    <a:ext uri="{FF2B5EF4-FFF2-40B4-BE49-F238E27FC236}">
                      <a16:creationId xmlns:a16="http://schemas.microsoft.com/office/drawing/2014/main" id="{6C9A7895-00B2-6C9B-6CC4-A8B78BAC9253}"/>
                    </a:ext>
                  </a:extLst>
                </p:cNvPr>
                <p:cNvSpPr>
                  <a:spLocks/>
                </p:cNvSpPr>
                <p:nvPr/>
              </p:nvSpPr>
              <p:spPr bwMode="auto">
                <a:xfrm>
                  <a:off x="9245601" y="2568575"/>
                  <a:ext cx="833438" cy="407988"/>
                </a:xfrm>
                <a:custGeom>
                  <a:avLst/>
                  <a:gdLst>
                    <a:gd name="T0" fmla="*/ 98 w 221"/>
                    <a:gd name="T1" fmla="*/ 108 h 108"/>
                    <a:gd name="T2" fmla="*/ 71 w 221"/>
                    <a:gd name="T3" fmla="*/ 97 h 108"/>
                    <a:gd name="T4" fmla="*/ 67 w 221"/>
                    <a:gd name="T5" fmla="*/ 93 h 108"/>
                    <a:gd name="T6" fmla="*/ 2 w 221"/>
                    <a:gd name="T7" fmla="*/ 55 h 108"/>
                    <a:gd name="T8" fmla="*/ 1 w 221"/>
                    <a:gd name="T9" fmla="*/ 52 h 108"/>
                    <a:gd name="T10" fmla="*/ 3 w 221"/>
                    <a:gd name="T11" fmla="*/ 51 h 108"/>
                    <a:gd name="T12" fmla="*/ 70 w 221"/>
                    <a:gd name="T13" fmla="*/ 90 h 108"/>
                    <a:gd name="T14" fmla="*/ 74 w 221"/>
                    <a:gd name="T15" fmla="*/ 94 h 108"/>
                    <a:gd name="T16" fmla="*/ 120 w 221"/>
                    <a:gd name="T17" fmla="*/ 95 h 108"/>
                    <a:gd name="T18" fmla="*/ 217 w 221"/>
                    <a:gd name="T19" fmla="*/ 1 h 108"/>
                    <a:gd name="T20" fmla="*/ 220 w 221"/>
                    <a:gd name="T21" fmla="*/ 1 h 108"/>
                    <a:gd name="T22" fmla="*/ 220 w 221"/>
                    <a:gd name="T23" fmla="*/ 4 h 108"/>
                    <a:gd name="T24" fmla="*/ 122 w 221"/>
                    <a:gd name="T25" fmla="*/ 98 h 108"/>
                    <a:gd name="T26" fmla="*/ 98 w 221"/>
                    <a:gd name="T2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1" h="108">
                      <a:moveTo>
                        <a:pt x="98" y="108"/>
                      </a:moveTo>
                      <a:cubicBezTo>
                        <a:pt x="88" y="108"/>
                        <a:pt x="79" y="104"/>
                        <a:pt x="71" y="97"/>
                      </a:cubicBezTo>
                      <a:cubicBezTo>
                        <a:pt x="70" y="96"/>
                        <a:pt x="69" y="94"/>
                        <a:pt x="67" y="93"/>
                      </a:cubicBezTo>
                      <a:cubicBezTo>
                        <a:pt x="48" y="77"/>
                        <a:pt x="26" y="64"/>
                        <a:pt x="2" y="55"/>
                      </a:cubicBezTo>
                      <a:cubicBezTo>
                        <a:pt x="1" y="55"/>
                        <a:pt x="0" y="53"/>
                        <a:pt x="1" y="52"/>
                      </a:cubicBezTo>
                      <a:cubicBezTo>
                        <a:pt x="1" y="51"/>
                        <a:pt x="2" y="51"/>
                        <a:pt x="3" y="51"/>
                      </a:cubicBezTo>
                      <a:cubicBezTo>
                        <a:pt x="27" y="60"/>
                        <a:pt x="50" y="73"/>
                        <a:pt x="70" y="90"/>
                      </a:cubicBezTo>
                      <a:cubicBezTo>
                        <a:pt x="71" y="91"/>
                        <a:pt x="73" y="93"/>
                        <a:pt x="74" y="94"/>
                      </a:cubicBezTo>
                      <a:cubicBezTo>
                        <a:pt x="86" y="107"/>
                        <a:pt x="107" y="107"/>
                        <a:pt x="120" y="95"/>
                      </a:cubicBezTo>
                      <a:cubicBezTo>
                        <a:pt x="217" y="1"/>
                        <a:pt x="217" y="1"/>
                        <a:pt x="217" y="1"/>
                      </a:cubicBezTo>
                      <a:cubicBezTo>
                        <a:pt x="218" y="0"/>
                        <a:pt x="219" y="0"/>
                        <a:pt x="220" y="1"/>
                      </a:cubicBezTo>
                      <a:cubicBezTo>
                        <a:pt x="221" y="2"/>
                        <a:pt x="221" y="3"/>
                        <a:pt x="220" y="4"/>
                      </a:cubicBezTo>
                      <a:cubicBezTo>
                        <a:pt x="122" y="98"/>
                        <a:pt x="122" y="98"/>
                        <a:pt x="122" y="98"/>
                      </a:cubicBezTo>
                      <a:cubicBezTo>
                        <a:pt x="115" y="105"/>
                        <a:pt x="106" y="108"/>
                        <a:pt x="98" y="108"/>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Freeform 27">
                  <a:extLst>
                    <a:ext uri="{FF2B5EF4-FFF2-40B4-BE49-F238E27FC236}">
                      <a16:creationId xmlns:a16="http://schemas.microsoft.com/office/drawing/2014/main" id="{2E406FA1-C4F4-76F5-5EC5-3BA843CBD043}"/>
                    </a:ext>
                  </a:extLst>
                </p:cNvPr>
                <p:cNvSpPr>
                  <a:spLocks/>
                </p:cNvSpPr>
                <p:nvPr/>
              </p:nvSpPr>
              <p:spPr bwMode="auto">
                <a:xfrm>
                  <a:off x="8088313" y="1935163"/>
                  <a:ext cx="858838" cy="863600"/>
                </a:xfrm>
                <a:custGeom>
                  <a:avLst/>
                  <a:gdLst>
                    <a:gd name="T0" fmla="*/ 122 w 228"/>
                    <a:gd name="T1" fmla="*/ 229 h 229"/>
                    <a:gd name="T2" fmla="*/ 89 w 228"/>
                    <a:gd name="T3" fmla="*/ 207 h 229"/>
                    <a:gd name="T4" fmla="*/ 1 w 228"/>
                    <a:gd name="T5" fmla="*/ 3 h 229"/>
                    <a:gd name="T6" fmla="*/ 2 w 228"/>
                    <a:gd name="T7" fmla="*/ 1 h 229"/>
                    <a:gd name="T8" fmla="*/ 5 w 228"/>
                    <a:gd name="T9" fmla="*/ 2 h 229"/>
                    <a:gd name="T10" fmla="*/ 93 w 228"/>
                    <a:gd name="T11" fmla="*/ 206 h 229"/>
                    <a:gd name="T12" fmla="*/ 135 w 228"/>
                    <a:gd name="T13" fmla="*/ 223 h 229"/>
                    <a:gd name="T14" fmla="*/ 226 w 228"/>
                    <a:gd name="T15" fmla="*/ 204 h 229"/>
                    <a:gd name="T16" fmla="*/ 228 w 228"/>
                    <a:gd name="T17" fmla="*/ 206 h 229"/>
                    <a:gd name="T18" fmla="*/ 226 w 228"/>
                    <a:gd name="T19" fmla="*/ 208 h 229"/>
                    <a:gd name="T20" fmla="*/ 137 w 228"/>
                    <a:gd name="T21" fmla="*/ 226 h 229"/>
                    <a:gd name="T22" fmla="*/ 122 w 228"/>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 h="229">
                      <a:moveTo>
                        <a:pt x="122" y="229"/>
                      </a:moveTo>
                      <a:cubicBezTo>
                        <a:pt x="109" y="229"/>
                        <a:pt x="95" y="221"/>
                        <a:pt x="89" y="207"/>
                      </a:cubicBezTo>
                      <a:cubicBezTo>
                        <a:pt x="1" y="3"/>
                        <a:pt x="1" y="3"/>
                        <a:pt x="1" y="3"/>
                      </a:cubicBezTo>
                      <a:cubicBezTo>
                        <a:pt x="0" y="2"/>
                        <a:pt x="1" y="1"/>
                        <a:pt x="2" y="1"/>
                      </a:cubicBezTo>
                      <a:cubicBezTo>
                        <a:pt x="3" y="0"/>
                        <a:pt x="4" y="1"/>
                        <a:pt x="5" y="2"/>
                      </a:cubicBezTo>
                      <a:cubicBezTo>
                        <a:pt x="93" y="206"/>
                        <a:pt x="93" y="206"/>
                        <a:pt x="93" y="206"/>
                      </a:cubicBezTo>
                      <a:cubicBezTo>
                        <a:pt x="100" y="222"/>
                        <a:pt x="119" y="229"/>
                        <a:pt x="135" y="223"/>
                      </a:cubicBezTo>
                      <a:cubicBezTo>
                        <a:pt x="164" y="210"/>
                        <a:pt x="195" y="204"/>
                        <a:pt x="226" y="204"/>
                      </a:cubicBezTo>
                      <a:cubicBezTo>
                        <a:pt x="227" y="204"/>
                        <a:pt x="228" y="205"/>
                        <a:pt x="228" y="206"/>
                      </a:cubicBezTo>
                      <a:cubicBezTo>
                        <a:pt x="228" y="207"/>
                        <a:pt x="227" y="208"/>
                        <a:pt x="226" y="208"/>
                      </a:cubicBezTo>
                      <a:cubicBezTo>
                        <a:pt x="195" y="208"/>
                        <a:pt x="165" y="214"/>
                        <a:pt x="137" y="226"/>
                      </a:cubicBezTo>
                      <a:cubicBezTo>
                        <a:pt x="132" y="228"/>
                        <a:pt x="127" y="229"/>
                        <a:pt x="122" y="229"/>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Freeform 28">
                  <a:extLst>
                    <a:ext uri="{FF2B5EF4-FFF2-40B4-BE49-F238E27FC236}">
                      <a16:creationId xmlns:a16="http://schemas.microsoft.com/office/drawing/2014/main" id="{4152E695-DD4E-DC7D-7E9E-B72267C60729}"/>
                    </a:ext>
                  </a:extLst>
                </p:cNvPr>
                <p:cNvSpPr>
                  <a:spLocks/>
                </p:cNvSpPr>
                <p:nvPr/>
              </p:nvSpPr>
              <p:spPr bwMode="auto">
                <a:xfrm>
                  <a:off x="8932863" y="1535113"/>
                  <a:ext cx="142875" cy="1079500"/>
                </a:xfrm>
                <a:custGeom>
                  <a:avLst/>
                  <a:gdLst>
                    <a:gd name="T0" fmla="*/ 2 w 38"/>
                    <a:gd name="T1" fmla="*/ 286 h 286"/>
                    <a:gd name="T2" fmla="*/ 0 w 38"/>
                    <a:gd name="T3" fmla="*/ 284 h 286"/>
                    <a:gd name="T4" fmla="*/ 2 w 38"/>
                    <a:gd name="T5" fmla="*/ 282 h 286"/>
                    <a:gd name="T6" fmla="*/ 34 w 38"/>
                    <a:gd name="T7" fmla="*/ 250 h 286"/>
                    <a:gd name="T8" fmla="*/ 34 w 38"/>
                    <a:gd name="T9" fmla="*/ 2 h 286"/>
                    <a:gd name="T10" fmla="*/ 36 w 38"/>
                    <a:gd name="T11" fmla="*/ 0 h 286"/>
                    <a:gd name="T12" fmla="*/ 38 w 38"/>
                    <a:gd name="T13" fmla="*/ 2 h 286"/>
                    <a:gd name="T14" fmla="*/ 38 w 38"/>
                    <a:gd name="T15" fmla="*/ 250 h 286"/>
                    <a:gd name="T16" fmla="*/ 2 w 38"/>
                    <a:gd name="T17"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86">
                      <a:moveTo>
                        <a:pt x="2" y="286"/>
                      </a:moveTo>
                      <a:cubicBezTo>
                        <a:pt x="1" y="286"/>
                        <a:pt x="0" y="285"/>
                        <a:pt x="0" y="284"/>
                      </a:cubicBezTo>
                      <a:cubicBezTo>
                        <a:pt x="0" y="282"/>
                        <a:pt x="1" y="282"/>
                        <a:pt x="2" y="282"/>
                      </a:cubicBezTo>
                      <a:cubicBezTo>
                        <a:pt x="20" y="282"/>
                        <a:pt x="34" y="267"/>
                        <a:pt x="34" y="250"/>
                      </a:cubicBezTo>
                      <a:cubicBezTo>
                        <a:pt x="34" y="2"/>
                        <a:pt x="34" y="2"/>
                        <a:pt x="34" y="2"/>
                      </a:cubicBezTo>
                      <a:cubicBezTo>
                        <a:pt x="34" y="1"/>
                        <a:pt x="35" y="0"/>
                        <a:pt x="36" y="0"/>
                      </a:cubicBezTo>
                      <a:cubicBezTo>
                        <a:pt x="37" y="0"/>
                        <a:pt x="38" y="1"/>
                        <a:pt x="38" y="2"/>
                      </a:cubicBezTo>
                      <a:cubicBezTo>
                        <a:pt x="38" y="250"/>
                        <a:pt x="38" y="250"/>
                        <a:pt x="38" y="250"/>
                      </a:cubicBezTo>
                      <a:cubicBezTo>
                        <a:pt x="38" y="269"/>
                        <a:pt x="22" y="286"/>
                        <a:pt x="2" y="286"/>
                      </a:cubicBezTo>
                      <a:close/>
                    </a:path>
                  </a:pathLst>
                </a:cu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Oval 29">
                  <a:extLst>
                    <a:ext uri="{FF2B5EF4-FFF2-40B4-BE49-F238E27FC236}">
                      <a16:creationId xmlns:a16="http://schemas.microsoft.com/office/drawing/2014/main" id="{2864FE1F-0EA0-0CA5-D67E-F29F0FE3EBB9}"/>
                    </a:ext>
                  </a:extLst>
                </p:cNvPr>
                <p:cNvSpPr>
                  <a:spLocks noChangeArrowheads="1"/>
                </p:cNvSpPr>
                <p:nvPr/>
              </p:nvSpPr>
              <p:spPr bwMode="auto">
                <a:xfrm>
                  <a:off x="8464551" y="2124075"/>
                  <a:ext cx="173038" cy="173038"/>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Oval 30">
                  <a:extLst>
                    <a:ext uri="{FF2B5EF4-FFF2-40B4-BE49-F238E27FC236}">
                      <a16:creationId xmlns:a16="http://schemas.microsoft.com/office/drawing/2014/main" id="{031AE5BE-796E-0FC5-4A52-75A6BE376A29}"/>
                    </a:ext>
                  </a:extLst>
                </p:cNvPr>
                <p:cNvSpPr>
                  <a:spLocks noChangeArrowheads="1"/>
                </p:cNvSpPr>
                <p:nvPr/>
              </p:nvSpPr>
              <p:spPr bwMode="auto">
                <a:xfrm>
                  <a:off x="7654926" y="2749550"/>
                  <a:ext cx="127000" cy="128588"/>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Oval 31">
                  <a:extLst>
                    <a:ext uri="{FF2B5EF4-FFF2-40B4-BE49-F238E27FC236}">
                      <a16:creationId xmlns:a16="http://schemas.microsoft.com/office/drawing/2014/main" id="{16DB0C4A-E90B-8FF8-B2C7-3B1D05437F59}"/>
                    </a:ext>
                  </a:extLst>
                </p:cNvPr>
                <p:cNvSpPr>
                  <a:spLocks noChangeArrowheads="1"/>
                </p:cNvSpPr>
                <p:nvPr/>
              </p:nvSpPr>
              <p:spPr bwMode="auto">
                <a:xfrm>
                  <a:off x="9418638" y="2384425"/>
                  <a:ext cx="173038" cy="173038"/>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Oval 32">
                  <a:extLst>
                    <a:ext uri="{FF2B5EF4-FFF2-40B4-BE49-F238E27FC236}">
                      <a16:creationId xmlns:a16="http://schemas.microsoft.com/office/drawing/2014/main" id="{179DD07C-8098-7028-62AC-5CF9AA82A705}"/>
                    </a:ext>
                  </a:extLst>
                </p:cNvPr>
                <p:cNvSpPr>
                  <a:spLocks noChangeArrowheads="1"/>
                </p:cNvSpPr>
                <p:nvPr/>
              </p:nvSpPr>
              <p:spPr bwMode="auto">
                <a:xfrm>
                  <a:off x="9928226" y="2878138"/>
                  <a:ext cx="112713" cy="112713"/>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Oval 33">
                  <a:extLst>
                    <a:ext uri="{FF2B5EF4-FFF2-40B4-BE49-F238E27FC236}">
                      <a16:creationId xmlns:a16="http://schemas.microsoft.com/office/drawing/2014/main" id="{CC532271-C6C5-5B2A-8020-265B8395266A}"/>
                    </a:ext>
                  </a:extLst>
                </p:cNvPr>
                <p:cNvSpPr>
                  <a:spLocks noChangeArrowheads="1"/>
                </p:cNvSpPr>
                <p:nvPr/>
              </p:nvSpPr>
              <p:spPr bwMode="auto">
                <a:xfrm>
                  <a:off x="10523538" y="3786188"/>
                  <a:ext cx="112713" cy="114300"/>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Oval 34">
                  <a:extLst>
                    <a:ext uri="{FF2B5EF4-FFF2-40B4-BE49-F238E27FC236}">
                      <a16:creationId xmlns:a16="http://schemas.microsoft.com/office/drawing/2014/main" id="{AC317ADF-FD94-BB93-125D-99A7546856C5}"/>
                    </a:ext>
                  </a:extLst>
                </p:cNvPr>
                <p:cNvSpPr>
                  <a:spLocks noChangeArrowheads="1"/>
                </p:cNvSpPr>
                <p:nvPr/>
              </p:nvSpPr>
              <p:spPr bwMode="auto">
                <a:xfrm>
                  <a:off x="10391776" y="4495800"/>
                  <a:ext cx="134938" cy="136525"/>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Oval 35">
                  <a:extLst>
                    <a:ext uri="{FF2B5EF4-FFF2-40B4-BE49-F238E27FC236}">
                      <a16:creationId xmlns:a16="http://schemas.microsoft.com/office/drawing/2014/main" id="{CA168D64-BB08-E5BF-3C3B-C58E953C7483}"/>
                    </a:ext>
                  </a:extLst>
                </p:cNvPr>
                <p:cNvSpPr>
                  <a:spLocks noChangeArrowheads="1"/>
                </p:cNvSpPr>
                <p:nvPr/>
              </p:nvSpPr>
              <p:spPr bwMode="auto">
                <a:xfrm>
                  <a:off x="8928101" y="4964113"/>
                  <a:ext cx="131763" cy="134938"/>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Oval 36">
                  <a:extLst>
                    <a:ext uri="{FF2B5EF4-FFF2-40B4-BE49-F238E27FC236}">
                      <a16:creationId xmlns:a16="http://schemas.microsoft.com/office/drawing/2014/main" id="{5CE75431-E65A-D240-7EEC-21ABB0A0D685}"/>
                    </a:ext>
                  </a:extLst>
                </p:cNvPr>
                <p:cNvSpPr>
                  <a:spLocks noChangeArrowheads="1"/>
                </p:cNvSpPr>
                <p:nvPr/>
              </p:nvSpPr>
              <p:spPr bwMode="auto">
                <a:xfrm>
                  <a:off x="8154988" y="4959350"/>
                  <a:ext cx="133350" cy="136525"/>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Oval 37">
                  <a:extLst>
                    <a:ext uri="{FF2B5EF4-FFF2-40B4-BE49-F238E27FC236}">
                      <a16:creationId xmlns:a16="http://schemas.microsoft.com/office/drawing/2014/main" id="{794A9642-BAAD-DC62-B611-32A8513DD166}"/>
                    </a:ext>
                  </a:extLst>
                </p:cNvPr>
                <p:cNvSpPr>
                  <a:spLocks noChangeArrowheads="1"/>
                </p:cNvSpPr>
                <p:nvPr/>
              </p:nvSpPr>
              <p:spPr bwMode="auto">
                <a:xfrm>
                  <a:off x="6953251" y="4421188"/>
                  <a:ext cx="131763" cy="131763"/>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Oval 38">
                  <a:extLst>
                    <a:ext uri="{FF2B5EF4-FFF2-40B4-BE49-F238E27FC236}">
                      <a16:creationId xmlns:a16="http://schemas.microsoft.com/office/drawing/2014/main" id="{219BA849-3D8F-E5D0-3A48-17261E234044}"/>
                    </a:ext>
                  </a:extLst>
                </p:cNvPr>
                <p:cNvSpPr>
                  <a:spLocks noChangeArrowheads="1"/>
                </p:cNvSpPr>
                <p:nvPr/>
              </p:nvSpPr>
              <p:spPr bwMode="auto">
                <a:xfrm>
                  <a:off x="7356476" y="4964113"/>
                  <a:ext cx="134938" cy="134938"/>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Oval 39">
                  <a:extLst>
                    <a:ext uri="{FF2B5EF4-FFF2-40B4-BE49-F238E27FC236}">
                      <a16:creationId xmlns:a16="http://schemas.microsoft.com/office/drawing/2014/main" id="{B11A4665-19C4-B138-A46E-1F6259116BF9}"/>
                    </a:ext>
                  </a:extLst>
                </p:cNvPr>
                <p:cNvSpPr>
                  <a:spLocks noChangeArrowheads="1"/>
                </p:cNvSpPr>
                <p:nvPr/>
              </p:nvSpPr>
              <p:spPr bwMode="auto">
                <a:xfrm>
                  <a:off x="8766176" y="5238750"/>
                  <a:ext cx="136525" cy="136525"/>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Oval 40">
                  <a:extLst>
                    <a:ext uri="{FF2B5EF4-FFF2-40B4-BE49-F238E27FC236}">
                      <a16:creationId xmlns:a16="http://schemas.microsoft.com/office/drawing/2014/main" id="{718C041C-A347-2FE5-6A86-F7BEF2C09595}"/>
                    </a:ext>
                  </a:extLst>
                </p:cNvPr>
                <p:cNvSpPr>
                  <a:spLocks noChangeArrowheads="1"/>
                </p:cNvSpPr>
                <p:nvPr/>
              </p:nvSpPr>
              <p:spPr bwMode="auto">
                <a:xfrm>
                  <a:off x="9358313" y="5145088"/>
                  <a:ext cx="131763" cy="131763"/>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Oval 41">
                  <a:extLst>
                    <a:ext uri="{FF2B5EF4-FFF2-40B4-BE49-F238E27FC236}">
                      <a16:creationId xmlns:a16="http://schemas.microsoft.com/office/drawing/2014/main" id="{254382D4-7C3D-0714-6833-319110A81527}"/>
                    </a:ext>
                  </a:extLst>
                </p:cNvPr>
                <p:cNvSpPr>
                  <a:spLocks noChangeArrowheads="1"/>
                </p:cNvSpPr>
                <p:nvPr/>
              </p:nvSpPr>
              <p:spPr bwMode="auto">
                <a:xfrm>
                  <a:off x="9852026" y="4914900"/>
                  <a:ext cx="298450" cy="296863"/>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Oval 42">
                  <a:extLst>
                    <a:ext uri="{FF2B5EF4-FFF2-40B4-BE49-F238E27FC236}">
                      <a16:creationId xmlns:a16="http://schemas.microsoft.com/office/drawing/2014/main" id="{6CC42455-B853-140F-D503-336B808B5111}"/>
                    </a:ext>
                  </a:extLst>
                </p:cNvPr>
                <p:cNvSpPr>
                  <a:spLocks noChangeArrowheads="1"/>
                </p:cNvSpPr>
                <p:nvPr/>
              </p:nvSpPr>
              <p:spPr bwMode="auto">
                <a:xfrm>
                  <a:off x="8253413" y="5329238"/>
                  <a:ext cx="377825" cy="377825"/>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Oval 43">
                  <a:extLst>
                    <a:ext uri="{FF2B5EF4-FFF2-40B4-BE49-F238E27FC236}">
                      <a16:creationId xmlns:a16="http://schemas.microsoft.com/office/drawing/2014/main" id="{2D9613C4-DCEC-C233-4D3B-9A321E26742C}"/>
                    </a:ext>
                  </a:extLst>
                </p:cNvPr>
                <p:cNvSpPr>
                  <a:spLocks noChangeArrowheads="1"/>
                </p:cNvSpPr>
                <p:nvPr/>
              </p:nvSpPr>
              <p:spPr bwMode="auto">
                <a:xfrm>
                  <a:off x="10515601" y="2700338"/>
                  <a:ext cx="384175" cy="385763"/>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Oval 44">
                  <a:extLst>
                    <a:ext uri="{FF2B5EF4-FFF2-40B4-BE49-F238E27FC236}">
                      <a16:creationId xmlns:a16="http://schemas.microsoft.com/office/drawing/2014/main" id="{BD2B317C-27CA-AECD-73F7-FC5ABAF2BADF}"/>
                    </a:ext>
                  </a:extLst>
                </p:cNvPr>
                <p:cNvSpPr>
                  <a:spLocks noChangeArrowheads="1"/>
                </p:cNvSpPr>
                <p:nvPr/>
              </p:nvSpPr>
              <p:spPr bwMode="auto">
                <a:xfrm>
                  <a:off x="8845551" y="1320800"/>
                  <a:ext cx="444500" cy="444500"/>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Oval 45">
                  <a:extLst>
                    <a:ext uri="{FF2B5EF4-FFF2-40B4-BE49-F238E27FC236}">
                      <a16:creationId xmlns:a16="http://schemas.microsoft.com/office/drawing/2014/main" id="{CE7EDDAE-CBF1-F2E6-C645-7CCB082425B8}"/>
                    </a:ext>
                  </a:extLst>
                </p:cNvPr>
                <p:cNvSpPr>
                  <a:spLocks noChangeArrowheads="1"/>
                </p:cNvSpPr>
                <p:nvPr/>
              </p:nvSpPr>
              <p:spPr bwMode="auto">
                <a:xfrm>
                  <a:off x="7918451" y="1765300"/>
                  <a:ext cx="357188" cy="358775"/>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Oval 46">
                  <a:extLst>
                    <a:ext uri="{FF2B5EF4-FFF2-40B4-BE49-F238E27FC236}">
                      <a16:creationId xmlns:a16="http://schemas.microsoft.com/office/drawing/2014/main" id="{EA87E3B4-87D6-3ED6-3C01-EE146312EE67}"/>
                    </a:ext>
                  </a:extLst>
                </p:cNvPr>
                <p:cNvSpPr>
                  <a:spLocks noChangeArrowheads="1"/>
                </p:cNvSpPr>
                <p:nvPr/>
              </p:nvSpPr>
              <p:spPr bwMode="auto">
                <a:xfrm>
                  <a:off x="6711951" y="4827588"/>
                  <a:ext cx="444500" cy="441325"/>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Oval 47">
                  <a:extLst>
                    <a:ext uri="{FF2B5EF4-FFF2-40B4-BE49-F238E27FC236}">
                      <a16:creationId xmlns:a16="http://schemas.microsoft.com/office/drawing/2014/main" id="{2D348A60-C5EB-710A-BB30-C15C119689AB}"/>
                    </a:ext>
                  </a:extLst>
                </p:cNvPr>
                <p:cNvSpPr>
                  <a:spLocks noChangeArrowheads="1"/>
                </p:cNvSpPr>
                <p:nvPr/>
              </p:nvSpPr>
              <p:spPr bwMode="auto">
                <a:xfrm>
                  <a:off x="10048876" y="1660525"/>
                  <a:ext cx="452438" cy="452438"/>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Oval 48">
                  <a:extLst>
                    <a:ext uri="{FF2B5EF4-FFF2-40B4-BE49-F238E27FC236}">
                      <a16:creationId xmlns:a16="http://schemas.microsoft.com/office/drawing/2014/main" id="{F2337BD9-A8D6-E299-E963-CC47F73918AC}"/>
                    </a:ext>
                  </a:extLst>
                </p:cNvPr>
                <p:cNvSpPr>
                  <a:spLocks noChangeArrowheads="1"/>
                </p:cNvSpPr>
                <p:nvPr/>
              </p:nvSpPr>
              <p:spPr bwMode="auto">
                <a:xfrm>
                  <a:off x="9901238" y="2409825"/>
                  <a:ext cx="334963" cy="336550"/>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Oval 49">
                  <a:extLst>
                    <a:ext uri="{FF2B5EF4-FFF2-40B4-BE49-F238E27FC236}">
                      <a16:creationId xmlns:a16="http://schemas.microsoft.com/office/drawing/2014/main" id="{C57F652F-B553-7DD3-7214-F89DD680AE2A}"/>
                    </a:ext>
                  </a:extLst>
                </p:cNvPr>
                <p:cNvSpPr>
                  <a:spLocks noChangeArrowheads="1"/>
                </p:cNvSpPr>
                <p:nvPr/>
              </p:nvSpPr>
              <p:spPr bwMode="auto">
                <a:xfrm>
                  <a:off x="10772776" y="3341688"/>
                  <a:ext cx="331788" cy="331788"/>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Oval 50">
                  <a:extLst>
                    <a:ext uri="{FF2B5EF4-FFF2-40B4-BE49-F238E27FC236}">
                      <a16:creationId xmlns:a16="http://schemas.microsoft.com/office/drawing/2014/main" id="{FF2305E7-D689-7BC2-58EC-1F6A4BD78E26}"/>
                    </a:ext>
                  </a:extLst>
                </p:cNvPr>
                <p:cNvSpPr>
                  <a:spLocks noChangeArrowheads="1"/>
                </p:cNvSpPr>
                <p:nvPr/>
              </p:nvSpPr>
              <p:spPr bwMode="auto">
                <a:xfrm>
                  <a:off x="10972801" y="3906838"/>
                  <a:ext cx="361950" cy="361950"/>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Oval 51">
                  <a:extLst>
                    <a:ext uri="{FF2B5EF4-FFF2-40B4-BE49-F238E27FC236}">
                      <a16:creationId xmlns:a16="http://schemas.microsoft.com/office/drawing/2014/main" id="{1FA3DF7B-FAAB-9860-29E5-03C97FB6241F}"/>
                    </a:ext>
                  </a:extLst>
                </p:cNvPr>
                <p:cNvSpPr>
                  <a:spLocks noChangeArrowheads="1"/>
                </p:cNvSpPr>
                <p:nvPr/>
              </p:nvSpPr>
              <p:spPr bwMode="auto">
                <a:xfrm>
                  <a:off x="9709151" y="5668963"/>
                  <a:ext cx="425450" cy="425450"/>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Oval 52">
                  <a:extLst>
                    <a:ext uri="{FF2B5EF4-FFF2-40B4-BE49-F238E27FC236}">
                      <a16:creationId xmlns:a16="http://schemas.microsoft.com/office/drawing/2014/main" id="{68A1B018-D2B2-AAD5-1D00-C3B33F63C465}"/>
                    </a:ext>
                  </a:extLst>
                </p:cNvPr>
                <p:cNvSpPr>
                  <a:spLocks noChangeArrowheads="1"/>
                </p:cNvSpPr>
                <p:nvPr/>
              </p:nvSpPr>
              <p:spPr bwMode="auto">
                <a:xfrm>
                  <a:off x="9029701" y="5559425"/>
                  <a:ext cx="358775" cy="358775"/>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Oval 53">
                  <a:extLst>
                    <a:ext uri="{FF2B5EF4-FFF2-40B4-BE49-F238E27FC236}">
                      <a16:creationId xmlns:a16="http://schemas.microsoft.com/office/drawing/2014/main" id="{08AB30A3-1577-7C5D-1A52-68D88055A296}"/>
                    </a:ext>
                  </a:extLst>
                </p:cNvPr>
                <p:cNvSpPr>
                  <a:spLocks noChangeArrowheads="1"/>
                </p:cNvSpPr>
                <p:nvPr/>
              </p:nvSpPr>
              <p:spPr bwMode="auto">
                <a:xfrm>
                  <a:off x="6292851" y="2784475"/>
                  <a:ext cx="414338" cy="414338"/>
                </a:xfrm>
                <a:prstGeom prst="ellipse">
                  <a:avLst/>
                </a:prstGeom>
                <a:solidFill>
                  <a:srgbClr val="009F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Oval 54">
                  <a:extLst>
                    <a:ext uri="{FF2B5EF4-FFF2-40B4-BE49-F238E27FC236}">
                      <a16:creationId xmlns:a16="http://schemas.microsoft.com/office/drawing/2014/main" id="{D2BD0304-6997-5F40-D1D6-86B28E142A92}"/>
                    </a:ext>
                  </a:extLst>
                </p:cNvPr>
                <p:cNvSpPr>
                  <a:spLocks noChangeArrowheads="1"/>
                </p:cNvSpPr>
                <p:nvPr/>
              </p:nvSpPr>
              <p:spPr bwMode="auto">
                <a:xfrm>
                  <a:off x="6338888" y="3654425"/>
                  <a:ext cx="422275" cy="422275"/>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Oval 55">
                  <a:extLst>
                    <a:ext uri="{FF2B5EF4-FFF2-40B4-BE49-F238E27FC236}">
                      <a16:creationId xmlns:a16="http://schemas.microsoft.com/office/drawing/2014/main" id="{B61C4C08-8734-F578-CEFF-AAD1E66378D6}"/>
                    </a:ext>
                  </a:extLst>
                </p:cNvPr>
                <p:cNvSpPr>
                  <a:spLocks noChangeArrowheads="1"/>
                </p:cNvSpPr>
                <p:nvPr/>
              </p:nvSpPr>
              <p:spPr bwMode="auto">
                <a:xfrm>
                  <a:off x="7461251" y="5438775"/>
                  <a:ext cx="422275" cy="422275"/>
                </a:xfrm>
                <a:prstGeom prst="ellipse">
                  <a:avLst/>
                </a:prstGeom>
                <a:solidFill>
                  <a:srgbClr val="2D46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Freeform 63">
                  <a:extLst>
                    <a:ext uri="{FF2B5EF4-FFF2-40B4-BE49-F238E27FC236}">
                      <a16:creationId xmlns:a16="http://schemas.microsoft.com/office/drawing/2014/main" id="{2A08B23D-C782-18B7-CB12-972D6926983F}"/>
                    </a:ext>
                  </a:extLst>
                </p:cNvPr>
                <p:cNvSpPr>
                  <a:spLocks/>
                </p:cNvSpPr>
                <p:nvPr/>
              </p:nvSpPr>
              <p:spPr bwMode="auto">
                <a:xfrm>
                  <a:off x="8612188" y="1230313"/>
                  <a:ext cx="866775" cy="561975"/>
                </a:xfrm>
                <a:custGeom>
                  <a:avLst/>
                  <a:gdLst>
                    <a:gd name="T0" fmla="*/ 184 w 230"/>
                    <a:gd name="T1" fmla="*/ 149 h 149"/>
                    <a:gd name="T2" fmla="*/ 230 w 230"/>
                    <a:gd name="T3" fmla="*/ 103 h 149"/>
                    <a:gd name="T4" fmla="*/ 203 w 230"/>
                    <a:gd name="T5" fmla="*/ 60 h 149"/>
                    <a:gd name="T6" fmla="*/ 203 w 230"/>
                    <a:gd name="T7" fmla="*/ 56 h 149"/>
                    <a:gd name="T8" fmla="*/ 148 w 230"/>
                    <a:gd name="T9" fmla="*/ 0 h 149"/>
                    <a:gd name="T10" fmla="*/ 95 w 230"/>
                    <a:gd name="T11" fmla="*/ 39 h 149"/>
                    <a:gd name="T12" fmla="*/ 74 w 230"/>
                    <a:gd name="T13" fmla="*/ 33 h 149"/>
                    <a:gd name="T14" fmla="*/ 33 w 230"/>
                    <a:gd name="T15" fmla="*/ 75 h 149"/>
                    <a:gd name="T16" fmla="*/ 33 w 230"/>
                    <a:gd name="T17" fmla="*/ 75 h 149"/>
                    <a:gd name="T18" fmla="*/ 0 w 230"/>
                    <a:gd name="T19" fmla="*/ 112 h 149"/>
                    <a:gd name="T20" fmla="*/ 37 w 230"/>
                    <a:gd name="T21" fmla="*/ 149 h 149"/>
                    <a:gd name="T22" fmla="*/ 184 w 230"/>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9">
                      <a:moveTo>
                        <a:pt x="184" y="149"/>
                      </a:moveTo>
                      <a:cubicBezTo>
                        <a:pt x="210" y="149"/>
                        <a:pt x="230" y="128"/>
                        <a:pt x="230" y="103"/>
                      </a:cubicBezTo>
                      <a:cubicBezTo>
                        <a:pt x="230" y="83"/>
                        <a:pt x="219" y="67"/>
                        <a:pt x="203" y="60"/>
                      </a:cubicBezTo>
                      <a:cubicBezTo>
                        <a:pt x="203" y="59"/>
                        <a:pt x="203" y="57"/>
                        <a:pt x="203" y="56"/>
                      </a:cubicBezTo>
                      <a:cubicBezTo>
                        <a:pt x="203" y="25"/>
                        <a:pt x="178" y="0"/>
                        <a:pt x="148" y="0"/>
                      </a:cubicBezTo>
                      <a:cubicBezTo>
                        <a:pt x="123" y="0"/>
                        <a:pt x="102" y="16"/>
                        <a:pt x="95" y="39"/>
                      </a:cubicBezTo>
                      <a:cubicBezTo>
                        <a:pt x="89" y="35"/>
                        <a:pt x="82" y="33"/>
                        <a:pt x="74" y="33"/>
                      </a:cubicBezTo>
                      <a:cubicBezTo>
                        <a:pt x="51" y="33"/>
                        <a:pt x="33" y="51"/>
                        <a:pt x="33" y="75"/>
                      </a:cubicBezTo>
                      <a:cubicBezTo>
                        <a:pt x="33" y="75"/>
                        <a:pt x="33" y="75"/>
                        <a:pt x="33" y="75"/>
                      </a:cubicBezTo>
                      <a:cubicBezTo>
                        <a:pt x="14" y="77"/>
                        <a:pt x="0" y="93"/>
                        <a:pt x="0" y="112"/>
                      </a:cubicBezTo>
                      <a:cubicBezTo>
                        <a:pt x="0" y="132"/>
                        <a:pt x="17" y="149"/>
                        <a:pt x="37" y="149"/>
                      </a:cubicBezTo>
                      <a:lnTo>
                        <a:pt x="184"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Freeform 64">
                  <a:extLst>
                    <a:ext uri="{FF2B5EF4-FFF2-40B4-BE49-F238E27FC236}">
                      <a16:creationId xmlns:a16="http://schemas.microsoft.com/office/drawing/2014/main" id="{BED362D9-AD3E-6498-A768-E913CE8C4689}"/>
                    </a:ext>
                  </a:extLst>
                </p:cNvPr>
                <p:cNvSpPr>
                  <a:spLocks/>
                </p:cNvSpPr>
                <p:nvPr/>
              </p:nvSpPr>
              <p:spPr bwMode="auto">
                <a:xfrm>
                  <a:off x="9802813" y="1543050"/>
                  <a:ext cx="868363" cy="561975"/>
                </a:xfrm>
                <a:custGeom>
                  <a:avLst/>
                  <a:gdLst>
                    <a:gd name="T0" fmla="*/ 184 w 230"/>
                    <a:gd name="T1" fmla="*/ 149 h 149"/>
                    <a:gd name="T2" fmla="*/ 230 w 230"/>
                    <a:gd name="T3" fmla="*/ 102 h 149"/>
                    <a:gd name="T4" fmla="*/ 202 w 230"/>
                    <a:gd name="T5" fmla="*/ 59 h 149"/>
                    <a:gd name="T6" fmla="*/ 202 w 230"/>
                    <a:gd name="T7" fmla="*/ 56 h 149"/>
                    <a:gd name="T8" fmla="*/ 147 w 230"/>
                    <a:gd name="T9" fmla="*/ 0 h 149"/>
                    <a:gd name="T10" fmla="*/ 95 w 230"/>
                    <a:gd name="T11" fmla="*/ 38 h 149"/>
                    <a:gd name="T12" fmla="*/ 73 w 230"/>
                    <a:gd name="T13" fmla="*/ 32 h 149"/>
                    <a:gd name="T14" fmla="*/ 32 w 230"/>
                    <a:gd name="T15" fmla="*/ 74 h 149"/>
                    <a:gd name="T16" fmla="*/ 32 w 230"/>
                    <a:gd name="T17" fmla="*/ 75 h 149"/>
                    <a:gd name="T18" fmla="*/ 0 w 230"/>
                    <a:gd name="T19" fmla="*/ 111 h 149"/>
                    <a:gd name="T20" fmla="*/ 37 w 230"/>
                    <a:gd name="T21" fmla="*/ 149 h 149"/>
                    <a:gd name="T22" fmla="*/ 184 w 230"/>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9">
                      <a:moveTo>
                        <a:pt x="184" y="149"/>
                      </a:moveTo>
                      <a:cubicBezTo>
                        <a:pt x="209" y="149"/>
                        <a:pt x="230" y="128"/>
                        <a:pt x="230" y="102"/>
                      </a:cubicBezTo>
                      <a:cubicBezTo>
                        <a:pt x="230" y="83"/>
                        <a:pt x="219" y="67"/>
                        <a:pt x="202" y="59"/>
                      </a:cubicBezTo>
                      <a:cubicBezTo>
                        <a:pt x="202" y="58"/>
                        <a:pt x="202" y="57"/>
                        <a:pt x="202" y="56"/>
                      </a:cubicBezTo>
                      <a:cubicBezTo>
                        <a:pt x="202" y="25"/>
                        <a:pt x="178" y="0"/>
                        <a:pt x="147" y="0"/>
                      </a:cubicBezTo>
                      <a:cubicBezTo>
                        <a:pt x="123" y="0"/>
                        <a:pt x="102" y="16"/>
                        <a:pt x="95" y="38"/>
                      </a:cubicBezTo>
                      <a:cubicBezTo>
                        <a:pt x="88" y="35"/>
                        <a:pt x="81" y="32"/>
                        <a:pt x="73" y="32"/>
                      </a:cubicBezTo>
                      <a:cubicBezTo>
                        <a:pt x="51" y="32"/>
                        <a:pt x="32" y="51"/>
                        <a:pt x="32" y="74"/>
                      </a:cubicBezTo>
                      <a:cubicBezTo>
                        <a:pt x="32" y="74"/>
                        <a:pt x="32" y="74"/>
                        <a:pt x="32" y="75"/>
                      </a:cubicBezTo>
                      <a:cubicBezTo>
                        <a:pt x="14" y="77"/>
                        <a:pt x="0" y="92"/>
                        <a:pt x="0" y="111"/>
                      </a:cubicBezTo>
                      <a:cubicBezTo>
                        <a:pt x="0" y="132"/>
                        <a:pt x="16" y="149"/>
                        <a:pt x="37" y="149"/>
                      </a:cubicBezTo>
                      <a:lnTo>
                        <a:pt x="184"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Freeform 65">
                  <a:extLst>
                    <a:ext uri="{FF2B5EF4-FFF2-40B4-BE49-F238E27FC236}">
                      <a16:creationId xmlns:a16="http://schemas.microsoft.com/office/drawing/2014/main" id="{662F0B42-68B7-7524-C5DF-0B198FF9B247}"/>
                    </a:ext>
                  </a:extLst>
                </p:cNvPr>
                <p:cNvSpPr>
                  <a:spLocks/>
                </p:cNvSpPr>
                <p:nvPr/>
              </p:nvSpPr>
              <p:spPr bwMode="auto">
                <a:xfrm>
                  <a:off x="10233026" y="2598738"/>
                  <a:ext cx="866775" cy="561975"/>
                </a:xfrm>
                <a:custGeom>
                  <a:avLst/>
                  <a:gdLst>
                    <a:gd name="T0" fmla="*/ 184 w 230"/>
                    <a:gd name="T1" fmla="*/ 149 h 149"/>
                    <a:gd name="T2" fmla="*/ 230 w 230"/>
                    <a:gd name="T3" fmla="*/ 102 h 149"/>
                    <a:gd name="T4" fmla="*/ 203 w 230"/>
                    <a:gd name="T5" fmla="*/ 60 h 149"/>
                    <a:gd name="T6" fmla="*/ 203 w 230"/>
                    <a:gd name="T7" fmla="*/ 56 h 149"/>
                    <a:gd name="T8" fmla="*/ 148 w 230"/>
                    <a:gd name="T9" fmla="*/ 0 h 149"/>
                    <a:gd name="T10" fmla="*/ 95 w 230"/>
                    <a:gd name="T11" fmla="*/ 38 h 149"/>
                    <a:gd name="T12" fmla="*/ 74 w 230"/>
                    <a:gd name="T13" fmla="*/ 32 h 149"/>
                    <a:gd name="T14" fmla="*/ 33 w 230"/>
                    <a:gd name="T15" fmla="*/ 74 h 149"/>
                    <a:gd name="T16" fmla="*/ 33 w 230"/>
                    <a:gd name="T17" fmla="*/ 75 h 149"/>
                    <a:gd name="T18" fmla="*/ 0 w 230"/>
                    <a:gd name="T19" fmla="*/ 112 h 149"/>
                    <a:gd name="T20" fmla="*/ 37 w 230"/>
                    <a:gd name="T21" fmla="*/ 149 h 149"/>
                    <a:gd name="T22" fmla="*/ 184 w 230"/>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9">
                      <a:moveTo>
                        <a:pt x="184" y="149"/>
                      </a:moveTo>
                      <a:cubicBezTo>
                        <a:pt x="210" y="149"/>
                        <a:pt x="230" y="128"/>
                        <a:pt x="230" y="102"/>
                      </a:cubicBezTo>
                      <a:cubicBezTo>
                        <a:pt x="230" y="83"/>
                        <a:pt x="219" y="67"/>
                        <a:pt x="203" y="60"/>
                      </a:cubicBezTo>
                      <a:cubicBezTo>
                        <a:pt x="203" y="58"/>
                        <a:pt x="203" y="57"/>
                        <a:pt x="203" y="56"/>
                      </a:cubicBezTo>
                      <a:cubicBezTo>
                        <a:pt x="203" y="25"/>
                        <a:pt x="178" y="0"/>
                        <a:pt x="148" y="0"/>
                      </a:cubicBezTo>
                      <a:cubicBezTo>
                        <a:pt x="123" y="0"/>
                        <a:pt x="102" y="16"/>
                        <a:pt x="95" y="38"/>
                      </a:cubicBezTo>
                      <a:cubicBezTo>
                        <a:pt x="89" y="35"/>
                        <a:pt x="82" y="32"/>
                        <a:pt x="74" y="32"/>
                      </a:cubicBezTo>
                      <a:cubicBezTo>
                        <a:pt x="51" y="32"/>
                        <a:pt x="33" y="51"/>
                        <a:pt x="33" y="74"/>
                      </a:cubicBezTo>
                      <a:cubicBezTo>
                        <a:pt x="33" y="74"/>
                        <a:pt x="33" y="75"/>
                        <a:pt x="33" y="75"/>
                      </a:cubicBezTo>
                      <a:cubicBezTo>
                        <a:pt x="14" y="77"/>
                        <a:pt x="0" y="93"/>
                        <a:pt x="0" y="112"/>
                      </a:cubicBezTo>
                      <a:cubicBezTo>
                        <a:pt x="0" y="132"/>
                        <a:pt x="17" y="149"/>
                        <a:pt x="37" y="149"/>
                      </a:cubicBezTo>
                      <a:lnTo>
                        <a:pt x="184"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Freeform 66">
                  <a:extLst>
                    <a:ext uri="{FF2B5EF4-FFF2-40B4-BE49-F238E27FC236}">
                      <a16:creationId xmlns:a16="http://schemas.microsoft.com/office/drawing/2014/main" id="{2261BA00-ED3B-6819-0EF2-951279F54DEC}"/>
                    </a:ext>
                  </a:extLst>
                </p:cNvPr>
                <p:cNvSpPr>
                  <a:spLocks/>
                </p:cNvSpPr>
                <p:nvPr/>
              </p:nvSpPr>
              <p:spPr bwMode="auto">
                <a:xfrm>
                  <a:off x="10610851" y="3236913"/>
                  <a:ext cx="723900" cy="466725"/>
                </a:xfrm>
                <a:custGeom>
                  <a:avLst/>
                  <a:gdLst>
                    <a:gd name="T0" fmla="*/ 154 w 192"/>
                    <a:gd name="T1" fmla="*/ 124 h 124"/>
                    <a:gd name="T2" fmla="*/ 192 w 192"/>
                    <a:gd name="T3" fmla="*/ 85 h 124"/>
                    <a:gd name="T4" fmla="*/ 169 w 192"/>
                    <a:gd name="T5" fmla="*/ 50 h 124"/>
                    <a:gd name="T6" fmla="*/ 169 w 192"/>
                    <a:gd name="T7" fmla="*/ 46 h 124"/>
                    <a:gd name="T8" fmla="*/ 123 w 192"/>
                    <a:gd name="T9" fmla="*/ 0 h 124"/>
                    <a:gd name="T10" fmla="*/ 79 w 192"/>
                    <a:gd name="T11" fmla="*/ 32 h 124"/>
                    <a:gd name="T12" fmla="*/ 62 w 192"/>
                    <a:gd name="T13" fmla="*/ 27 h 124"/>
                    <a:gd name="T14" fmla="*/ 27 w 192"/>
                    <a:gd name="T15" fmla="*/ 62 h 124"/>
                    <a:gd name="T16" fmla="*/ 27 w 192"/>
                    <a:gd name="T17" fmla="*/ 62 h 124"/>
                    <a:gd name="T18" fmla="*/ 0 w 192"/>
                    <a:gd name="T19" fmla="*/ 93 h 124"/>
                    <a:gd name="T20" fmla="*/ 31 w 192"/>
                    <a:gd name="T21" fmla="*/ 124 h 124"/>
                    <a:gd name="T22" fmla="*/ 154 w 192"/>
                    <a:gd name="T2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24">
                      <a:moveTo>
                        <a:pt x="154" y="124"/>
                      </a:moveTo>
                      <a:cubicBezTo>
                        <a:pt x="175" y="124"/>
                        <a:pt x="192" y="107"/>
                        <a:pt x="192" y="85"/>
                      </a:cubicBezTo>
                      <a:cubicBezTo>
                        <a:pt x="192" y="69"/>
                        <a:pt x="183" y="55"/>
                        <a:pt x="169" y="50"/>
                      </a:cubicBezTo>
                      <a:cubicBezTo>
                        <a:pt x="169" y="48"/>
                        <a:pt x="169" y="47"/>
                        <a:pt x="169" y="46"/>
                      </a:cubicBezTo>
                      <a:cubicBezTo>
                        <a:pt x="169" y="21"/>
                        <a:pt x="149" y="0"/>
                        <a:pt x="123" y="0"/>
                      </a:cubicBezTo>
                      <a:cubicBezTo>
                        <a:pt x="103" y="0"/>
                        <a:pt x="85" y="13"/>
                        <a:pt x="79" y="32"/>
                      </a:cubicBezTo>
                      <a:cubicBezTo>
                        <a:pt x="74" y="29"/>
                        <a:pt x="68" y="27"/>
                        <a:pt x="62" y="27"/>
                      </a:cubicBezTo>
                      <a:cubicBezTo>
                        <a:pt x="43" y="27"/>
                        <a:pt x="27" y="43"/>
                        <a:pt x="27" y="62"/>
                      </a:cubicBezTo>
                      <a:cubicBezTo>
                        <a:pt x="27" y="62"/>
                        <a:pt x="27" y="62"/>
                        <a:pt x="27" y="62"/>
                      </a:cubicBezTo>
                      <a:cubicBezTo>
                        <a:pt x="12" y="64"/>
                        <a:pt x="0" y="77"/>
                        <a:pt x="0" y="93"/>
                      </a:cubicBezTo>
                      <a:cubicBezTo>
                        <a:pt x="0" y="110"/>
                        <a:pt x="14" y="124"/>
                        <a:pt x="31" y="124"/>
                      </a:cubicBezTo>
                      <a:lnTo>
                        <a:pt x="154" y="124"/>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Freeform 67">
                  <a:extLst>
                    <a:ext uri="{FF2B5EF4-FFF2-40B4-BE49-F238E27FC236}">
                      <a16:creationId xmlns:a16="http://schemas.microsoft.com/office/drawing/2014/main" id="{D9A3FBB9-4C4A-66D9-371A-2C90BAE57E86}"/>
                    </a:ext>
                  </a:extLst>
                </p:cNvPr>
                <p:cNvSpPr>
                  <a:spLocks/>
                </p:cNvSpPr>
                <p:nvPr/>
              </p:nvSpPr>
              <p:spPr bwMode="auto">
                <a:xfrm>
                  <a:off x="10598151" y="3802063"/>
                  <a:ext cx="868363" cy="561975"/>
                </a:xfrm>
                <a:custGeom>
                  <a:avLst/>
                  <a:gdLst>
                    <a:gd name="T0" fmla="*/ 184 w 230"/>
                    <a:gd name="T1" fmla="*/ 149 h 149"/>
                    <a:gd name="T2" fmla="*/ 230 w 230"/>
                    <a:gd name="T3" fmla="*/ 103 h 149"/>
                    <a:gd name="T4" fmla="*/ 203 w 230"/>
                    <a:gd name="T5" fmla="*/ 60 h 149"/>
                    <a:gd name="T6" fmla="*/ 203 w 230"/>
                    <a:gd name="T7" fmla="*/ 56 h 149"/>
                    <a:gd name="T8" fmla="*/ 148 w 230"/>
                    <a:gd name="T9" fmla="*/ 0 h 149"/>
                    <a:gd name="T10" fmla="*/ 95 w 230"/>
                    <a:gd name="T11" fmla="*/ 39 h 149"/>
                    <a:gd name="T12" fmla="*/ 74 w 230"/>
                    <a:gd name="T13" fmla="*/ 33 h 149"/>
                    <a:gd name="T14" fmla="*/ 33 w 230"/>
                    <a:gd name="T15" fmla="*/ 75 h 149"/>
                    <a:gd name="T16" fmla="*/ 33 w 230"/>
                    <a:gd name="T17" fmla="*/ 75 h 149"/>
                    <a:gd name="T18" fmla="*/ 0 w 230"/>
                    <a:gd name="T19" fmla="*/ 112 h 149"/>
                    <a:gd name="T20" fmla="*/ 37 w 230"/>
                    <a:gd name="T21" fmla="*/ 149 h 149"/>
                    <a:gd name="T22" fmla="*/ 184 w 230"/>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9">
                      <a:moveTo>
                        <a:pt x="184" y="149"/>
                      </a:moveTo>
                      <a:cubicBezTo>
                        <a:pt x="210" y="149"/>
                        <a:pt x="230" y="129"/>
                        <a:pt x="230" y="103"/>
                      </a:cubicBezTo>
                      <a:cubicBezTo>
                        <a:pt x="230" y="84"/>
                        <a:pt x="219" y="67"/>
                        <a:pt x="203" y="60"/>
                      </a:cubicBezTo>
                      <a:cubicBezTo>
                        <a:pt x="203" y="59"/>
                        <a:pt x="203" y="58"/>
                        <a:pt x="203" y="56"/>
                      </a:cubicBezTo>
                      <a:cubicBezTo>
                        <a:pt x="203" y="25"/>
                        <a:pt x="178" y="0"/>
                        <a:pt x="148" y="0"/>
                      </a:cubicBezTo>
                      <a:cubicBezTo>
                        <a:pt x="123" y="0"/>
                        <a:pt x="102" y="17"/>
                        <a:pt x="95" y="39"/>
                      </a:cubicBezTo>
                      <a:cubicBezTo>
                        <a:pt x="89" y="35"/>
                        <a:pt x="82" y="33"/>
                        <a:pt x="74" y="33"/>
                      </a:cubicBezTo>
                      <a:cubicBezTo>
                        <a:pt x="51" y="33"/>
                        <a:pt x="33" y="52"/>
                        <a:pt x="33" y="75"/>
                      </a:cubicBezTo>
                      <a:cubicBezTo>
                        <a:pt x="33" y="75"/>
                        <a:pt x="33" y="75"/>
                        <a:pt x="33" y="75"/>
                      </a:cubicBezTo>
                      <a:cubicBezTo>
                        <a:pt x="14" y="78"/>
                        <a:pt x="0" y="93"/>
                        <a:pt x="0" y="112"/>
                      </a:cubicBezTo>
                      <a:cubicBezTo>
                        <a:pt x="0" y="133"/>
                        <a:pt x="17" y="149"/>
                        <a:pt x="37" y="149"/>
                      </a:cubicBezTo>
                      <a:lnTo>
                        <a:pt x="184"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Freeform 68">
                  <a:extLst>
                    <a:ext uri="{FF2B5EF4-FFF2-40B4-BE49-F238E27FC236}">
                      <a16:creationId xmlns:a16="http://schemas.microsoft.com/office/drawing/2014/main" id="{D114150E-CCEF-7BBD-7B5B-5A1FBE5BF51D}"/>
                    </a:ext>
                  </a:extLst>
                </p:cNvPr>
                <p:cNvSpPr>
                  <a:spLocks/>
                </p:cNvSpPr>
                <p:nvPr/>
              </p:nvSpPr>
              <p:spPr bwMode="auto">
                <a:xfrm>
                  <a:off x="9536113" y="4710113"/>
                  <a:ext cx="866775" cy="561975"/>
                </a:xfrm>
                <a:custGeom>
                  <a:avLst/>
                  <a:gdLst>
                    <a:gd name="T0" fmla="*/ 184 w 230"/>
                    <a:gd name="T1" fmla="*/ 149 h 149"/>
                    <a:gd name="T2" fmla="*/ 230 w 230"/>
                    <a:gd name="T3" fmla="*/ 102 h 149"/>
                    <a:gd name="T4" fmla="*/ 202 w 230"/>
                    <a:gd name="T5" fmla="*/ 60 h 149"/>
                    <a:gd name="T6" fmla="*/ 202 w 230"/>
                    <a:gd name="T7" fmla="*/ 56 h 149"/>
                    <a:gd name="T8" fmla="*/ 147 w 230"/>
                    <a:gd name="T9" fmla="*/ 0 h 149"/>
                    <a:gd name="T10" fmla="*/ 94 w 230"/>
                    <a:gd name="T11" fmla="*/ 39 h 149"/>
                    <a:gd name="T12" fmla="*/ 73 w 230"/>
                    <a:gd name="T13" fmla="*/ 33 h 149"/>
                    <a:gd name="T14" fmla="*/ 32 w 230"/>
                    <a:gd name="T15" fmla="*/ 74 h 149"/>
                    <a:gd name="T16" fmla="*/ 32 w 230"/>
                    <a:gd name="T17" fmla="*/ 75 h 149"/>
                    <a:gd name="T18" fmla="*/ 0 w 230"/>
                    <a:gd name="T19" fmla="*/ 112 h 149"/>
                    <a:gd name="T20" fmla="*/ 36 w 230"/>
                    <a:gd name="T21" fmla="*/ 149 h 149"/>
                    <a:gd name="T22" fmla="*/ 184 w 230"/>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9">
                      <a:moveTo>
                        <a:pt x="184" y="149"/>
                      </a:moveTo>
                      <a:cubicBezTo>
                        <a:pt x="209" y="149"/>
                        <a:pt x="230" y="128"/>
                        <a:pt x="230" y="102"/>
                      </a:cubicBezTo>
                      <a:cubicBezTo>
                        <a:pt x="230" y="83"/>
                        <a:pt x="218" y="67"/>
                        <a:pt x="202" y="60"/>
                      </a:cubicBezTo>
                      <a:cubicBezTo>
                        <a:pt x="202" y="58"/>
                        <a:pt x="202" y="57"/>
                        <a:pt x="202" y="56"/>
                      </a:cubicBezTo>
                      <a:cubicBezTo>
                        <a:pt x="202" y="25"/>
                        <a:pt x="177" y="0"/>
                        <a:pt x="147" y="0"/>
                      </a:cubicBezTo>
                      <a:cubicBezTo>
                        <a:pt x="122" y="0"/>
                        <a:pt x="102" y="16"/>
                        <a:pt x="94" y="39"/>
                      </a:cubicBezTo>
                      <a:cubicBezTo>
                        <a:pt x="88" y="35"/>
                        <a:pt x="81" y="33"/>
                        <a:pt x="73" y="33"/>
                      </a:cubicBezTo>
                      <a:cubicBezTo>
                        <a:pt x="50" y="33"/>
                        <a:pt x="32" y="51"/>
                        <a:pt x="32" y="74"/>
                      </a:cubicBezTo>
                      <a:cubicBezTo>
                        <a:pt x="32" y="75"/>
                        <a:pt x="32" y="75"/>
                        <a:pt x="32" y="75"/>
                      </a:cubicBezTo>
                      <a:cubicBezTo>
                        <a:pt x="14" y="77"/>
                        <a:pt x="0" y="93"/>
                        <a:pt x="0" y="112"/>
                      </a:cubicBezTo>
                      <a:cubicBezTo>
                        <a:pt x="0" y="132"/>
                        <a:pt x="16" y="149"/>
                        <a:pt x="36" y="149"/>
                      </a:cubicBezTo>
                      <a:lnTo>
                        <a:pt x="184"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Freeform 69">
                  <a:extLst>
                    <a:ext uri="{FF2B5EF4-FFF2-40B4-BE49-F238E27FC236}">
                      <a16:creationId xmlns:a16="http://schemas.microsoft.com/office/drawing/2014/main" id="{7AD38D85-866C-7BD6-5F36-50A9ACFDD69D}"/>
                    </a:ext>
                  </a:extLst>
                </p:cNvPr>
                <p:cNvSpPr>
                  <a:spLocks/>
                </p:cNvSpPr>
                <p:nvPr/>
              </p:nvSpPr>
              <p:spPr bwMode="auto">
                <a:xfrm>
                  <a:off x="10466388" y="5156200"/>
                  <a:ext cx="868363" cy="561975"/>
                </a:xfrm>
                <a:custGeom>
                  <a:avLst/>
                  <a:gdLst>
                    <a:gd name="T0" fmla="*/ 184 w 230"/>
                    <a:gd name="T1" fmla="*/ 149 h 149"/>
                    <a:gd name="T2" fmla="*/ 230 w 230"/>
                    <a:gd name="T3" fmla="*/ 103 h 149"/>
                    <a:gd name="T4" fmla="*/ 202 w 230"/>
                    <a:gd name="T5" fmla="*/ 60 h 149"/>
                    <a:gd name="T6" fmla="*/ 203 w 230"/>
                    <a:gd name="T7" fmla="*/ 56 h 149"/>
                    <a:gd name="T8" fmla="*/ 147 w 230"/>
                    <a:gd name="T9" fmla="*/ 0 h 149"/>
                    <a:gd name="T10" fmla="*/ 95 w 230"/>
                    <a:gd name="T11" fmla="*/ 39 h 149"/>
                    <a:gd name="T12" fmla="*/ 74 w 230"/>
                    <a:gd name="T13" fmla="*/ 33 h 149"/>
                    <a:gd name="T14" fmla="*/ 32 w 230"/>
                    <a:gd name="T15" fmla="*/ 75 h 149"/>
                    <a:gd name="T16" fmla="*/ 32 w 230"/>
                    <a:gd name="T17" fmla="*/ 75 h 149"/>
                    <a:gd name="T18" fmla="*/ 0 w 230"/>
                    <a:gd name="T19" fmla="*/ 112 h 149"/>
                    <a:gd name="T20" fmla="*/ 37 w 230"/>
                    <a:gd name="T21" fmla="*/ 149 h 149"/>
                    <a:gd name="T22" fmla="*/ 184 w 230"/>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9">
                      <a:moveTo>
                        <a:pt x="184" y="149"/>
                      </a:moveTo>
                      <a:cubicBezTo>
                        <a:pt x="210" y="149"/>
                        <a:pt x="230" y="128"/>
                        <a:pt x="230" y="103"/>
                      </a:cubicBezTo>
                      <a:cubicBezTo>
                        <a:pt x="230" y="83"/>
                        <a:pt x="219" y="67"/>
                        <a:pt x="202" y="60"/>
                      </a:cubicBezTo>
                      <a:cubicBezTo>
                        <a:pt x="203" y="59"/>
                        <a:pt x="203" y="57"/>
                        <a:pt x="203" y="56"/>
                      </a:cubicBezTo>
                      <a:cubicBezTo>
                        <a:pt x="203" y="25"/>
                        <a:pt x="178" y="0"/>
                        <a:pt x="147" y="0"/>
                      </a:cubicBezTo>
                      <a:cubicBezTo>
                        <a:pt x="123" y="0"/>
                        <a:pt x="102" y="16"/>
                        <a:pt x="95" y="39"/>
                      </a:cubicBezTo>
                      <a:cubicBezTo>
                        <a:pt x="89" y="35"/>
                        <a:pt x="82" y="33"/>
                        <a:pt x="74" y="33"/>
                      </a:cubicBezTo>
                      <a:cubicBezTo>
                        <a:pt x="51" y="33"/>
                        <a:pt x="32" y="51"/>
                        <a:pt x="32" y="75"/>
                      </a:cubicBezTo>
                      <a:cubicBezTo>
                        <a:pt x="32" y="75"/>
                        <a:pt x="32" y="75"/>
                        <a:pt x="32" y="75"/>
                      </a:cubicBezTo>
                      <a:cubicBezTo>
                        <a:pt x="14" y="77"/>
                        <a:pt x="0" y="93"/>
                        <a:pt x="0" y="112"/>
                      </a:cubicBezTo>
                      <a:cubicBezTo>
                        <a:pt x="0" y="132"/>
                        <a:pt x="17" y="149"/>
                        <a:pt x="37" y="149"/>
                      </a:cubicBezTo>
                      <a:lnTo>
                        <a:pt x="184"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Freeform 70">
                  <a:extLst>
                    <a:ext uri="{FF2B5EF4-FFF2-40B4-BE49-F238E27FC236}">
                      <a16:creationId xmlns:a16="http://schemas.microsoft.com/office/drawing/2014/main" id="{6BE3191D-336F-7920-F261-B033ADF67754}"/>
                    </a:ext>
                  </a:extLst>
                </p:cNvPr>
                <p:cNvSpPr>
                  <a:spLocks/>
                </p:cNvSpPr>
                <p:nvPr/>
              </p:nvSpPr>
              <p:spPr bwMode="auto">
                <a:xfrm>
                  <a:off x="9396413" y="5600700"/>
                  <a:ext cx="942975" cy="608013"/>
                </a:xfrm>
                <a:custGeom>
                  <a:avLst/>
                  <a:gdLst>
                    <a:gd name="T0" fmla="*/ 200 w 250"/>
                    <a:gd name="T1" fmla="*/ 161 h 161"/>
                    <a:gd name="T2" fmla="*/ 250 w 250"/>
                    <a:gd name="T3" fmla="*/ 111 h 161"/>
                    <a:gd name="T4" fmla="*/ 219 w 250"/>
                    <a:gd name="T5" fmla="*/ 64 h 161"/>
                    <a:gd name="T6" fmla="*/ 220 w 250"/>
                    <a:gd name="T7" fmla="*/ 60 h 161"/>
                    <a:gd name="T8" fmla="*/ 160 w 250"/>
                    <a:gd name="T9" fmla="*/ 0 h 161"/>
                    <a:gd name="T10" fmla="*/ 103 w 250"/>
                    <a:gd name="T11" fmla="*/ 42 h 161"/>
                    <a:gd name="T12" fmla="*/ 80 w 250"/>
                    <a:gd name="T13" fmla="*/ 35 h 161"/>
                    <a:gd name="T14" fmla="*/ 35 w 250"/>
                    <a:gd name="T15" fmla="*/ 80 h 161"/>
                    <a:gd name="T16" fmla="*/ 35 w 250"/>
                    <a:gd name="T17" fmla="*/ 81 h 161"/>
                    <a:gd name="T18" fmla="*/ 0 w 250"/>
                    <a:gd name="T19" fmla="*/ 121 h 161"/>
                    <a:gd name="T20" fmla="*/ 40 w 250"/>
                    <a:gd name="T21" fmla="*/ 161 h 161"/>
                    <a:gd name="T22" fmla="*/ 200 w 250"/>
                    <a:gd name="T2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161">
                      <a:moveTo>
                        <a:pt x="200" y="161"/>
                      </a:moveTo>
                      <a:cubicBezTo>
                        <a:pt x="227" y="161"/>
                        <a:pt x="250" y="139"/>
                        <a:pt x="250" y="111"/>
                      </a:cubicBezTo>
                      <a:cubicBezTo>
                        <a:pt x="250" y="90"/>
                        <a:pt x="237" y="72"/>
                        <a:pt x="219" y="64"/>
                      </a:cubicBezTo>
                      <a:cubicBezTo>
                        <a:pt x="219" y="63"/>
                        <a:pt x="220" y="62"/>
                        <a:pt x="220" y="60"/>
                      </a:cubicBezTo>
                      <a:cubicBezTo>
                        <a:pt x="220" y="27"/>
                        <a:pt x="193" y="0"/>
                        <a:pt x="160" y="0"/>
                      </a:cubicBezTo>
                      <a:cubicBezTo>
                        <a:pt x="133" y="0"/>
                        <a:pt x="111" y="17"/>
                        <a:pt x="103" y="42"/>
                      </a:cubicBezTo>
                      <a:cubicBezTo>
                        <a:pt x="96" y="37"/>
                        <a:pt x="88" y="35"/>
                        <a:pt x="80" y="35"/>
                      </a:cubicBezTo>
                      <a:cubicBezTo>
                        <a:pt x="55" y="35"/>
                        <a:pt x="35" y="55"/>
                        <a:pt x="35" y="80"/>
                      </a:cubicBezTo>
                      <a:cubicBezTo>
                        <a:pt x="35" y="81"/>
                        <a:pt x="35" y="81"/>
                        <a:pt x="35" y="81"/>
                      </a:cubicBezTo>
                      <a:cubicBezTo>
                        <a:pt x="15" y="83"/>
                        <a:pt x="0" y="100"/>
                        <a:pt x="0" y="121"/>
                      </a:cubicBezTo>
                      <a:cubicBezTo>
                        <a:pt x="0" y="143"/>
                        <a:pt x="18" y="161"/>
                        <a:pt x="40" y="161"/>
                      </a:cubicBezTo>
                      <a:lnTo>
                        <a:pt x="200" y="161"/>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Freeform 71">
                  <a:extLst>
                    <a:ext uri="{FF2B5EF4-FFF2-40B4-BE49-F238E27FC236}">
                      <a16:creationId xmlns:a16="http://schemas.microsoft.com/office/drawing/2014/main" id="{C1A12554-4073-9905-62E6-D08C9A87A8B3}"/>
                    </a:ext>
                  </a:extLst>
                </p:cNvPr>
                <p:cNvSpPr>
                  <a:spLocks/>
                </p:cNvSpPr>
                <p:nvPr/>
              </p:nvSpPr>
              <p:spPr bwMode="auto">
                <a:xfrm>
                  <a:off x="8736013" y="5438775"/>
                  <a:ext cx="866775" cy="557213"/>
                </a:xfrm>
                <a:custGeom>
                  <a:avLst/>
                  <a:gdLst>
                    <a:gd name="T0" fmla="*/ 184 w 230"/>
                    <a:gd name="T1" fmla="*/ 148 h 148"/>
                    <a:gd name="T2" fmla="*/ 230 w 230"/>
                    <a:gd name="T3" fmla="*/ 102 h 148"/>
                    <a:gd name="T4" fmla="*/ 202 w 230"/>
                    <a:gd name="T5" fmla="*/ 59 h 148"/>
                    <a:gd name="T6" fmla="*/ 203 w 230"/>
                    <a:gd name="T7" fmla="*/ 55 h 148"/>
                    <a:gd name="T8" fmla="*/ 147 w 230"/>
                    <a:gd name="T9" fmla="*/ 0 h 148"/>
                    <a:gd name="T10" fmla="*/ 95 w 230"/>
                    <a:gd name="T11" fmla="*/ 38 h 148"/>
                    <a:gd name="T12" fmla="*/ 74 w 230"/>
                    <a:gd name="T13" fmla="*/ 32 h 148"/>
                    <a:gd name="T14" fmla="*/ 32 w 230"/>
                    <a:gd name="T15" fmla="*/ 74 h 148"/>
                    <a:gd name="T16" fmla="*/ 32 w 230"/>
                    <a:gd name="T17" fmla="*/ 74 h 148"/>
                    <a:gd name="T18" fmla="*/ 0 w 230"/>
                    <a:gd name="T19" fmla="*/ 111 h 148"/>
                    <a:gd name="T20" fmla="*/ 37 w 230"/>
                    <a:gd name="T21" fmla="*/ 148 h 148"/>
                    <a:gd name="T22" fmla="*/ 184 w 230"/>
                    <a:gd name="T23"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8">
                      <a:moveTo>
                        <a:pt x="184" y="148"/>
                      </a:moveTo>
                      <a:cubicBezTo>
                        <a:pt x="210" y="148"/>
                        <a:pt x="230" y="128"/>
                        <a:pt x="230" y="102"/>
                      </a:cubicBezTo>
                      <a:cubicBezTo>
                        <a:pt x="230" y="83"/>
                        <a:pt x="219" y="66"/>
                        <a:pt x="202" y="59"/>
                      </a:cubicBezTo>
                      <a:cubicBezTo>
                        <a:pt x="202" y="58"/>
                        <a:pt x="203" y="57"/>
                        <a:pt x="203" y="55"/>
                      </a:cubicBezTo>
                      <a:cubicBezTo>
                        <a:pt x="203" y="25"/>
                        <a:pt x="178" y="0"/>
                        <a:pt x="147" y="0"/>
                      </a:cubicBezTo>
                      <a:cubicBezTo>
                        <a:pt x="123" y="0"/>
                        <a:pt x="102" y="16"/>
                        <a:pt x="95" y="38"/>
                      </a:cubicBezTo>
                      <a:cubicBezTo>
                        <a:pt x="89" y="34"/>
                        <a:pt x="81" y="32"/>
                        <a:pt x="74" y="32"/>
                      </a:cubicBezTo>
                      <a:cubicBezTo>
                        <a:pt x="51" y="32"/>
                        <a:pt x="32" y="51"/>
                        <a:pt x="32" y="74"/>
                      </a:cubicBezTo>
                      <a:cubicBezTo>
                        <a:pt x="32" y="74"/>
                        <a:pt x="32" y="74"/>
                        <a:pt x="32" y="74"/>
                      </a:cubicBezTo>
                      <a:cubicBezTo>
                        <a:pt x="14" y="77"/>
                        <a:pt x="0" y="92"/>
                        <a:pt x="0" y="111"/>
                      </a:cubicBezTo>
                      <a:cubicBezTo>
                        <a:pt x="0" y="132"/>
                        <a:pt x="16" y="148"/>
                        <a:pt x="37" y="148"/>
                      </a:cubicBezTo>
                      <a:lnTo>
                        <a:pt x="184" y="148"/>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Freeform 72">
                  <a:extLst>
                    <a:ext uri="{FF2B5EF4-FFF2-40B4-BE49-F238E27FC236}">
                      <a16:creationId xmlns:a16="http://schemas.microsoft.com/office/drawing/2014/main" id="{AE880F62-095D-22C6-2900-47BC0C69B18B}"/>
                    </a:ext>
                  </a:extLst>
                </p:cNvPr>
                <p:cNvSpPr>
                  <a:spLocks/>
                </p:cNvSpPr>
                <p:nvPr/>
              </p:nvSpPr>
              <p:spPr bwMode="auto">
                <a:xfrm>
                  <a:off x="8020051" y="5236496"/>
                  <a:ext cx="727075" cy="466725"/>
                </a:xfrm>
                <a:custGeom>
                  <a:avLst/>
                  <a:gdLst>
                    <a:gd name="T0" fmla="*/ 155 w 193"/>
                    <a:gd name="T1" fmla="*/ 124 h 124"/>
                    <a:gd name="T2" fmla="*/ 193 w 193"/>
                    <a:gd name="T3" fmla="*/ 85 h 124"/>
                    <a:gd name="T4" fmla="*/ 170 w 193"/>
                    <a:gd name="T5" fmla="*/ 50 h 124"/>
                    <a:gd name="T6" fmla="*/ 170 w 193"/>
                    <a:gd name="T7" fmla="*/ 46 h 124"/>
                    <a:gd name="T8" fmla="*/ 124 w 193"/>
                    <a:gd name="T9" fmla="*/ 0 h 124"/>
                    <a:gd name="T10" fmla="*/ 80 w 193"/>
                    <a:gd name="T11" fmla="*/ 32 h 124"/>
                    <a:gd name="T12" fmla="*/ 62 w 193"/>
                    <a:gd name="T13" fmla="*/ 27 h 124"/>
                    <a:gd name="T14" fmla="*/ 27 w 193"/>
                    <a:gd name="T15" fmla="*/ 62 h 124"/>
                    <a:gd name="T16" fmla="*/ 27 w 193"/>
                    <a:gd name="T17" fmla="*/ 62 h 124"/>
                    <a:gd name="T18" fmla="*/ 0 w 193"/>
                    <a:gd name="T19" fmla="*/ 93 h 124"/>
                    <a:gd name="T20" fmla="*/ 31 w 193"/>
                    <a:gd name="T21" fmla="*/ 124 h 124"/>
                    <a:gd name="T22" fmla="*/ 155 w 193"/>
                    <a:gd name="T23"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4">
                      <a:moveTo>
                        <a:pt x="155" y="124"/>
                      </a:moveTo>
                      <a:cubicBezTo>
                        <a:pt x="176" y="124"/>
                        <a:pt x="193" y="107"/>
                        <a:pt x="193" y="85"/>
                      </a:cubicBezTo>
                      <a:cubicBezTo>
                        <a:pt x="193" y="69"/>
                        <a:pt x="184" y="56"/>
                        <a:pt x="170" y="50"/>
                      </a:cubicBezTo>
                      <a:cubicBezTo>
                        <a:pt x="170" y="49"/>
                        <a:pt x="170" y="47"/>
                        <a:pt x="170" y="46"/>
                      </a:cubicBezTo>
                      <a:cubicBezTo>
                        <a:pt x="170" y="21"/>
                        <a:pt x="149" y="0"/>
                        <a:pt x="124" y="0"/>
                      </a:cubicBezTo>
                      <a:cubicBezTo>
                        <a:pt x="103" y="0"/>
                        <a:pt x="86" y="13"/>
                        <a:pt x="80" y="32"/>
                      </a:cubicBezTo>
                      <a:cubicBezTo>
                        <a:pt x="75" y="29"/>
                        <a:pt x="69" y="27"/>
                        <a:pt x="62" y="27"/>
                      </a:cubicBezTo>
                      <a:cubicBezTo>
                        <a:pt x="43" y="27"/>
                        <a:pt x="27" y="43"/>
                        <a:pt x="27" y="62"/>
                      </a:cubicBezTo>
                      <a:cubicBezTo>
                        <a:pt x="27" y="62"/>
                        <a:pt x="27" y="62"/>
                        <a:pt x="27" y="62"/>
                      </a:cubicBezTo>
                      <a:cubicBezTo>
                        <a:pt x="12" y="64"/>
                        <a:pt x="0" y="77"/>
                        <a:pt x="0" y="93"/>
                      </a:cubicBezTo>
                      <a:cubicBezTo>
                        <a:pt x="0" y="110"/>
                        <a:pt x="14" y="124"/>
                        <a:pt x="31" y="124"/>
                      </a:cubicBezTo>
                      <a:lnTo>
                        <a:pt x="155" y="124"/>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Freeform 73">
                  <a:extLst>
                    <a:ext uri="{FF2B5EF4-FFF2-40B4-BE49-F238E27FC236}">
                      <a16:creationId xmlns:a16="http://schemas.microsoft.com/office/drawing/2014/main" id="{2B03F62F-7094-CD59-4791-6EC139B18923}"/>
                    </a:ext>
                  </a:extLst>
                </p:cNvPr>
                <p:cNvSpPr>
                  <a:spLocks/>
                </p:cNvSpPr>
                <p:nvPr/>
              </p:nvSpPr>
              <p:spPr bwMode="auto">
                <a:xfrm>
                  <a:off x="7461251" y="1524000"/>
                  <a:ext cx="965200" cy="625475"/>
                </a:xfrm>
                <a:custGeom>
                  <a:avLst/>
                  <a:gdLst>
                    <a:gd name="T0" fmla="*/ 205 w 256"/>
                    <a:gd name="T1" fmla="*/ 166 h 166"/>
                    <a:gd name="T2" fmla="*/ 256 w 256"/>
                    <a:gd name="T3" fmla="*/ 114 h 166"/>
                    <a:gd name="T4" fmla="*/ 225 w 256"/>
                    <a:gd name="T5" fmla="*/ 66 h 166"/>
                    <a:gd name="T6" fmla="*/ 225 w 256"/>
                    <a:gd name="T7" fmla="*/ 62 h 166"/>
                    <a:gd name="T8" fmla="*/ 164 w 256"/>
                    <a:gd name="T9" fmla="*/ 0 h 166"/>
                    <a:gd name="T10" fmla="*/ 105 w 256"/>
                    <a:gd name="T11" fmla="*/ 43 h 166"/>
                    <a:gd name="T12" fmla="*/ 82 w 256"/>
                    <a:gd name="T13" fmla="*/ 36 h 166"/>
                    <a:gd name="T14" fmla="*/ 36 w 256"/>
                    <a:gd name="T15" fmla="*/ 83 h 166"/>
                    <a:gd name="T16" fmla="*/ 36 w 256"/>
                    <a:gd name="T17" fmla="*/ 83 h 166"/>
                    <a:gd name="T18" fmla="*/ 0 w 256"/>
                    <a:gd name="T19" fmla="*/ 124 h 166"/>
                    <a:gd name="T20" fmla="*/ 41 w 256"/>
                    <a:gd name="T21" fmla="*/ 166 h 166"/>
                    <a:gd name="T22" fmla="*/ 205 w 256"/>
                    <a:gd name="T2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6" h="166">
                      <a:moveTo>
                        <a:pt x="205" y="166"/>
                      </a:moveTo>
                      <a:cubicBezTo>
                        <a:pt x="233" y="166"/>
                        <a:pt x="256" y="143"/>
                        <a:pt x="256" y="114"/>
                      </a:cubicBezTo>
                      <a:cubicBezTo>
                        <a:pt x="256" y="93"/>
                        <a:pt x="243" y="74"/>
                        <a:pt x="225" y="66"/>
                      </a:cubicBezTo>
                      <a:cubicBezTo>
                        <a:pt x="225" y="65"/>
                        <a:pt x="225" y="64"/>
                        <a:pt x="225" y="62"/>
                      </a:cubicBezTo>
                      <a:cubicBezTo>
                        <a:pt x="225" y="28"/>
                        <a:pt x="198" y="0"/>
                        <a:pt x="164" y="0"/>
                      </a:cubicBezTo>
                      <a:cubicBezTo>
                        <a:pt x="136" y="0"/>
                        <a:pt x="113" y="18"/>
                        <a:pt x="105" y="43"/>
                      </a:cubicBezTo>
                      <a:cubicBezTo>
                        <a:pt x="98" y="39"/>
                        <a:pt x="90" y="36"/>
                        <a:pt x="82" y="36"/>
                      </a:cubicBezTo>
                      <a:cubicBezTo>
                        <a:pt x="56" y="36"/>
                        <a:pt x="36" y="57"/>
                        <a:pt x="36" y="83"/>
                      </a:cubicBezTo>
                      <a:cubicBezTo>
                        <a:pt x="36" y="83"/>
                        <a:pt x="36" y="83"/>
                        <a:pt x="36" y="83"/>
                      </a:cubicBezTo>
                      <a:cubicBezTo>
                        <a:pt x="16" y="86"/>
                        <a:pt x="0" y="103"/>
                        <a:pt x="0" y="124"/>
                      </a:cubicBezTo>
                      <a:cubicBezTo>
                        <a:pt x="0" y="147"/>
                        <a:pt x="18" y="166"/>
                        <a:pt x="41" y="166"/>
                      </a:cubicBezTo>
                      <a:lnTo>
                        <a:pt x="205" y="166"/>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Freeform 74">
                  <a:extLst>
                    <a:ext uri="{FF2B5EF4-FFF2-40B4-BE49-F238E27FC236}">
                      <a16:creationId xmlns:a16="http://schemas.microsoft.com/office/drawing/2014/main" id="{76C13445-03D7-3983-EBFE-9A780397E4DE}"/>
                    </a:ext>
                  </a:extLst>
                </p:cNvPr>
                <p:cNvSpPr>
                  <a:spLocks/>
                </p:cNvSpPr>
                <p:nvPr/>
              </p:nvSpPr>
              <p:spPr bwMode="auto">
                <a:xfrm>
                  <a:off x="7416801" y="2203450"/>
                  <a:ext cx="776288" cy="501650"/>
                </a:xfrm>
                <a:custGeom>
                  <a:avLst/>
                  <a:gdLst>
                    <a:gd name="T0" fmla="*/ 165 w 206"/>
                    <a:gd name="T1" fmla="*/ 133 h 133"/>
                    <a:gd name="T2" fmla="*/ 206 w 206"/>
                    <a:gd name="T3" fmla="*/ 92 h 133"/>
                    <a:gd name="T4" fmla="*/ 181 w 206"/>
                    <a:gd name="T5" fmla="*/ 53 h 133"/>
                    <a:gd name="T6" fmla="*/ 181 w 206"/>
                    <a:gd name="T7" fmla="*/ 50 h 133"/>
                    <a:gd name="T8" fmla="*/ 132 w 206"/>
                    <a:gd name="T9" fmla="*/ 0 h 133"/>
                    <a:gd name="T10" fmla="*/ 85 w 206"/>
                    <a:gd name="T11" fmla="*/ 35 h 133"/>
                    <a:gd name="T12" fmla="*/ 66 w 206"/>
                    <a:gd name="T13" fmla="*/ 29 h 133"/>
                    <a:gd name="T14" fmla="*/ 29 w 206"/>
                    <a:gd name="T15" fmla="*/ 67 h 133"/>
                    <a:gd name="T16" fmla="*/ 29 w 206"/>
                    <a:gd name="T17" fmla="*/ 67 h 133"/>
                    <a:gd name="T18" fmla="*/ 0 w 206"/>
                    <a:gd name="T19" fmla="*/ 100 h 133"/>
                    <a:gd name="T20" fmla="*/ 33 w 206"/>
                    <a:gd name="T21" fmla="*/ 133 h 133"/>
                    <a:gd name="T22" fmla="*/ 165 w 206"/>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133">
                      <a:moveTo>
                        <a:pt x="165" y="133"/>
                      </a:moveTo>
                      <a:cubicBezTo>
                        <a:pt x="187" y="133"/>
                        <a:pt x="206" y="115"/>
                        <a:pt x="206" y="92"/>
                      </a:cubicBezTo>
                      <a:cubicBezTo>
                        <a:pt x="206" y="75"/>
                        <a:pt x="196" y="60"/>
                        <a:pt x="181" y="53"/>
                      </a:cubicBezTo>
                      <a:cubicBezTo>
                        <a:pt x="181" y="52"/>
                        <a:pt x="181" y="51"/>
                        <a:pt x="181" y="50"/>
                      </a:cubicBezTo>
                      <a:cubicBezTo>
                        <a:pt x="181" y="22"/>
                        <a:pt x="159" y="0"/>
                        <a:pt x="132" y="0"/>
                      </a:cubicBezTo>
                      <a:cubicBezTo>
                        <a:pt x="110" y="0"/>
                        <a:pt x="91" y="15"/>
                        <a:pt x="85" y="35"/>
                      </a:cubicBezTo>
                      <a:cubicBezTo>
                        <a:pt x="79" y="31"/>
                        <a:pt x="73" y="29"/>
                        <a:pt x="66" y="29"/>
                      </a:cubicBezTo>
                      <a:cubicBezTo>
                        <a:pt x="45" y="29"/>
                        <a:pt x="29" y="46"/>
                        <a:pt x="29" y="67"/>
                      </a:cubicBezTo>
                      <a:cubicBezTo>
                        <a:pt x="29" y="67"/>
                        <a:pt x="29" y="67"/>
                        <a:pt x="29" y="67"/>
                      </a:cubicBezTo>
                      <a:cubicBezTo>
                        <a:pt x="13" y="69"/>
                        <a:pt x="0" y="83"/>
                        <a:pt x="0" y="100"/>
                      </a:cubicBezTo>
                      <a:cubicBezTo>
                        <a:pt x="0" y="118"/>
                        <a:pt x="15" y="133"/>
                        <a:pt x="33" y="133"/>
                      </a:cubicBezTo>
                      <a:lnTo>
                        <a:pt x="165" y="133"/>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Freeform 75">
                  <a:extLst>
                    <a:ext uri="{FF2B5EF4-FFF2-40B4-BE49-F238E27FC236}">
                      <a16:creationId xmlns:a16="http://schemas.microsoft.com/office/drawing/2014/main" id="{C796635B-1EE0-3E00-6042-2764BD2645B2}"/>
                    </a:ext>
                  </a:extLst>
                </p:cNvPr>
                <p:cNvSpPr>
                  <a:spLocks/>
                </p:cNvSpPr>
                <p:nvPr/>
              </p:nvSpPr>
              <p:spPr bwMode="auto">
                <a:xfrm>
                  <a:off x="5946776" y="2647950"/>
                  <a:ext cx="866775" cy="561975"/>
                </a:xfrm>
                <a:custGeom>
                  <a:avLst/>
                  <a:gdLst>
                    <a:gd name="T0" fmla="*/ 184 w 230"/>
                    <a:gd name="T1" fmla="*/ 149 h 149"/>
                    <a:gd name="T2" fmla="*/ 230 w 230"/>
                    <a:gd name="T3" fmla="*/ 102 h 149"/>
                    <a:gd name="T4" fmla="*/ 203 w 230"/>
                    <a:gd name="T5" fmla="*/ 60 h 149"/>
                    <a:gd name="T6" fmla="*/ 203 w 230"/>
                    <a:gd name="T7" fmla="*/ 56 h 149"/>
                    <a:gd name="T8" fmla="*/ 148 w 230"/>
                    <a:gd name="T9" fmla="*/ 0 h 149"/>
                    <a:gd name="T10" fmla="*/ 95 w 230"/>
                    <a:gd name="T11" fmla="*/ 39 h 149"/>
                    <a:gd name="T12" fmla="*/ 74 w 230"/>
                    <a:gd name="T13" fmla="*/ 33 h 149"/>
                    <a:gd name="T14" fmla="*/ 33 w 230"/>
                    <a:gd name="T15" fmla="*/ 75 h 149"/>
                    <a:gd name="T16" fmla="*/ 33 w 230"/>
                    <a:gd name="T17" fmla="*/ 75 h 149"/>
                    <a:gd name="T18" fmla="*/ 0 w 230"/>
                    <a:gd name="T19" fmla="*/ 112 h 149"/>
                    <a:gd name="T20" fmla="*/ 37 w 230"/>
                    <a:gd name="T21" fmla="*/ 149 h 149"/>
                    <a:gd name="T22" fmla="*/ 184 w 230"/>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9">
                      <a:moveTo>
                        <a:pt x="184" y="149"/>
                      </a:moveTo>
                      <a:cubicBezTo>
                        <a:pt x="210" y="149"/>
                        <a:pt x="230" y="128"/>
                        <a:pt x="230" y="102"/>
                      </a:cubicBezTo>
                      <a:cubicBezTo>
                        <a:pt x="230" y="83"/>
                        <a:pt x="219" y="67"/>
                        <a:pt x="203" y="60"/>
                      </a:cubicBezTo>
                      <a:cubicBezTo>
                        <a:pt x="203" y="58"/>
                        <a:pt x="203" y="57"/>
                        <a:pt x="203" y="56"/>
                      </a:cubicBezTo>
                      <a:cubicBezTo>
                        <a:pt x="203" y="25"/>
                        <a:pt x="178" y="0"/>
                        <a:pt x="148" y="0"/>
                      </a:cubicBezTo>
                      <a:cubicBezTo>
                        <a:pt x="123" y="0"/>
                        <a:pt x="102" y="16"/>
                        <a:pt x="95" y="39"/>
                      </a:cubicBezTo>
                      <a:cubicBezTo>
                        <a:pt x="89" y="35"/>
                        <a:pt x="82" y="33"/>
                        <a:pt x="74" y="33"/>
                      </a:cubicBezTo>
                      <a:cubicBezTo>
                        <a:pt x="51" y="33"/>
                        <a:pt x="33" y="51"/>
                        <a:pt x="33" y="75"/>
                      </a:cubicBezTo>
                      <a:cubicBezTo>
                        <a:pt x="33" y="75"/>
                        <a:pt x="33" y="75"/>
                        <a:pt x="33" y="75"/>
                      </a:cubicBezTo>
                      <a:cubicBezTo>
                        <a:pt x="14" y="77"/>
                        <a:pt x="0" y="93"/>
                        <a:pt x="0" y="112"/>
                      </a:cubicBezTo>
                      <a:cubicBezTo>
                        <a:pt x="0" y="132"/>
                        <a:pt x="17" y="149"/>
                        <a:pt x="37" y="149"/>
                      </a:cubicBezTo>
                      <a:lnTo>
                        <a:pt x="184"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Freeform 76">
                  <a:extLst>
                    <a:ext uri="{FF2B5EF4-FFF2-40B4-BE49-F238E27FC236}">
                      <a16:creationId xmlns:a16="http://schemas.microsoft.com/office/drawing/2014/main" id="{6B9542F5-8839-5CDA-E65D-4DD0D44FB300}"/>
                    </a:ext>
                  </a:extLst>
                </p:cNvPr>
                <p:cNvSpPr>
                  <a:spLocks/>
                </p:cNvSpPr>
                <p:nvPr/>
              </p:nvSpPr>
              <p:spPr bwMode="auto">
                <a:xfrm>
                  <a:off x="5976938" y="3552825"/>
                  <a:ext cx="866775" cy="561975"/>
                </a:xfrm>
                <a:custGeom>
                  <a:avLst/>
                  <a:gdLst>
                    <a:gd name="T0" fmla="*/ 184 w 230"/>
                    <a:gd name="T1" fmla="*/ 149 h 149"/>
                    <a:gd name="T2" fmla="*/ 230 w 230"/>
                    <a:gd name="T3" fmla="*/ 103 h 149"/>
                    <a:gd name="T4" fmla="*/ 203 w 230"/>
                    <a:gd name="T5" fmla="*/ 60 h 149"/>
                    <a:gd name="T6" fmla="*/ 203 w 230"/>
                    <a:gd name="T7" fmla="*/ 56 h 149"/>
                    <a:gd name="T8" fmla="*/ 148 w 230"/>
                    <a:gd name="T9" fmla="*/ 0 h 149"/>
                    <a:gd name="T10" fmla="*/ 95 w 230"/>
                    <a:gd name="T11" fmla="*/ 39 h 149"/>
                    <a:gd name="T12" fmla="*/ 74 w 230"/>
                    <a:gd name="T13" fmla="*/ 33 h 149"/>
                    <a:gd name="T14" fmla="*/ 32 w 230"/>
                    <a:gd name="T15" fmla="*/ 75 h 149"/>
                    <a:gd name="T16" fmla="*/ 32 w 230"/>
                    <a:gd name="T17" fmla="*/ 75 h 149"/>
                    <a:gd name="T18" fmla="*/ 0 w 230"/>
                    <a:gd name="T19" fmla="*/ 112 h 149"/>
                    <a:gd name="T20" fmla="*/ 37 w 230"/>
                    <a:gd name="T21" fmla="*/ 149 h 149"/>
                    <a:gd name="T22" fmla="*/ 184 w 230"/>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9">
                      <a:moveTo>
                        <a:pt x="184" y="149"/>
                      </a:moveTo>
                      <a:cubicBezTo>
                        <a:pt x="210" y="149"/>
                        <a:pt x="230" y="129"/>
                        <a:pt x="230" y="103"/>
                      </a:cubicBezTo>
                      <a:cubicBezTo>
                        <a:pt x="230" y="84"/>
                        <a:pt x="219" y="67"/>
                        <a:pt x="203" y="60"/>
                      </a:cubicBezTo>
                      <a:cubicBezTo>
                        <a:pt x="203" y="59"/>
                        <a:pt x="203" y="58"/>
                        <a:pt x="203" y="56"/>
                      </a:cubicBezTo>
                      <a:cubicBezTo>
                        <a:pt x="203" y="25"/>
                        <a:pt x="178" y="0"/>
                        <a:pt x="148" y="0"/>
                      </a:cubicBezTo>
                      <a:cubicBezTo>
                        <a:pt x="123" y="0"/>
                        <a:pt x="102" y="17"/>
                        <a:pt x="95" y="39"/>
                      </a:cubicBezTo>
                      <a:cubicBezTo>
                        <a:pt x="89" y="35"/>
                        <a:pt x="82" y="33"/>
                        <a:pt x="74" y="33"/>
                      </a:cubicBezTo>
                      <a:cubicBezTo>
                        <a:pt x="51" y="33"/>
                        <a:pt x="32" y="52"/>
                        <a:pt x="32" y="75"/>
                      </a:cubicBezTo>
                      <a:cubicBezTo>
                        <a:pt x="32" y="75"/>
                        <a:pt x="32" y="75"/>
                        <a:pt x="32" y="75"/>
                      </a:cubicBezTo>
                      <a:cubicBezTo>
                        <a:pt x="14" y="78"/>
                        <a:pt x="0" y="93"/>
                        <a:pt x="0" y="112"/>
                      </a:cubicBezTo>
                      <a:cubicBezTo>
                        <a:pt x="0" y="133"/>
                        <a:pt x="17" y="149"/>
                        <a:pt x="37" y="149"/>
                      </a:cubicBezTo>
                      <a:lnTo>
                        <a:pt x="184"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Freeform 77">
                  <a:extLst>
                    <a:ext uri="{FF2B5EF4-FFF2-40B4-BE49-F238E27FC236}">
                      <a16:creationId xmlns:a16="http://schemas.microsoft.com/office/drawing/2014/main" id="{79F458A5-DCC7-3C6A-2575-B08F12EC46A0}"/>
                    </a:ext>
                  </a:extLst>
                </p:cNvPr>
                <p:cNvSpPr>
                  <a:spLocks/>
                </p:cNvSpPr>
                <p:nvPr/>
              </p:nvSpPr>
              <p:spPr bwMode="auto">
                <a:xfrm>
                  <a:off x="6410326" y="4783138"/>
                  <a:ext cx="866775" cy="561975"/>
                </a:xfrm>
                <a:custGeom>
                  <a:avLst/>
                  <a:gdLst>
                    <a:gd name="T0" fmla="*/ 184 w 230"/>
                    <a:gd name="T1" fmla="*/ 149 h 149"/>
                    <a:gd name="T2" fmla="*/ 230 w 230"/>
                    <a:gd name="T3" fmla="*/ 102 h 149"/>
                    <a:gd name="T4" fmla="*/ 203 w 230"/>
                    <a:gd name="T5" fmla="*/ 60 h 149"/>
                    <a:gd name="T6" fmla="*/ 203 w 230"/>
                    <a:gd name="T7" fmla="*/ 56 h 149"/>
                    <a:gd name="T8" fmla="*/ 148 w 230"/>
                    <a:gd name="T9" fmla="*/ 0 h 149"/>
                    <a:gd name="T10" fmla="*/ 95 w 230"/>
                    <a:gd name="T11" fmla="*/ 38 h 149"/>
                    <a:gd name="T12" fmla="*/ 74 w 230"/>
                    <a:gd name="T13" fmla="*/ 32 h 149"/>
                    <a:gd name="T14" fmla="*/ 33 w 230"/>
                    <a:gd name="T15" fmla="*/ 74 h 149"/>
                    <a:gd name="T16" fmla="*/ 33 w 230"/>
                    <a:gd name="T17" fmla="*/ 75 h 149"/>
                    <a:gd name="T18" fmla="*/ 0 w 230"/>
                    <a:gd name="T19" fmla="*/ 112 h 149"/>
                    <a:gd name="T20" fmla="*/ 37 w 230"/>
                    <a:gd name="T21" fmla="*/ 149 h 149"/>
                    <a:gd name="T22" fmla="*/ 184 w 230"/>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149">
                      <a:moveTo>
                        <a:pt x="184" y="149"/>
                      </a:moveTo>
                      <a:cubicBezTo>
                        <a:pt x="210" y="149"/>
                        <a:pt x="230" y="128"/>
                        <a:pt x="230" y="102"/>
                      </a:cubicBezTo>
                      <a:cubicBezTo>
                        <a:pt x="230" y="83"/>
                        <a:pt x="219" y="67"/>
                        <a:pt x="203" y="60"/>
                      </a:cubicBezTo>
                      <a:cubicBezTo>
                        <a:pt x="203" y="58"/>
                        <a:pt x="203" y="57"/>
                        <a:pt x="203" y="56"/>
                      </a:cubicBezTo>
                      <a:cubicBezTo>
                        <a:pt x="203" y="25"/>
                        <a:pt x="178" y="0"/>
                        <a:pt x="148" y="0"/>
                      </a:cubicBezTo>
                      <a:cubicBezTo>
                        <a:pt x="123" y="0"/>
                        <a:pt x="102" y="16"/>
                        <a:pt x="95" y="38"/>
                      </a:cubicBezTo>
                      <a:cubicBezTo>
                        <a:pt x="89" y="35"/>
                        <a:pt x="82" y="32"/>
                        <a:pt x="74" y="32"/>
                      </a:cubicBezTo>
                      <a:cubicBezTo>
                        <a:pt x="51" y="32"/>
                        <a:pt x="33" y="51"/>
                        <a:pt x="33" y="74"/>
                      </a:cubicBezTo>
                      <a:cubicBezTo>
                        <a:pt x="33" y="74"/>
                        <a:pt x="33" y="75"/>
                        <a:pt x="33" y="75"/>
                      </a:cubicBezTo>
                      <a:cubicBezTo>
                        <a:pt x="14" y="77"/>
                        <a:pt x="0" y="93"/>
                        <a:pt x="0" y="112"/>
                      </a:cubicBezTo>
                      <a:cubicBezTo>
                        <a:pt x="0" y="132"/>
                        <a:pt x="17" y="149"/>
                        <a:pt x="37" y="149"/>
                      </a:cubicBezTo>
                      <a:lnTo>
                        <a:pt x="184"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Freeform 78">
                  <a:extLst>
                    <a:ext uri="{FF2B5EF4-FFF2-40B4-BE49-F238E27FC236}">
                      <a16:creationId xmlns:a16="http://schemas.microsoft.com/office/drawing/2014/main" id="{AED4173D-D20E-0E70-48E5-8A99E7DD47DF}"/>
                    </a:ext>
                  </a:extLst>
                </p:cNvPr>
                <p:cNvSpPr>
                  <a:spLocks/>
                </p:cNvSpPr>
                <p:nvPr/>
              </p:nvSpPr>
              <p:spPr bwMode="auto">
                <a:xfrm>
                  <a:off x="6854826" y="2708275"/>
                  <a:ext cx="696913" cy="449263"/>
                </a:xfrm>
                <a:custGeom>
                  <a:avLst/>
                  <a:gdLst>
                    <a:gd name="T0" fmla="*/ 148 w 185"/>
                    <a:gd name="T1" fmla="*/ 119 h 119"/>
                    <a:gd name="T2" fmla="*/ 185 w 185"/>
                    <a:gd name="T3" fmla="*/ 82 h 119"/>
                    <a:gd name="T4" fmla="*/ 162 w 185"/>
                    <a:gd name="T5" fmla="*/ 48 h 119"/>
                    <a:gd name="T6" fmla="*/ 162 w 185"/>
                    <a:gd name="T7" fmla="*/ 45 h 119"/>
                    <a:gd name="T8" fmla="*/ 118 w 185"/>
                    <a:gd name="T9" fmla="*/ 0 h 119"/>
                    <a:gd name="T10" fmla="*/ 76 w 185"/>
                    <a:gd name="T11" fmla="*/ 31 h 119"/>
                    <a:gd name="T12" fmla="*/ 59 w 185"/>
                    <a:gd name="T13" fmla="*/ 26 h 119"/>
                    <a:gd name="T14" fmla="*/ 26 w 185"/>
                    <a:gd name="T15" fmla="*/ 60 h 119"/>
                    <a:gd name="T16" fmla="*/ 26 w 185"/>
                    <a:gd name="T17" fmla="*/ 60 h 119"/>
                    <a:gd name="T18" fmla="*/ 0 w 185"/>
                    <a:gd name="T19" fmla="*/ 89 h 119"/>
                    <a:gd name="T20" fmla="*/ 30 w 185"/>
                    <a:gd name="T21" fmla="*/ 119 h 119"/>
                    <a:gd name="T22" fmla="*/ 148 w 185"/>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119">
                      <a:moveTo>
                        <a:pt x="148" y="119"/>
                      </a:moveTo>
                      <a:cubicBezTo>
                        <a:pt x="168" y="119"/>
                        <a:pt x="185" y="103"/>
                        <a:pt x="185" y="82"/>
                      </a:cubicBezTo>
                      <a:cubicBezTo>
                        <a:pt x="185" y="67"/>
                        <a:pt x="175" y="53"/>
                        <a:pt x="162" y="48"/>
                      </a:cubicBezTo>
                      <a:cubicBezTo>
                        <a:pt x="162" y="47"/>
                        <a:pt x="162" y="46"/>
                        <a:pt x="162" y="45"/>
                      </a:cubicBezTo>
                      <a:cubicBezTo>
                        <a:pt x="162" y="20"/>
                        <a:pt x="143" y="0"/>
                        <a:pt x="118" y="0"/>
                      </a:cubicBezTo>
                      <a:cubicBezTo>
                        <a:pt x="99" y="0"/>
                        <a:pt x="82" y="13"/>
                        <a:pt x="76" y="31"/>
                      </a:cubicBezTo>
                      <a:cubicBezTo>
                        <a:pt x="71" y="28"/>
                        <a:pt x="66" y="26"/>
                        <a:pt x="59" y="26"/>
                      </a:cubicBezTo>
                      <a:cubicBezTo>
                        <a:pt x="41" y="26"/>
                        <a:pt x="26" y="41"/>
                        <a:pt x="26" y="60"/>
                      </a:cubicBezTo>
                      <a:cubicBezTo>
                        <a:pt x="26" y="60"/>
                        <a:pt x="26" y="60"/>
                        <a:pt x="26" y="60"/>
                      </a:cubicBezTo>
                      <a:cubicBezTo>
                        <a:pt x="12" y="62"/>
                        <a:pt x="0" y="74"/>
                        <a:pt x="0" y="89"/>
                      </a:cubicBezTo>
                      <a:cubicBezTo>
                        <a:pt x="0" y="106"/>
                        <a:pt x="14" y="119"/>
                        <a:pt x="30" y="119"/>
                      </a:cubicBezTo>
                      <a:lnTo>
                        <a:pt x="148" y="11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Freeform 80">
                  <a:extLst>
                    <a:ext uri="{FF2B5EF4-FFF2-40B4-BE49-F238E27FC236}">
                      <a16:creationId xmlns:a16="http://schemas.microsoft.com/office/drawing/2014/main" id="{BB746EAC-9E07-F44E-2449-F2848DD0902C}"/>
                    </a:ext>
                  </a:extLst>
                </p:cNvPr>
                <p:cNvSpPr>
                  <a:spLocks/>
                </p:cNvSpPr>
                <p:nvPr/>
              </p:nvSpPr>
              <p:spPr bwMode="auto">
                <a:xfrm>
                  <a:off x="7123113" y="5427663"/>
                  <a:ext cx="869950" cy="561975"/>
                </a:xfrm>
                <a:custGeom>
                  <a:avLst/>
                  <a:gdLst>
                    <a:gd name="T0" fmla="*/ 185 w 231"/>
                    <a:gd name="T1" fmla="*/ 149 h 149"/>
                    <a:gd name="T2" fmla="*/ 231 w 231"/>
                    <a:gd name="T3" fmla="*/ 102 h 149"/>
                    <a:gd name="T4" fmla="*/ 203 w 231"/>
                    <a:gd name="T5" fmla="*/ 60 h 149"/>
                    <a:gd name="T6" fmla="*/ 203 w 231"/>
                    <a:gd name="T7" fmla="*/ 56 h 149"/>
                    <a:gd name="T8" fmla="*/ 148 w 231"/>
                    <a:gd name="T9" fmla="*/ 0 h 149"/>
                    <a:gd name="T10" fmla="*/ 95 w 231"/>
                    <a:gd name="T11" fmla="*/ 39 h 149"/>
                    <a:gd name="T12" fmla="*/ 74 w 231"/>
                    <a:gd name="T13" fmla="*/ 33 h 149"/>
                    <a:gd name="T14" fmla="*/ 33 w 231"/>
                    <a:gd name="T15" fmla="*/ 74 h 149"/>
                    <a:gd name="T16" fmla="*/ 33 w 231"/>
                    <a:gd name="T17" fmla="*/ 75 h 149"/>
                    <a:gd name="T18" fmla="*/ 0 w 231"/>
                    <a:gd name="T19" fmla="*/ 112 h 149"/>
                    <a:gd name="T20" fmla="*/ 37 w 231"/>
                    <a:gd name="T21" fmla="*/ 149 h 149"/>
                    <a:gd name="T22" fmla="*/ 185 w 231"/>
                    <a:gd name="T23"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149">
                      <a:moveTo>
                        <a:pt x="185" y="149"/>
                      </a:moveTo>
                      <a:cubicBezTo>
                        <a:pt x="210" y="149"/>
                        <a:pt x="231" y="128"/>
                        <a:pt x="231" y="102"/>
                      </a:cubicBezTo>
                      <a:cubicBezTo>
                        <a:pt x="231" y="83"/>
                        <a:pt x="219" y="67"/>
                        <a:pt x="203" y="60"/>
                      </a:cubicBezTo>
                      <a:cubicBezTo>
                        <a:pt x="203" y="58"/>
                        <a:pt x="203" y="57"/>
                        <a:pt x="203" y="56"/>
                      </a:cubicBezTo>
                      <a:cubicBezTo>
                        <a:pt x="203" y="25"/>
                        <a:pt x="178" y="0"/>
                        <a:pt x="148" y="0"/>
                      </a:cubicBezTo>
                      <a:cubicBezTo>
                        <a:pt x="123" y="0"/>
                        <a:pt x="102" y="16"/>
                        <a:pt x="95" y="39"/>
                      </a:cubicBezTo>
                      <a:cubicBezTo>
                        <a:pt x="89" y="35"/>
                        <a:pt x="82" y="33"/>
                        <a:pt x="74" y="33"/>
                      </a:cubicBezTo>
                      <a:cubicBezTo>
                        <a:pt x="51" y="33"/>
                        <a:pt x="33" y="51"/>
                        <a:pt x="33" y="74"/>
                      </a:cubicBezTo>
                      <a:cubicBezTo>
                        <a:pt x="33" y="75"/>
                        <a:pt x="33" y="75"/>
                        <a:pt x="33" y="75"/>
                      </a:cubicBezTo>
                      <a:cubicBezTo>
                        <a:pt x="15" y="77"/>
                        <a:pt x="0" y="93"/>
                        <a:pt x="0" y="112"/>
                      </a:cubicBezTo>
                      <a:cubicBezTo>
                        <a:pt x="0" y="132"/>
                        <a:pt x="17" y="149"/>
                        <a:pt x="37" y="149"/>
                      </a:cubicBezTo>
                      <a:lnTo>
                        <a:pt x="185" y="149"/>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Freeform 79">
                  <a:extLst>
                    <a:ext uri="{FF2B5EF4-FFF2-40B4-BE49-F238E27FC236}">
                      <a16:creationId xmlns:a16="http://schemas.microsoft.com/office/drawing/2014/main" id="{9A550EDF-B363-BA74-6519-49014479D3B7}"/>
                    </a:ext>
                  </a:extLst>
                </p:cNvPr>
                <p:cNvSpPr>
                  <a:spLocks/>
                </p:cNvSpPr>
                <p:nvPr/>
              </p:nvSpPr>
              <p:spPr bwMode="auto">
                <a:xfrm>
                  <a:off x="8977313" y="1822450"/>
                  <a:ext cx="762000" cy="493713"/>
                </a:xfrm>
                <a:custGeom>
                  <a:avLst/>
                  <a:gdLst>
                    <a:gd name="T0" fmla="*/ 161 w 202"/>
                    <a:gd name="T1" fmla="*/ 131 h 131"/>
                    <a:gd name="T2" fmla="*/ 202 w 202"/>
                    <a:gd name="T3" fmla="*/ 90 h 131"/>
                    <a:gd name="T4" fmla="*/ 177 w 202"/>
                    <a:gd name="T5" fmla="*/ 52 h 131"/>
                    <a:gd name="T6" fmla="*/ 177 w 202"/>
                    <a:gd name="T7" fmla="*/ 49 h 131"/>
                    <a:gd name="T8" fmla="*/ 129 w 202"/>
                    <a:gd name="T9" fmla="*/ 0 h 131"/>
                    <a:gd name="T10" fmla="*/ 83 w 202"/>
                    <a:gd name="T11" fmla="*/ 34 h 131"/>
                    <a:gd name="T12" fmla="*/ 64 w 202"/>
                    <a:gd name="T13" fmla="*/ 28 h 131"/>
                    <a:gd name="T14" fmla="*/ 28 w 202"/>
                    <a:gd name="T15" fmla="*/ 65 h 131"/>
                    <a:gd name="T16" fmla="*/ 28 w 202"/>
                    <a:gd name="T17" fmla="*/ 66 h 131"/>
                    <a:gd name="T18" fmla="*/ 0 w 202"/>
                    <a:gd name="T19" fmla="*/ 98 h 131"/>
                    <a:gd name="T20" fmla="*/ 32 w 202"/>
                    <a:gd name="T21" fmla="*/ 131 h 131"/>
                    <a:gd name="T22" fmla="*/ 161 w 202"/>
                    <a:gd name="T2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2" h="131">
                      <a:moveTo>
                        <a:pt x="161" y="131"/>
                      </a:moveTo>
                      <a:cubicBezTo>
                        <a:pt x="184" y="131"/>
                        <a:pt x="202" y="112"/>
                        <a:pt x="202" y="90"/>
                      </a:cubicBezTo>
                      <a:cubicBezTo>
                        <a:pt x="202" y="73"/>
                        <a:pt x="192" y="59"/>
                        <a:pt x="177" y="52"/>
                      </a:cubicBezTo>
                      <a:cubicBezTo>
                        <a:pt x="177" y="51"/>
                        <a:pt x="177" y="50"/>
                        <a:pt x="177" y="49"/>
                      </a:cubicBezTo>
                      <a:cubicBezTo>
                        <a:pt x="177" y="22"/>
                        <a:pt x="156" y="0"/>
                        <a:pt x="129" y="0"/>
                      </a:cubicBezTo>
                      <a:cubicBezTo>
                        <a:pt x="107" y="0"/>
                        <a:pt x="89" y="14"/>
                        <a:pt x="83" y="34"/>
                      </a:cubicBezTo>
                      <a:cubicBezTo>
                        <a:pt x="77" y="30"/>
                        <a:pt x="71" y="28"/>
                        <a:pt x="64" y="28"/>
                      </a:cubicBezTo>
                      <a:cubicBezTo>
                        <a:pt x="44" y="28"/>
                        <a:pt x="28" y="45"/>
                        <a:pt x="28" y="65"/>
                      </a:cubicBezTo>
                      <a:cubicBezTo>
                        <a:pt x="28" y="65"/>
                        <a:pt x="28" y="65"/>
                        <a:pt x="28" y="66"/>
                      </a:cubicBezTo>
                      <a:cubicBezTo>
                        <a:pt x="12" y="68"/>
                        <a:pt x="0" y="81"/>
                        <a:pt x="0" y="98"/>
                      </a:cubicBezTo>
                      <a:cubicBezTo>
                        <a:pt x="0" y="116"/>
                        <a:pt x="14" y="131"/>
                        <a:pt x="32" y="131"/>
                      </a:cubicBezTo>
                      <a:lnTo>
                        <a:pt x="161" y="131"/>
                      </a:lnTo>
                      <a:close/>
                    </a:path>
                  </a:pathLst>
                </a:custGeom>
                <a:solidFill>
                  <a:srgbClr val="FFFFFF"/>
                </a:solidFill>
                <a:ln w="14288" cap="rnd">
                  <a:solidFill>
                    <a:srgbClr val="87878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24" name="Picture 122">
                <a:extLst>
                  <a:ext uri="{FF2B5EF4-FFF2-40B4-BE49-F238E27FC236}">
                    <a16:creationId xmlns:a16="http://schemas.microsoft.com/office/drawing/2014/main" id="{908E301B-7743-CC02-7B43-88BCAE22F5A9}"/>
                  </a:ext>
                </a:extLst>
              </p:cNvPr>
              <p:cNvPicPr>
                <a:picLocks noChangeAspect="1"/>
              </p:cNvPicPr>
              <p:nvPr/>
            </p:nvPicPr>
            <p:blipFill>
              <a:blip r:embed="rId24"/>
              <a:stretch>
                <a:fillRect/>
              </a:stretch>
            </p:blipFill>
            <p:spPr>
              <a:xfrm>
                <a:off x="9245426" y="5338917"/>
                <a:ext cx="484723" cy="340518"/>
              </a:xfrm>
              <a:prstGeom prst="rect">
                <a:avLst/>
              </a:prstGeom>
            </p:spPr>
          </p:pic>
          <p:pic>
            <p:nvPicPr>
              <p:cNvPr id="25" name="Picture 123">
                <a:extLst>
                  <a:ext uri="{FF2B5EF4-FFF2-40B4-BE49-F238E27FC236}">
                    <a16:creationId xmlns:a16="http://schemas.microsoft.com/office/drawing/2014/main" id="{544CC72E-4DD3-8F94-5FAD-263D9C0EFB67}"/>
                  </a:ext>
                </a:extLst>
              </p:cNvPr>
              <p:cNvPicPr>
                <a:picLocks noChangeAspect="1"/>
              </p:cNvPicPr>
              <p:nvPr/>
            </p:nvPicPr>
            <p:blipFill rotWithShape="1">
              <a:blip r:embed="rId25"/>
              <a:srcRect t="9594" r="809" b="19705"/>
              <a:stretch/>
            </p:blipFill>
            <p:spPr>
              <a:xfrm>
                <a:off x="5808518" y="3270133"/>
                <a:ext cx="439505" cy="313267"/>
              </a:xfrm>
              <a:prstGeom prst="rect">
                <a:avLst/>
              </a:prstGeom>
            </p:spPr>
          </p:pic>
          <p:pic>
            <p:nvPicPr>
              <p:cNvPr id="26" name="Picture 124">
                <a:extLst>
                  <a:ext uri="{FF2B5EF4-FFF2-40B4-BE49-F238E27FC236}">
                    <a16:creationId xmlns:a16="http://schemas.microsoft.com/office/drawing/2014/main" id="{B2135612-2F3D-52AE-F695-DB199ABFF42E}"/>
                  </a:ext>
                </a:extLst>
              </p:cNvPr>
              <p:cNvPicPr>
                <a:picLocks noChangeAspect="1"/>
              </p:cNvPicPr>
              <p:nvPr/>
            </p:nvPicPr>
            <p:blipFill rotWithShape="1">
              <a:blip r:embed="rId26"/>
              <a:srcRect t="17108" b="17393"/>
              <a:stretch/>
            </p:blipFill>
            <p:spPr>
              <a:xfrm>
                <a:off x="6248023" y="4524345"/>
                <a:ext cx="456465" cy="298980"/>
              </a:xfrm>
              <a:prstGeom prst="rect">
                <a:avLst/>
              </a:prstGeom>
            </p:spPr>
          </p:pic>
          <p:pic>
            <p:nvPicPr>
              <p:cNvPr id="27" name="Picture 125">
                <a:extLst>
                  <a:ext uri="{FF2B5EF4-FFF2-40B4-BE49-F238E27FC236}">
                    <a16:creationId xmlns:a16="http://schemas.microsoft.com/office/drawing/2014/main" id="{663E5687-5146-0494-CC2C-5DF511B3EFB1}"/>
                  </a:ext>
                </a:extLst>
              </p:cNvPr>
              <p:cNvPicPr>
                <a:picLocks noChangeAspect="1"/>
              </p:cNvPicPr>
              <p:nvPr/>
            </p:nvPicPr>
            <p:blipFill>
              <a:blip r:embed="rId27"/>
              <a:stretch>
                <a:fillRect/>
              </a:stretch>
            </p:blipFill>
            <p:spPr>
              <a:xfrm>
                <a:off x="8559424" y="5254008"/>
                <a:ext cx="438678" cy="155156"/>
              </a:xfrm>
              <a:prstGeom prst="rect">
                <a:avLst/>
              </a:prstGeom>
            </p:spPr>
          </p:pic>
          <p:pic>
            <p:nvPicPr>
              <p:cNvPr id="28" name="Picture 126">
                <a:extLst>
                  <a:ext uri="{FF2B5EF4-FFF2-40B4-BE49-F238E27FC236}">
                    <a16:creationId xmlns:a16="http://schemas.microsoft.com/office/drawing/2014/main" id="{64797069-BEB5-4104-5A59-D40D273DABE3}"/>
                  </a:ext>
                </a:extLst>
              </p:cNvPr>
              <p:cNvPicPr>
                <a:picLocks noChangeAspect="1"/>
              </p:cNvPicPr>
              <p:nvPr/>
            </p:nvPicPr>
            <p:blipFill rotWithShape="1">
              <a:blip r:embed="rId28"/>
              <a:srcRect l="8664" r="10148"/>
              <a:stretch/>
            </p:blipFill>
            <p:spPr>
              <a:xfrm>
                <a:off x="10269690" y="4896587"/>
                <a:ext cx="508000" cy="296743"/>
              </a:xfrm>
              <a:prstGeom prst="rect">
                <a:avLst/>
              </a:prstGeom>
            </p:spPr>
          </p:pic>
          <p:pic>
            <p:nvPicPr>
              <p:cNvPr id="29" name="Picture 127">
                <a:extLst>
                  <a:ext uri="{FF2B5EF4-FFF2-40B4-BE49-F238E27FC236}">
                    <a16:creationId xmlns:a16="http://schemas.microsoft.com/office/drawing/2014/main" id="{6D2230B1-8C10-EEE7-9CD8-5EE34E3A40C4}"/>
                  </a:ext>
                </a:extLst>
              </p:cNvPr>
              <p:cNvPicPr>
                <a:picLocks noChangeAspect="1"/>
              </p:cNvPicPr>
              <p:nvPr/>
            </p:nvPicPr>
            <p:blipFill rotWithShape="1">
              <a:blip r:embed="rId29"/>
              <a:srcRect t="26437" b="26436"/>
              <a:stretch/>
            </p:blipFill>
            <p:spPr>
              <a:xfrm>
                <a:off x="6867698" y="5262474"/>
                <a:ext cx="600277" cy="141445"/>
              </a:xfrm>
              <a:prstGeom prst="rect">
                <a:avLst/>
              </a:prstGeom>
            </p:spPr>
          </p:pic>
          <p:pic>
            <p:nvPicPr>
              <p:cNvPr id="30" name="Picture 128">
                <a:extLst>
                  <a:ext uri="{FF2B5EF4-FFF2-40B4-BE49-F238E27FC236}">
                    <a16:creationId xmlns:a16="http://schemas.microsoft.com/office/drawing/2014/main" id="{45D8CF13-E20D-38AB-7641-90F9A04E7D0D}"/>
                  </a:ext>
                </a:extLst>
              </p:cNvPr>
              <p:cNvPicPr>
                <a:picLocks noChangeAspect="1"/>
              </p:cNvPicPr>
              <p:nvPr/>
            </p:nvPicPr>
            <p:blipFill>
              <a:blip r:embed="rId30"/>
              <a:stretch>
                <a:fillRect/>
              </a:stretch>
            </p:blipFill>
            <p:spPr>
              <a:xfrm>
                <a:off x="10388044" y="2973531"/>
                <a:ext cx="420059" cy="231361"/>
              </a:xfrm>
              <a:prstGeom prst="rect">
                <a:avLst/>
              </a:prstGeom>
            </p:spPr>
          </p:pic>
        </p:grpSp>
        <p:pic>
          <p:nvPicPr>
            <p:cNvPr id="119" name="Picture 2" descr="Image result for aws new logo">
              <a:extLst>
                <a:ext uri="{FF2B5EF4-FFF2-40B4-BE49-F238E27FC236}">
                  <a16:creationId xmlns:a16="http://schemas.microsoft.com/office/drawing/2014/main" id="{DA6C25A5-096D-4241-8C2E-CD2806214250}"/>
                </a:ext>
              </a:extLst>
            </p:cNvPr>
            <p:cNvPicPr>
              <a:picLocks noChangeAspect="1" noChangeArrowheads="1"/>
            </p:cNvPicPr>
            <p:nvPr/>
          </p:nvPicPr>
          <p:blipFill rotWithShape="1">
            <a:blip r:embed="rId31" cstate="email">
              <a:extLst>
                <a:ext uri="{28A0092B-C50C-407E-A947-70E740481C1C}">
                  <a14:useLocalDpi xmlns:a14="http://schemas.microsoft.com/office/drawing/2010/main"/>
                </a:ext>
              </a:extLst>
            </a:blip>
            <a:srcRect/>
            <a:stretch/>
          </p:blipFill>
          <p:spPr bwMode="auto">
            <a:xfrm>
              <a:off x="8006029" y="5096044"/>
              <a:ext cx="396875" cy="239033"/>
            </a:xfrm>
            <a:prstGeom prst="rect">
              <a:avLst/>
            </a:prstGeom>
            <a:extLst>
              <a:ext uri="{909E8E84-426E-40DD-AFC4-6F175D3DCCD1}">
                <a14:hiddenFill xmlns:a14="http://schemas.microsoft.com/office/drawing/2010/main">
                  <a:solidFill>
                    <a:srgbClr val="FFFFFF"/>
                  </a:solidFill>
                </a14:hiddenFill>
              </a:ext>
            </a:extLst>
          </p:spPr>
        </p:pic>
        <p:pic>
          <p:nvPicPr>
            <p:cNvPr id="120" name="Picture 119">
              <a:extLst>
                <a:ext uri="{FF2B5EF4-FFF2-40B4-BE49-F238E27FC236}">
                  <a16:creationId xmlns:a16="http://schemas.microsoft.com/office/drawing/2014/main" id="{45BEA412-A18D-7A4A-A781-78C4744C34AA}"/>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9462544" y="4646023"/>
              <a:ext cx="610306" cy="318885"/>
            </a:xfrm>
            <a:prstGeom prst="rect">
              <a:avLst/>
            </a:prstGeom>
          </p:spPr>
        </p:pic>
        <p:pic>
          <p:nvPicPr>
            <p:cNvPr id="121" name="Picture 8" descr="Image result for Alibaba Cloud logo transparent">
              <a:extLst>
                <a:ext uri="{FF2B5EF4-FFF2-40B4-BE49-F238E27FC236}">
                  <a16:creationId xmlns:a16="http://schemas.microsoft.com/office/drawing/2014/main" id="{C0205731-94C6-3A46-9E80-29882C4180D5}"/>
                </a:ext>
              </a:extLst>
            </p:cNvPr>
            <p:cNvPicPr>
              <a:picLocks noChangeAspect="1" noChangeArrowheads="1"/>
            </p:cNvPicPr>
            <p:nvPr/>
          </p:nvPicPr>
          <p:blipFill rotWithShape="1">
            <a:blip r:embed="rId33" cstate="email">
              <a:extLst>
                <a:ext uri="{28A0092B-C50C-407E-A947-70E740481C1C}">
                  <a14:useLocalDpi xmlns:a14="http://schemas.microsoft.com/office/drawing/2010/main"/>
                </a:ext>
              </a:extLst>
            </a:blip>
            <a:srcRect/>
            <a:stretch/>
          </p:blipFill>
          <p:spPr bwMode="auto">
            <a:xfrm>
              <a:off x="10732961" y="3681942"/>
              <a:ext cx="269904" cy="17289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0" descr="Image result for Alibaba Cloud logo transparent">
              <a:extLst>
                <a:ext uri="{FF2B5EF4-FFF2-40B4-BE49-F238E27FC236}">
                  <a16:creationId xmlns:a16="http://schemas.microsoft.com/office/drawing/2014/main" id="{0BCFE081-CE01-4F44-BD38-81FC9F728826}"/>
                </a:ext>
              </a:extLst>
            </p:cNvPr>
            <p:cNvPicPr>
              <a:picLocks noChangeAspect="1" noChangeArrowheads="1"/>
            </p:cNvPicPr>
            <p:nvPr/>
          </p:nvPicPr>
          <p:blipFill rotWithShape="1">
            <a:blip r:embed="rId34" cstate="email">
              <a:extLst>
                <a:ext uri="{28A0092B-C50C-407E-A947-70E740481C1C}">
                  <a14:useLocalDpi xmlns:a14="http://schemas.microsoft.com/office/drawing/2010/main"/>
                </a:ext>
              </a:extLst>
            </a:blip>
            <a:srcRect/>
            <a:stretch/>
          </p:blipFill>
          <p:spPr bwMode="auto">
            <a:xfrm>
              <a:off x="10582121" y="3891600"/>
              <a:ext cx="580026" cy="9682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Image result for azure stack logo">
              <a:extLst>
                <a:ext uri="{FF2B5EF4-FFF2-40B4-BE49-F238E27FC236}">
                  <a16:creationId xmlns:a16="http://schemas.microsoft.com/office/drawing/2014/main" id="{6B51B44E-927D-9147-80B7-44DA5F7B7F72}"/>
                </a:ext>
              </a:extLst>
            </p:cNvPr>
            <p:cNvPicPr>
              <a:picLocks noChangeAspect="1" noChangeArrowheads="1"/>
            </p:cNvPicPr>
            <p:nvPr/>
          </p:nvPicPr>
          <p:blipFill>
            <a:blip r:embed="rId35" cstate="email">
              <a:extLst>
                <a:ext uri="{28A0092B-C50C-407E-A947-70E740481C1C}">
                  <a14:useLocalDpi xmlns:a14="http://schemas.microsoft.com/office/drawing/2010/main"/>
                </a:ext>
              </a:extLst>
            </a:blip>
            <a:srcRect/>
            <a:stretch>
              <a:fillRect/>
            </a:stretch>
          </p:blipFill>
          <p:spPr bwMode="auto">
            <a:xfrm>
              <a:off x="10091660" y="2615713"/>
              <a:ext cx="761925" cy="12990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5">
              <a:extLst>
                <a:ext uri="{FF2B5EF4-FFF2-40B4-BE49-F238E27FC236}">
                  <a16:creationId xmlns:a16="http://schemas.microsoft.com/office/drawing/2014/main" id="{72F3C733-6C20-E340-844F-E000762DC0AB}"/>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8616641" y="1183031"/>
              <a:ext cx="562786" cy="225475"/>
            </a:xfrm>
            <a:prstGeom prst="rect">
              <a:avLst/>
            </a:prstGeom>
          </p:spPr>
        </p:pic>
        <p:sp>
          <p:nvSpPr>
            <p:cNvPr id="128" name="TextBox 127">
              <a:extLst>
                <a:ext uri="{FF2B5EF4-FFF2-40B4-BE49-F238E27FC236}">
                  <a16:creationId xmlns:a16="http://schemas.microsoft.com/office/drawing/2014/main" id="{4A59E640-0D82-3D4B-9E1E-4B2CC24B093F}"/>
                </a:ext>
              </a:extLst>
            </p:cNvPr>
            <p:cNvSpPr txBox="1"/>
            <p:nvPr/>
          </p:nvSpPr>
          <p:spPr bwMode="auto">
            <a:xfrm>
              <a:off x="10137956" y="1517084"/>
              <a:ext cx="442912" cy="233482"/>
            </a:xfrm>
            <a:prstGeom prst="rect">
              <a:avLst/>
            </a:prstGeom>
            <a:noFill/>
            <a:ln>
              <a:noFill/>
            </a:ln>
            <a:effectLst/>
          </p:spPr>
          <p:txBody>
            <a:bodyPr vert="horz" wrap="square" lIns="121787" tIns="60893" rIns="121787" bIns="60893" numCol="1" rtlCol="0" anchor="t" anchorCtr="0" compatLnSpc="1">
              <a:prstTxWarp prst="textNoShape">
                <a:avLst/>
              </a:prstTxWarp>
              <a:noAutofit/>
            </a:bodyPr>
            <a:lstStyle/>
            <a:p>
              <a:pPr marL="0" marR="0" lvl="0" indent="0" defTabSz="913852" eaLnBrk="1" fontAlgn="auto" latinLnBrk="0" hangingPunct="1">
                <a:lnSpc>
                  <a:spcPct val="100000"/>
                </a:lnSpc>
                <a:spcBef>
                  <a:spcPts val="0"/>
                </a:spcBef>
                <a:spcAft>
                  <a:spcPts val="0"/>
                </a:spcAft>
                <a:buClr>
                  <a:srgbClr val="E45785"/>
                </a:buClr>
                <a:buSzTx/>
                <a:buFontTx/>
                <a:buNone/>
                <a:tabLst/>
                <a:defRPr/>
              </a:pPr>
              <a:r>
                <a:rPr kumimoji="0" lang="en-US" sz="900" b="1" i="0" u="none" strike="noStrike" kern="0" cap="none" spc="0" normalizeH="0" baseline="0" noProof="0">
                  <a:ln>
                    <a:noFill/>
                  </a:ln>
                  <a:solidFill>
                    <a:srgbClr val="D5D5D5">
                      <a:lumMod val="50000"/>
                    </a:srgbClr>
                  </a:solidFill>
                  <a:effectLst/>
                  <a:uLnTx/>
                  <a:uFillTx/>
                  <a:latin typeface="Calibri"/>
                </a:rPr>
                <a:t>ACI</a:t>
              </a:r>
            </a:p>
          </p:txBody>
        </p:sp>
        <p:pic>
          <p:nvPicPr>
            <p:cNvPr id="131" name="Picture 14" descr="http://static.techfieldday.com/wp-content/uploads/2015/10/500px-Cisco_logo.svg_.png">
              <a:extLst>
                <a:ext uri="{FF2B5EF4-FFF2-40B4-BE49-F238E27FC236}">
                  <a16:creationId xmlns:a16="http://schemas.microsoft.com/office/drawing/2014/main" id="{1AE29D64-6ABF-6641-8614-115C1AD0122B}"/>
                </a:ext>
              </a:extLst>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9844264" y="1432444"/>
              <a:ext cx="430220" cy="275754"/>
            </a:xfrm>
            <a:prstGeom prst="rect">
              <a:avLst/>
            </a:prstGeom>
            <a:noFill/>
            <a:scene3d>
              <a:camera prst="isometricBottomDown">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32" name="Picture 2" descr="http://blogs.vmware.com/kb/files/2015/08/NSX.png">
              <a:extLst>
                <a:ext uri="{FF2B5EF4-FFF2-40B4-BE49-F238E27FC236}">
                  <a16:creationId xmlns:a16="http://schemas.microsoft.com/office/drawing/2014/main" id="{568F5385-7DD1-2846-A9BF-3CFA5113950F}"/>
                </a:ext>
              </a:extLst>
            </p:cNvPr>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7461888" y="1490050"/>
              <a:ext cx="575320" cy="29528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6" descr="http://www.centerserv.com/wp-content/uploads/2014/07/openstack-logo-CenterServ-Server.png">
              <a:extLst>
                <a:ext uri="{FF2B5EF4-FFF2-40B4-BE49-F238E27FC236}">
                  <a16:creationId xmlns:a16="http://schemas.microsoft.com/office/drawing/2014/main" id="{2C72ED7D-8ED5-5242-B950-514C4B47D394}"/>
                </a:ext>
              </a:extLst>
            </p:cNvPr>
            <p:cNvPicPr>
              <a:picLocks noChangeAspect="1" noChangeArrowheads="1"/>
            </p:cNvPicPr>
            <p:nvPr/>
          </p:nvPicPr>
          <p:blipFill>
            <a:blip r:embed="rId39" cstate="email">
              <a:extLst>
                <a:ext uri="{28A0092B-C50C-407E-A947-70E740481C1C}">
                  <a14:useLocalDpi xmlns:a14="http://schemas.microsoft.com/office/drawing/2010/main"/>
                </a:ext>
              </a:extLst>
            </a:blip>
            <a:srcRect/>
            <a:stretch>
              <a:fillRect/>
            </a:stretch>
          </p:blipFill>
          <p:spPr bwMode="auto">
            <a:xfrm>
              <a:off x="5987186" y="2534004"/>
              <a:ext cx="427012" cy="353134"/>
            </a:xfrm>
            <a:prstGeom prst="rect">
              <a:avLst/>
            </a:prstGeom>
            <a:noFill/>
            <a:scene3d>
              <a:camera prst="isometricBottomDown">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136" name="Picture 6" descr="Image result for vmware cloud aws logo">
              <a:extLst>
                <a:ext uri="{FF2B5EF4-FFF2-40B4-BE49-F238E27FC236}">
                  <a16:creationId xmlns:a16="http://schemas.microsoft.com/office/drawing/2014/main" id="{EC391C72-7A25-F245-87BB-755056BB5FA6}"/>
                </a:ext>
              </a:extLst>
            </p:cNvPr>
            <p:cNvPicPr>
              <a:picLocks noChangeAspect="1" noChangeArrowheads="1"/>
            </p:cNvPicPr>
            <p:nvPr/>
          </p:nvPicPr>
          <p:blipFill>
            <a:blip r:embed="rId40" cstate="email">
              <a:extLst>
                <a:ext uri="{28A0092B-C50C-407E-A947-70E740481C1C}">
                  <a14:useLocalDpi xmlns:a14="http://schemas.microsoft.com/office/drawing/2010/main"/>
                </a:ext>
              </a:extLst>
            </a:blip>
            <a:srcRect/>
            <a:stretch>
              <a:fillRect/>
            </a:stretch>
          </p:blipFill>
          <p:spPr bwMode="auto">
            <a:xfrm>
              <a:off x="6967253" y="2517361"/>
              <a:ext cx="260015" cy="26799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7">
              <a:extLst>
                <a:ext uri="{FF2B5EF4-FFF2-40B4-BE49-F238E27FC236}">
                  <a16:creationId xmlns:a16="http://schemas.microsoft.com/office/drawing/2014/main" id="{5C473827-5326-0046-A3F3-9D4CD9D726E9}"/>
                </a:ext>
              </a:extLst>
            </p:cNvPr>
            <p:cNvPicPr>
              <a:picLocks noChangeAspect="1" noChangeArrowheads="1"/>
            </p:cNvPicPr>
            <p:nvPr/>
          </p:nvPicPr>
          <p:blipFill>
            <a:blip r:embed="rId41" cstate="email">
              <a:extLst>
                <a:ext uri="{28A0092B-C50C-407E-A947-70E740481C1C}">
                  <a14:useLocalDpi xmlns:a14="http://schemas.microsoft.com/office/drawing/2010/main"/>
                </a:ext>
              </a:extLst>
            </a:blip>
            <a:srcRect/>
            <a:stretch>
              <a:fillRect/>
            </a:stretch>
          </p:blipFill>
          <p:spPr bwMode="auto">
            <a:xfrm>
              <a:off x="6710922" y="2770102"/>
              <a:ext cx="599576" cy="47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 name="Picture 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943444" y="1571584"/>
            <a:ext cx="494384" cy="494384"/>
          </a:xfrm>
          <a:prstGeom prst="rect">
            <a:avLst/>
          </a:prstGeom>
        </p:spPr>
      </p:pic>
      <p:pic>
        <p:nvPicPr>
          <p:cNvPr id="139" name="Picture 2" descr="Run SAP on Microsoft Azure ETZ Global For All Your SAP Workload Needs"/>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370673" y="2114533"/>
            <a:ext cx="549393" cy="2545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4"/>
          <a:stretch>
            <a:fillRect/>
          </a:stretch>
        </p:blipFill>
        <p:spPr>
          <a:xfrm>
            <a:off x="124589" y="4495007"/>
            <a:ext cx="3228975" cy="1981200"/>
          </a:xfrm>
          <a:prstGeom prst="rect">
            <a:avLst/>
          </a:prstGeom>
        </p:spPr>
      </p:pic>
      <p:pic>
        <p:nvPicPr>
          <p:cNvPr id="140" name="Picture 139"/>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1023688" y="3825068"/>
            <a:ext cx="1511525" cy="677306"/>
          </a:xfrm>
          <a:prstGeom prst="rect">
            <a:avLst/>
          </a:prstGeom>
        </p:spPr>
      </p:pic>
      <p:pic>
        <p:nvPicPr>
          <p:cNvPr id="124" name="Picture 123"/>
          <p:cNvPicPr>
            <a:picLocks noChangeAspect="1"/>
          </p:cNvPicPr>
          <p:nvPr/>
        </p:nvPicPr>
        <p:blipFill>
          <a:blip r:embed="rId45" cstate="print">
            <a:extLst>
              <a:ext uri="{28A0092B-C50C-407E-A947-70E740481C1C}">
                <a14:useLocalDpi xmlns:a14="http://schemas.microsoft.com/office/drawing/2010/main"/>
              </a:ext>
            </a:extLst>
          </a:blip>
          <a:stretch>
            <a:fillRect/>
          </a:stretch>
        </p:blipFill>
        <p:spPr>
          <a:xfrm>
            <a:off x="1023688" y="3825068"/>
            <a:ext cx="1511525" cy="677306"/>
          </a:xfrm>
          <a:prstGeom prst="rect">
            <a:avLst/>
          </a:prstGeom>
        </p:spPr>
      </p:pic>
    </p:spTree>
    <p:extLst>
      <p:ext uri="{BB962C8B-B14F-4D97-AF65-F5344CB8AC3E}">
        <p14:creationId xmlns:p14="http://schemas.microsoft.com/office/powerpoint/2010/main" val="160478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childTnLst>
                          </p:cTn>
                        </p:par>
                        <p:par>
                          <p:cTn id="13" fill="hold">
                            <p:stCondLst>
                              <p:cond delay="0"/>
                            </p:stCondLst>
                            <p:childTnLst>
                              <p:par>
                                <p:cTn id="14" presetID="56" presetClass="path" presetSubtype="0" accel="50000" decel="50000" fill="hold" nodeType="afterEffect">
                                  <p:stCondLst>
                                    <p:cond delay="1000"/>
                                  </p:stCondLst>
                                  <p:childTnLst>
                                    <p:animMotion origin="layout" path="M -1.56291E-6 -4.44444E-6 L 0.56968 -0.07963 " pathEditMode="relative" rAng="0" ptsTypes="AA">
                                      <p:cBhvr>
                                        <p:cTn id="15" dur="2000" fill="hold"/>
                                        <p:tgtEl>
                                          <p:spTgt spid="140"/>
                                        </p:tgtEl>
                                        <p:attrNameLst>
                                          <p:attrName>ppt_x</p:attrName>
                                          <p:attrName>ppt_y</p:attrName>
                                        </p:attrNameLst>
                                      </p:cBhvr>
                                      <p:rCtr x="28484" y="-3981"/>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Unified Security Management</a:t>
            </a:r>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142" y="1287594"/>
            <a:ext cx="7506119" cy="4831406"/>
          </a:xfrm>
          <a:prstGeom prst="rect">
            <a:avLst/>
          </a:prstGeom>
        </p:spPr>
      </p:pic>
      <p:sp>
        <p:nvSpPr>
          <p:cNvPr id="8" name="Oval 11">
            <a:extLst>
              <a:ext uri="{FF2B5EF4-FFF2-40B4-BE49-F238E27FC236}">
                <a16:creationId xmlns:a16="http://schemas.microsoft.com/office/drawing/2014/main" id="{70AFE23A-CA39-4674-9BCB-2A3BBC69BF02}"/>
              </a:ext>
            </a:extLst>
          </p:cNvPr>
          <p:cNvSpPr>
            <a:spLocks noChangeArrowheads="1"/>
          </p:cNvSpPr>
          <p:nvPr/>
        </p:nvSpPr>
        <p:spPr bwMode="auto">
          <a:xfrm>
            <a:off x="7558158" y="2070855"/>
            <a:ext cx="624349" cy="555950"/>
          </a:xfrm>
          <a:prstGeom prst="ellipse">
            <a:avLst/>
          </a:prstGeom>
          <a:solidFill>
            <a:srgbClr val="D51067"/>
          </a:solidFill>
          <a:ln w="28575">
            <a:solidFill>
              <a:srgbClr val="FFFFFF"/>
            </a:solidFill>
          </a:ln>
          <a:effectLst>
            <a:outerShdw blurRad="63500" algn="ctr" rotWithShape="0">
              <a:prstClr val="black">
                <a:alpha val="40000"/>
              </a:prstClr>
            </a:outerShdw>
          </a:effectLst>
        </p:spPr>
        <p:txBody>
          <a:bodyPr vert="horz" wrap="square" lIns="91392" tIns="45696" rIns="91392" bIns="45696" numCol="1" anchor="t" anchorCtr="0" compatLnSpc="1">
            <a:prstTxWarp prst="textNoShape">
              <a:avLst/>
            </a:prstTxWarp>
          </a:bodyPr>
          <a:lstStyle/>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4D4D4F"/>
              </a:solidFill>
              <a:effectLst/>
              <a:uLnTx/>
              <a:uFillTx/>
              <a:latin typeface="Calibri"/>
              <a:ea typeface="Helvetica Neue" panose="02000503000000020004" pitchFamily="2" charset="0"/>
              <a:cs typeface="Arial" panose="020B0604020202020204" pitchFamily="34" charset="0"/>
            </a:endParaRPr>
          </a:p>
        </p:txBody>
      </p:sp>
      <p:sp>
        <p:nvSpPr>
          <p:cNvPr id="9" name="TextBox 8"/>
          <p:cNvSpPr txBox="1"/>
          <p:nvPr/>
        </p:nvSpPr>
        <p:spPr bwMode="auto">
          <a:xfrm>
            <a:off x="7662213" y="1991416"/>
            <a:ext cx="315899" cy="646178"/>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l" defTabSz="914126"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3599" b="1" i="0" u="none" strike="noStrike" kern="1200" cap="none" spc="0" normalizeH="0" baseline="0" noProof="0" dirty="0">
                <a:ln>
                  <a:noFill/>
                </a:ln>
                <a:solidFill>
                  <a:srgbClr val="FFFFFF"/>
                </a:solidFill>
                <a:effectLst/>
                <a:uLnTx/>
                <a:uFillTx/>
                <a:latin typeface="Calibri"/>
                <a:ea typeface="+mn-ea"/>
                <a:cs typeface="Arial"/>
              </a:rPr>
              <a:t>1</a:t>
            </a:r>
            <a:endParaRPr kumimoji="0" lang="en-US" sz="2399" b="1" i="0" u="none" strike="noStrike" kern="1200" cap="none" spc="0" normalizeH="0" baseline="0" noProof="0" dirty="0">
              <a:ln>
                <a:noFill/>
              </a:ln>
              <a:solidFill>
                <a:srgbClr val="FFFFFF"/>
              </a:solidFill>
              <a:effectLst/>
              <a:uLnTx/>
              <a:uFillTx/>
              <a:latin typeface="Calibri"/>
              <a:ea typeface="+mn-ea"/>
              <a:cs typeface="Arial"/>
            </a:endParaRPr>
          </a:p>
        </p:txBody>
      </p:sp>
      <p:sp>
        <p:nvSpPr>
          <p:cNvPr id="10" name="Rectangle 9">
            <a:extLst>
              <a:ext uri="{FF2B5EF4-FFF2-40B4-BE49-F238E27FC236}">
                <a16:creationId xmlns:a16="http://schemas.microsoft.com/office/drawing/2014/main" id="{82059324-C342-4F87-BE8E-E49F17BB9C8B}"/>
              </a:ext>
            </a:extLst>
          </p:cNvPr>
          <p:cNvSpPr/>
          <p:nvPr/>
        </p:nvSpPr>
        <p:spPr>
          <a:xfrm>
            <a:off x="8118656" y="2144905"/>
            <a:ext cx="4070169" cy="584775"/>
          </a:xfrm>
          <a:prstGeom prst="rect">
            <a:avLst/>
          </a:prstGeom>
        </p:spPr>
        <p:txBody>
          <a:bodyPr wrap="square">
            <a:spAutoFit/>
          </a:bodyPr>
          <a:lstStyle/>
          <a:p>
            <a:pPr marL="0" marR="0" lvl="0" indent="0" algn="l" defTabSz="913852" rtl="0" eaLnBrk="1" fontAlgn="auto" latinLnBrk="0" hangingPunct="1">
              <a:lnSpc>
                <a:spcPct val="100000"/>
              </a:lnSpc>
              <a:spcBef>
                <a:spcPct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Unified </a:t>
            </a:r>
            <a:r>
              <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management </a:t>
            </a:r>
            <a:r>
              <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of </a:t>
            </a:r>
            <a:r>
              <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cross environment </a:t>
            </a:r>
            <a:r>
              <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policies</a:t>
            </a:r>
          </a:p>
        </p:txBody>
      </p:sp>
      <p:pic>
        <p:nvPicPr>
          <p:cNvPr id="11" name="Picture 10"/>
          <p:cNvPicPr>
            <a:picLocks noChangeAspect="1"/>
          </p:cNvPicPr>
          <p:nvPr/>
        </p:nvPicPr>
        <p:blipFill>
          <a:blip r:embed="rId4"/>
          <a:stretch>
            <a:fillRect/>
          </a:stretch>
        </p:blipFill>
        <p:spPr>
          <a:xfrm>
            <a:off x="1605298" y="3568610"/>
            <a:ext cx="2304474" cy="1763760"/>
          </a:xfrm>
          <a:prstGeom prst="rect">
            <a:avLst/>
          </a:prstGeom>
          <a:effectLst>
            <a:outerShdw blurRad="50800" dist="38100" dir="8100000" sx="105000" sy="105000" algn="tr" rotWithShape="0">
              <a:prstClr val="black">
                <a:alpha val="40000"/>
              </a:prstClr>
            </a:outerShdw>
          </a:effectLst>
        </p:spPr>
      </p:pic>
      <p:sp>
        <p:nvSpPr>
          <p:cNvPr id="12" name="Curved Left Arrow 11"/>
          <p:cNvSpPr/>
          <p:nvPr/>
        </p:nvSpPr>
        <p:spPr bwMode="auto">
          <a:xfrm>
            <a:off x="2516775" y="2941490"/>
            <a:ext cx="396275" cy="860010"/>
          </a:xfrm>
          <a:prstGeom prst="curvedLeftArrow">
            <a:avLst/>
          </a:prstGeom>
          <a:solidFill>
            <a:srgbClr val="4D4D4F">
              <a:lumMod val="60000"/>
              <a:lumOff val="40000"/>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FF0000"/>
              </a:buClr>
              <a:buSzPct val="115000"/>
              <a:buFontTx/>
              <a:buNone/>
              <a:tabLst/>
              <a:defRPr/>
            </a:pPr>
            <a:endParaRPr kumimoji="0" lang="en-US" sz="2400" b="0" i="0" u="none" strike="noStrike" kern="0" cap="none" spc="0" normalizeH="0" baseline="0" noProof="0" err="1">
              <a:ln>
                <a:noFill/>
              </a:ln>
              <a:solidFill>
                <a:srgbClr val="4D4D4F"/>
              </a:solidFill>
              <a:effectLst/>
              <a:uLnTx/>
              <a:uFillTx/>
              <a:latin typeface="Calibri"/>
              <a:ea typeface="+mn-ea"/>
              <a:cs typeface="+mn-cs"/>
            </a:endParaRPr>
          </a:p>
        </p:txBody>
      </p:sp>
      <p:sp>
        <p:nvSpPr>
          <p:cNvPr id="13" name="Right Bracket 12"/>
          <p:cNvSpPr/>
          <p:nvPr/>
        </p:nvSpPr>
        <p:spPr bwMode="auto">
          <a:xfrm>
            <a:off x="2333731" y="2416262"/>
            <a:ext cx="165724" cy="1060648"/>
          </a:xfrm>
          <a:prstGeom prst="rightBracket">
            <a:avLst/>
          </a:prstGeom>
          <a:noFill/>
          <a:ln w="38100" cap="flat" cmpd="sng" algn="ctr">
            <a:solidFill>
              <a:srgbClr val="4D4D4F">
                <a:lumMod val="60000"/>
                <a:lumOff val="40000"/>
              </a:srgbClr>
            </a:solid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FF0000"/>
              </a:buClr>
              <a:buSzTx/>
              <a:buFontTx/>
              <a:buNone/>
              <a:tabLst/>
              <a:defRPr/>
            </a:pPr>
            <a:endParaRPr kumimoji="0" lang="en-US" sz="1800" b="0" i="0" u="none" strike="noStrike" kern="0" cap="none" spc="0" normalizeH="0" baseline="0" noProof="0">
              <a:ln>
                <a:noFill/>
              </a:ln>
              <a:solidFill>
                <a:srgbClr val="4D4D4F"/>
              </a:solidFill>
              <a:effectLst/>
              <a:uLnTx/>
              <a:uFillTx/>
              <a:latin typeface="Helvetica" pitchFamily="34" charset="0"/>
              <a:ea typeface="+mn-ea"/>
              <a:cs typeface="+mn-cs"/>
            </a:endParaRPr>
          </a:p>
        </p:txBody>
      </p:sp>
      <p:sp>
        <p:nvSpPr>
          <p:cNvPr id="14" name="Oval 11">
            <a:extLst>
              <a:ext uri="{FF2B5EF4-FFF2-40B4-BE49-F238E27FC236}">
                <a16:creationId xmlns:a16="http://schemas.microsoft.com/office/drawing/2014/main" id="{25679830-9192-4FBD-83B8-E1D9AD2780AA}"/>
              </a:ext>
            </a:extLst>
          </p:cNvPr>
          <p:cNvSpPr>
            <a:spLocks noChangeArrowheads="1"/>
          </p:cNvSpPr>
          <p:nvPr/>
        </p:nvSpPr>
        <p:spPr bwMode="auto">
          <a:xfrm>
            <a:off x="7566727" y="2902903"/>
            <a:ext cx="601509" cy="563284"/>
          </a:xfrm>
          <a:prstGeom prst="ellipse">
            <a:avLst/>
          </a:prstGeom>
          <a:solidFill>
            <a:srgbClr val="D51067"/>
          </a:solidFill>
          <a:ln w="28575">
            <a:solidFill>
              <a:srgbClr val="FFFFFF"/>
            </a:solidFill>
          </a:ln>
          <a:effectLst>
            <a:outerShdw blurRad="63500" algn="ctr" rotWithShape="0">
              <a:prstClr val="black">
                <a:alpha val="40000"/>
              </a:prstClr>
            </a:outerShdw>
          </a:effectLst>
        </p:spPr>
        <p:txBody>
          <a:bodyPr vert="horz" wrap="square" lIns="91392" tIns="45696" rIns="91392" bIns="45696" numCol="1" anchor="t" anchorCtr="0" compatLnSpc="1">
            <a:prstTxWarp prst="textNoShape">
              <a:avLst/>
            </a:prstTxWarp>
          </a:bodyPr>
          <a:lstStyle/>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4D4D4F"/>
              </a:solidFill>
              <a:effectLst/>
              <a:uLnTx/>
              <a:uFillTx/>
              <a:latin typeface="Calibri"/>
              <a:ea typeface="Helvetica Neue" panose="02000503000000020004" pitchFamily="2" charset="0"/>
              <a:cs typeface="Arial" panose="020B0604020202020204" pitchFamily="34" charset="0"/>
            </a:endParaRPr>
          </a:p>
        </p:txBody>
      </p:sp>
      <p:sp>
        <p:nvSpPr>
          <p:cNvPr id="15" name="TextBox 14"/>
          <p:cNvSpPr txBox="1"/>
          <p:nvPr/>
        </p:nvSpPr>
        <p:spPr bwMode="auto">
          <a:xfrm>
            <a:off x="7662213" y="2843135"/>
            <a:ext cx="252401" cy="646178"/>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l" defTabSz="914126"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3599" b="1" i="0" u="none" strike="noStrike" kern="1200" cap="none" spc="0" normalizeH="0" baseline="0" noProof="0" dirty="0">
                <a:ln>
                  <a:noFill/>
                </a:ln>
                <a:solidFill>
                  <a:srgbClr val="FFFFFF"/>
                </a:solidFill>
                <a:effectLst/>
                <a:uLnTx/>
                <a:uFillTx/>
                <a:latin typeface="Calibri"/>
                <a:ea typeface="+mn-ea"/>
                <a:cs typeface="Arial"/>
              </a:rPr>
              <a:t>2</a:t>
            </a:r>
            <a:endParaRPr kumimoji="0" lang="en-US" sz="2399" b="1" i="0" u="none" strike="noStrike" kern="1200" cap="none" spc="0" normalizeH="0" baseline="0" noProof="0" dirty="0">
              <a:ln>
                <a:noFill/>
              </a:ln>
              <a:solidFill>
                <a:srgbClr val="FFFFFF"/>
              </a:solidFill>
              <a:effectLst/>
              <a:uLnTx/>
              <a:uFillTx/>
              <a:latin typeface="Calibri"/>
              <a:ea typeface="+mn-ea"/>
              <a:cs typeface="Arial"/>
            </a:endParaRPr>
          </a:p>
        </p:txBody>
      </p:sp>
      <p:sp>
        <p:nvSpPr>
          <p:cNvPr id="16" name="Rectangle 15">
            <a:extLst>
              <a:ext uri="{FF2B5EF4-FFF2-40B4-BE49-F238E27FC236}">
                <a16:creationId xmlns:a16="http://schemas.microsoft.com/office/drawing/2014/main" id="{82059324-C342-4F87-BE8E-E49F17BB9C8B}"/>
              </a:ext>
            </a:extLst>
          </p:cNvPr>
          <p:cNvSpPr/>
          <p:nvPr/>
        </p:nvSpPr>
        <p:spPr>
          <a:xfrm>
            <a:off x="8118656" y="2934086"/>
            <a:ext cx="4070169" cy="338554"/>
          </a:xfrm>
          <a:prstGeom prst="rect">
            <a:avLst/>
          </a:prstGeom>
        </p:spPr>
        <p:txBody>
          <a:bodyPr wrap="square">
            <a:spAutoFit/>
          </a:bodyPr>
          <a:lstStyle/>
          <a:p>
            <a:pPr marL="0" marR="0" lvl="0" indent="0" algn="l" defTabSz="913852" rtl="0" eaLnBrk="1" fontAlgn="auto" latinLnBrk="0" hangingPunct="1">
              <a:lnSpc>
                <a:spcPct val="100000"/>
              </a:lnSpc>
              <a:spcBef>
                <a:spcPct val="0"/>
              </a:spcBef>
              <a:spcAft>
                <a:spcPts val="0"/>
              </a:spcAft>
              <a:buClrTx/>
              <a:buSzTx/>
              <a:buFont typeface="Wingdings" pitchFamily="2" charset="2"/>
              <a:buNone/>
              <a:tabLst/>
              <a:defRPr/>
            </a:pPr>
            <a:r>
              <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Threat Prevention </a:t>
            </a:r>
            <a:r>
              <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for </a:t>
            </a:r>
            <a:r>
              <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N/S </a:t>
            </a:r>
            <a:r>
              <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and </a:t>
            </a:r>
            <a:r>
              <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E/W </a:t>
            </a:r>
            <a:r>
              <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 security</a:t>
            </a:r>
            <a:endPar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endParaRPr>
          </a:p>
        </p:txBody>
      </p:sp>
      <p:sp>
        <p:nvSpPr>
          <p:cNvPr id="17" name="Rectangle 16"/>
          <p:cNvSpPr/>
          <p:nvPr/>
        </p:nvSpPr>
        <p:spPr bwMode="auto">
          <a:xfrm>
            <a:off x="40470" y="1287594"/>
            <a:ext cx="7479791" cy="4831406"/>
          </a:xfrm>
          <a:prstGeom prst="rect">
            <a:avLst/>
          </a:prstGeom>
          <a:solidFill>
            <a:srgbClr val="FFFFFF"/>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err="1">
              <a:ln>
                <a:noFill/>
              </a:ln>
              <a:solidFill>
                <a:srgbClr val="4D4D4F"/>
              </a:solidFill>
              <a:effectLst/>
              <a:uLnTx/>
              <a:uFillTx/>
              <a:latin typeface="Calibri"/>
              <a:ea typeface="+mn-ea"/>
              <a:cs typeface="+mn-cs"/>
            </a:endParaRPr>
          </a:p>
        </p:txBody>
      </p:sp>
      <p:sp>
        <p:nvSpPr>
          <p:cNvPr id="18" name="Oval 11">
            <a:extLst>
              <a:ext uri="{FF2B5EF4-FFF2-40B4-BE49-F238E27FC236}">
                <a16:creationId xmlns:a16="http://schemas.microsoft.com/office/drawing/2014/main" id="{25679830-9192-4FBD-83B8-E1D9AD2780AA}"/>
              </a:ext>
            </a:extLst>
          </p:cNvPr>
          <p:cNvSpPr>
            <a:spLocks noChangeArrowheads="1"/>
          </p:cNvSpPr>
          <p:nvPr/>
        </p:nvSpPr>
        <p:spPr bwMode="auto">
          <a:xfrm>
            <a:off x="7571700" y="3766133"/>
            <a:ext cx="601509" cy="563284"/>
          </a:xfrm>
          <a:prstGeom prst="ellipse">
            <a:avLst/>
          </a:prstGeom>
          <a:solidFill>
            <a:srgbClr val="D51067"/>
          </a:solidFill>
          <a:ln w="28575">
            <a:solidFill>
              <a:srgbClr val="FFFFFF"/>
            </a:solidFill>
          </a:ln>
          <a:effectLst>
            <a:outerShdw blurRad="63500" algn="ctr" rotWithShape="0">
              <a:prstClr val="black">
                <a:alpha val="40000"/>
              </a:prstClr>
            </a:outerShdw>
          </a:effectLst>
        </p:spPr>
        <p:txBody>
          <a:bodyPr vert="horz" wrap="square" lIns="91392" tIns="45696" rIns="91392" bIns="45696" numCol="1" anchor="t" anchorCtr="0" compatLnSpc="1">
            <a:prstTxWarp prst="textNoShape">
              <a:avLst/>
            </a:prstTxWarp>
          </a:bodyPr>
          <a:lstStyle/>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4D4D4F"/>
              </a:solidFill>
              <a:effectLst/>
              <a:uLnTx/>
              <a:uFillTx/>
              <a:latin typeface="Calibri"/>
              <a:ea typeface="Helvetica Neue" panose="02000503000000020004" pitchFamily="2" charset="0"/>
              <a:cs typeface="Arial" panose="020B0604020202020204" pitchFamily="34" charset="0"/>
            </a:endParaRPr>
          </a:p>
        </p:txBody>
      </p:sp>
      <p:sp>
        <p:nvSpPr>
          <p:cNvPr id="19" name="TextBox 18"/>
          <p:cNvSpPr txBox="1"/>
          <p:nvPr/>
        </p:nvSpPr>
        <p:spPr bwMode="auto">
          <a:xfrm>
            <a:off x="7667186" y="3706365"/>
            <a:ext cx="252401" cy="646178"/>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l" defTabSz="914126"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3599" b="1" i="0" u="none" strike="noStrike" kern="1200" cap="none" spc="0" normalizeH="0" baseline="0" noProof="0" dirty="0">
                <a:ln>
                  <a:noFill/>
                </a:ln>
                <a:solidFill>
                  <a:srgbClr val="FFFFFF"/>
                </a:solidFill>
                <a:effectLst/>
                <a:uLnTx/>
                <a:uFillTx/>
                <a:latin typeface="Calibri"/>
                <a:ea typeface="+mn-ea"/>
                <a:cs typeface="Arial"/>
              </a:rPr>
              <a:t>3</a:t>
            </a:r>
            <a:endParaRPr kumimoji="0" lang="en-US" sz="2399" b="1" i="0" u="none" strike="noStrike" kern="1200" cap="none" spc="0" normalizeH="0" baseline="0" noProof="0" dirty="0">
              <a:ln>
                <a:noFill/>
              </a:ln>
              <a:solidFill>
                <a:srgbClr val="FFFFFF"/>
              </a:solidFill>
              <a:effectLst/>
              <a:uLnTx/>
              <a:uFillTx/>
              <a:latin typeface="Calibri"/>
              <a:ea typeface="+mn-ea"/>
              <a:cs typeface="Arial"/>
            </a:endParaRPr>
          </a:p>
        </p:txBody>
      </p:sp>
      <p:sp>
        <p:nvSpPr>
          <p:cNvPr id="20" name="Rectangle 19">
            <a:extLst>
              <a:ext uri="{FF2B5EF4-FFF2-40B4-BE49-F238E27FC236}">
                <a16:creationId xmlns:a16="http://schemas.microsoft.com/office/drawing/2014/main" id="{82059324-C342-4F87-BE8E-E49F17BB9C8B}"/>
              </a:ext>
            </a:extLst>
          </p:cNvPr>
          <p:cNvSpPr/>
          <p:nvPr/>
        </p:nvSpPr>
        <p:spPr>
          <a:xfrm>
            <a:off x="8173209" y="3877906"/>
            <a:ext cx="4070169" cy="338554"/>
          </a:xfrm>
          <a:prstGeom prst="rect">
            <a:avLst/>
          </a:prstGeom>
        </p:spPr>
        <p:txBody>
          <a:bodyPr wrap="square">
            <a:spAutoFit/>
          </a:bodyPr>
          <a:lstStyle/>
          <a:p>
            <a:pPr marL="0" marR="0" lvl="0" indent="0" algn="l" defTabSz="913852" rtl="0" eaLnBrk="1" fontAlgn="auto" latinLnBrk="0" hangingPunct="1">
              <a:lnSpc>
                <a:spcPct val="100000"/>
              </a:lnSpc>
              <a:spcBef>
                <a:spcPct val="0"/>
              </a:spcBef>
              <a:spcAft>
                <a:spcPts val="0"/>
              </a:spcAft>
              <a:buClrTx/>
              <a:buSzTx/>
              <a:buFont typeface="Wingdings" pitchFamily="2" charset="2"/>
              <a:buNone/>
              <a:tabLst/>
              <a:defRPr/>
            </a:pPr>
            <a:r>
              <a:rPr kumimoji="0" lang="en-US" sz="1600" b="1" i="0" u="none" strike="noStrike" kern="1200" cap="none" spc="0" normalizeH="0" baseline="0" noProof="0" dirty="0" err="1">
                <a:ln>
                  <a:noFill/>
                </a:ln>
                <a:solidFill>
                  <a:srgbClr val="4D4D4F"/>
                </a:solidFill>
                <a:effectLst/>
                <a:uLnTx/>
                <a:uFillTx/>
                <a:latin typeface="Calibri"/>
                <a:ea typeface="Helvetica Neue" panose="02000503000000020004" pitchFamily="2" charset="0"/>
                <a:cs typeface="Arial" panose="020B0604020202020204" pitchFamily="34" charset="0"/>
              </a:rPr>
              <a:t>DevSecOps</a:t>
            </a:r>
            <a:r>
              <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 </a:t>
            </a:r>
            <a:r>
              <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and </a:t>
            </a:r>
            <a:r>
              <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Automation</a:t>
            </a:r>
          </a:p>
        </p:txBody>
      </p:sp>
      <p:sp>
        <p:nvSpPr>
          <p:cNvPr id="21" name="Oval 11">
            <a:extLst>
              <a:ext uri="{FF2B5EF4-FFF2-40B4-BE49-F238E27FC236}">
                <a16:creationId xmlns:a16="http://schemas.microsoft.com/office/drawing/2014/main" id="{25679830-9192-4FBD-83B8-E1D9AD2780AA}"/>
              </a:ext>
            </a:extLst>
          </p:cNvPr>
          <p:cNvSpPr>
            <a:spLocks noChangeArrowheads="1"/>
          </p:cNvSpPr>
          <p:nvPr/>
        </p:nvSpPr>
        <p:spPr bwMode="auto">
          <a:xfrm>
            <a:off x="7592342" y="4670738"/>
            <a:ext cx="601509" cy="563284"/>
          </a:xfrm>
          <a:prstGeom prst="ellipse">
            <a:avLst/>
          </a:prstGeom>
          <a:solidFill>
            <a:srgbClr val="D51067"/>
          </a:solidFill>
          <a:ln w="28575">
            <a:solidFill>
              <a:srgbClr val="FFFFFF"/>
            </a:solidFill>
          </a:ln>
          <a:effectLst>
            <a:outerShdw blurRad="63500" algn="ctr" rotWithShape="0">
              <a:prstClr val="black">
                <a:alpha val="40000"/>
              </a:prstClr>
            </a:outerShdw>
          </a:effectLst>
        </p:spPr>
        <p:txBody>
          <a:bodyPr vert="horz" wrap="square" lIns="91392" tIns="45696" rIns="91392" bIns="45696" numCol="1" anchor="t" anchorCtr="0" compatLnSpc="1">
            <a:prstTxWarp prst="textNoShape">
              <a:avLst/>
            </a:prstTxWarp>
          </a:bodyPr>
          <a:lstStyle/>
          <a:p>
            <a:pPr marL="0" marR="0" lvl="0" indent="0" algn="l"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4D4D4F"/>
              </a:solidFill>
              <a:effectLst/>
              <a:uLnTx/>
              <a:uFillTx/>
              <a:latin typeface="Calibri"/>
              <a:ea typeface="Helvetica Neue" panose="02000503000000020004" pitchFamily="2" charset="0"/>
              <a:cs typeface="Arial" panose="020B0604020202020204" pitchFamily="34" charset="0"/>
            </a:endParaRPr>
          </a:p>
        </p:txBody>
      </p:sp>
      <p:sp>
        <p:nvSpPr>
          <p:cNvPr id="22" name="TextBox 21"/>
          <p:cNvSpPr txBox="1"/>
          <p:nvPr/>
        </p:nvSpPr>
        <p:spPr bwMode="auto">
          <a:xfrm>
            <a:off x="7687828" y="4610970"/>
            <a:ext cx="252401" cy="646178"/>
          </a:xfrm>
          <a:prstGeom prst="rect">
            <a:avLst/>
          </a:prstGeom>
          <a:noFill/>
          <a:ln>
            <a:noFill/>
          </a:ln>
          <a:effectLst/>
        </p:spPr>
        <p:txBody>
          <a:bodyPr vert="horz" wrap="square" lIns="91416" tIns="45708" rIns="91416" bIns="45708" numCol="1" rtlCol="0" anchor="ctr" anchorCtr="0" compatLnSpc="1">
            <a:prstTxWarp prst="textNoShape">
              <a:avLst/>
            </a:prstTxWarp>
            <a:spAutoFit/>
          </a:bodyPr>
          <a:lstStyle/>
          <a:p>
            <a:pPr marL="0" marR="0" lvl="0" indent="0" algn="l" defTabSz="914126" rtl="0" eaLnBrk="1" fontAlgn="base" latinLnBrk="0" hangingPunct="1">
              <a:lnSpc>
                <a:spcPct val="100000"/>
              </a:lnSpc>
              <a:spcBef>
                <a:spcPts val="0"/>
              </a:spcBef>
              <a:spcAft>
                <a:spcPct val="0"/>
              </a:spcAft>
              <a:buClr>
                <a:srgbClr val="FF0000"/>
              </a:buClr>
              <a:buSzPct val="65000"/>
              <a:buFont typeface="Wingdings" pitchFamily="2" charset="2"/>
              <a:buNone/>
              <a:tabLst/>
              <a:defRPr/>
            </a:pPr>
            <a:r>
              <a:rPr kumimoji="0" lang="en-US" sz="3599" b="1" i="0" u="none" strike="noStrike" kern="1200" cap="none" spc="0" normalizeH="0" baseline="0" noProof="0" dirty="0">
                <a:ln>
                  <a:noFill/>
                </a:ln>
                <a:solidFill>
                  <a:srgbClr val="FFFFFF"/>
                </a:solidFill>
                <a:effectLst/>
                <a:uLnTx/>
                <a:uFillTx/>
                <a:latin typeface="Calibri"/>
                <a:ea typeface="+mn-ea"/>
                <a:cs typeface="Arial"/>
              </a:rPr>
              <a:t>4</a:t>
            </a:r>
            <a:endParaRPr kumimoji="0" lang="en-US" sz="2399" b="1" i="0" u="none" strike="noStrike" kern="1200" cap="none" spc="0" normalizeH="0" baseline="0" noProof="0" dirty="0">
              <a:ln>
                <a:noFill/>
              </a:ln>
              <a:solidFill>
                <a:srgbClr val="FFFFFF"/>
              </a:solidFill>
              <a:effectLst/>
              <a:uLnTx/>
              <a:uFillTx/>
              <a:latin typeface="Calibri"/>
              <a:ea typeface="+mn-ea"/>
              <a:cs typeface="Arial"/>
            </a:endParaRPr>
          </a:p>
        </p:txBody>
      </p:sp>
      <p:sp>
        <p:nvSpPr>
          <p:cNvPr id="23" name="Rectangle 22">
            <a:extLst>
              <a:ext uri="{FF2B5EF4-FFF2-40B4-BE49-F238E27FC236}">
                <a16:creationId xmlns:a16="http://schemas.microsoft.com/office/drawing/2014/main" id="{82059324-C342-4F87-BE8E-E49F17BB9C8B}"/>
              </a:ext>
            </a:extLst>
          </p:cNvPr>
          <p:cNvSpPr/>
          <p:nvPr/>
        </p:nvSpPr>
        <p:spPr>
          <a:xfrm>
            <a:off x="8195208" y="4788578"/>
            <a:ext cx="4070169" cy="338554"/>
          </a:xfrm>
          <a:prstGeom prst="rect">
            <a:avLst/>
          </a:prstGeom>
        </p:spPr>
        <p:txBody>
          <a:bodyPr wrap="square">
            <a:spAutoFit/>
          </a:bodyPr>
          <a:lstStyle/>
          <a:p>
            <a:pPr marL="0" marR="0" lvl="0" indent="0" algn="l" defTabSz="913852" rtl="0" eaLnBrk="1" fontAlgn="auto" latinLnBrk="0" hangingPunct="1">
              <a:lnSpc>
                <a:spcPct val="100000"/>
              </a:lnSpc>
              <a:spcBef>
                <a:spcPct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Simple </a:t>
            </a:r>
            <a:r>
              <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deployment </a:t>
            </a:r>
            <a:r>
              <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with </a:t>
            </a:r>
            <a:r>
              <a:rPr kumimoji="0" lang="en-US" sz="1600" b="1"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rPr>
              <a:t>templates</a:t>
            </a:r>
            <a:endParaRPr kumimoji="0" lang="en-US" sz="1600" b="0" i="0" u="none" strike="noStrike" kern="1200" cap="none" spc="0" normalizeH="0" baseline="0" noProof="0" dirty="0">
              <a:ln>
                <a:noFill/>
              </a:ln>
              <a:solidFill>
                <a:srgbClr val="4D4D4F"/>
              </a:solidFill>
              <a:effectLst/>
              <a:uLnTx/>
              <a:uFillTx/>
              <a:latin typeface="Calibri"/>
              <a:ea typeface="Helvetica Neue" panose="02000503000000020004" pitchFamily="2" charset="0"/>
              <a:cs typeface="Arial" panose="020B0604020202020204" pitchFamily="34" charset="0"/>
            </a:endParaRPr>
          </a:p>
        </p:txBody>
      </p:sp>
      <p:grpSp>
        <p:nvGrpSpPr>
          <p:cNvPr id="24" name="Group 23"/>
          <p:cNvGrpSpPr/>
          <p:nvPr/>
        </p:nvGrpSpPr>
        <p:grpSpPr>
          <a:xfrm>
            <a:off x="3174" y="1260977"/>
            <a:ext cx="7538264" cy="4894820"/>
            <a:chOff x="3174" y="905963"/>
            <a:chExt cx="7444257" cy="4894820"/>
          </a:xfrm>
        </p:grpSpPr>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74" y="905963"/>
              <a:ext cx="5505528" cy="4894820"/>
            </a:xfrm>
            <a:prstGeom prst="rect">
              <a:avLst/>
            </a:prstGeom>
          </p:spPr>
        </p:pic>
        <p:pic>
          <p:nvPicPr>
            <p:cNvPr id="26" name="Picture 2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86585" y="905963"/>
              <a:ext cx="3760846" cy="4894820"/>
            </a:xfrm>
            <a:prstGeom prst="rect">
              <a:avLst/>
            </a:prstGeom>
          </p:spPr>
        </p:pic>
      </p:grpSp>
      <p:grpSp>
        <p:nvGrpSpPr>
          <p:cNvPr id="27" name="Group 26"/>
          <p:cNvGrpSpPr/>
          <p:nvPr/>
        </p:nvGrpSpPr>
        <p:grpSpPr>
          <a:xfrm>
            <a:off x="-7035" y="1287594"/>
            <a:ext cx="7563836" cy="4868203"/>
            <a:chOff x="4833257" y="-5179325"/>
            <a:chExt cx="7496692" cy="4831405"/>
          </a:xfrm>
        </p:grpSpPr>
        <p:pic>
          <p:nvPicPr>
            <p:cNvPr id="28" name="Picture 2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833257" y="-5179325"/>
              <a:ext cx="7496692" cy="4831405"/>
            </a:xfrm>
            <a:prstGeom prst="rect">
              <a:avLst/>
            </a:prstGeom>
          </p:spPr>
        </p:pic>
        <p:sp>
          <p:nvSpPr>
            <p:cNvPr id="29" name="TextBox 28"/>
            <p:cNvSpPr txBox="1"/>
            <p:nvPr/>
          </p:nvSpPr>
          <p:spPr bwMode="auto">
            <a:xfrm>
              <a:off x="7108936" y="-3745361"/>
              <a:ext cx="2221940" cy="461665"/>
            </a:xfrm>
            <a:prstGeom prst="rect">
              <a:avLst/>
            </a:prstGeom>
            <a:solidFill>
              <a:srgbClr val="4D4D4F">
                <a:lumMod val="20000"/>
                <a:lumOff val="80000"/>
              </a:srgbClr>
            </a:solidFill>
            <a:ln>
              <a:noFill/>
            </a:ln>
            <a:effectLst>
              <a:outerShdw blurRad="50800" dist="38100" dir="8100000" sx="103000" sy="103000" algn="tr" rotWithShape="0">
                <a:prstClr val="black">
                  <a:alpha val="40000"/>
                </a:prstClr>
              </a:outerShdw>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FF0000"/>
                </a:buClr>
                <a:buSzTx/>
                <a:buFontTx/>
                <a:buNone/>
                <a:tabLst/>
                <a:defRPr/>
              </a:pPr>
              <a:r>
                <a:rPr kumimoji="0" lang="en-US" sz="2400" b="0" i="0" u="none" strike="noStrike" kern="0" cap="none" spc="0" normalizeH="0" baseline="0" noProof="0" dirty="0">
                  <a:ln>
                    <a:noFill/>
                  </a:ln>
                  <a:solidFill>
                    <a:srgbClr val="262627"/>
                  </a:solidFill>
                  <a:effectLst/>
                  <a:uLnTx/>
                  <a:uFillTx/>
                  <a:latin typeface="Calibri"/>
                  <a:ea typeface="+mn-ea"/>
                  <a:cs typeface="+mn-cs"/>
                </a:rPr>
                <a:t>Tag Based Policy</a:t>
              </a:r>
            </a:p>
          </p:txBody>
        </p:sp>
        <p:sp>
          <p:nvSpPr>
            <p:cNvPr id="30" name="Curved Down Arrow 29"/>
            <p:cNvSpPr/>
            <p:nvPr/>
          </p:nvSpPr>
          <p:spPr bwMode="auto">
            <a:xfrm>
              <a:off x="8928531" y="-4001145"/>
              <a:ext cx="822011" cy="299828"/>
            </a:xfrm>
            <a:prstGeom prst="curvedDownArrow">
              <a:avLst/>
            </a:prstGeom>
            <a:solidFill>
              <a:srgbClr val="4D4D4F">
                <a:lumMod val="40000"/>
                <a:lumOff val="60000"/>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FF0000"/>
                </a:buClr>
                <a:buSzPct val="115000"/>
                <a:buFontTx/>
                <a:buNone/>
                <a:tabLst/>
                <a:defRPr/>
              </a:pPr>
              <a:endParaRPr kumimoji="0" lang="en-US" sz="2400" b="0" i="0" u="none" strike="noStrike" kern="0" cap="none" spc="0" normalizeH="0" baseline="0" noProof="0" err="1">
                <a:ln>
                  <a:noFill/>
                </a:ln>
                <a:solidFill>
                  <a:srgbClr val="4D4D4F"/>
                </a:solidFill>
                <a:effectLst/>
                <a:uLnTx/>
                <a:uFillTx/>
                <a:latin typeface="Calibri"/>
                <a:ea typeface="+mn-ea"/>
                <a:cs typeface="+mn-cs"/>
              </a:endParaRPr>
            </a:p>
          </p:txBody>
        </p:sp>
      </p:grpSp>
      <p:pic>
        <p:nvPicPr>
          <p:cNvPr id="31" name="Picture 3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29" y="1300496"/>
            <a:ext cx="7540905" cy="4831406"/>
          </a:xfrm>
          <a:prstGeom prst="rect">
            <a:avLst/>
          </a:prstGeom>
        </p:spPr>
      </p:pic>
      <p:sp>
        <p:nvSpPr>
          <p:cNvPr id="32" name="Content Placeholder 2"/>
          <p:cNvSpPr txBox="1">
            <a:spLocks/>
          </p:cNvSpPr>
          <p:nvPr/>
        </p:nvSpPr>
        <p:spPr bwMode="auto">
          <a:xfrm>
            <a:off x="6500817" y="1880602"/>
            <a:ext cx="5120639" cy="453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228531" indent="-228531"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399">
                <a:solidFill>
                  <a:schemeClr val="tx1"/>
                </a:solidFill>
                <a:latin typeface="Arial" panose="020B0604020202020204" pitchFamily="34" charset="0"/>
                <a:ea typeface="+mn-ea"/>
                <a:cs typeface="Arial" pitchFamily="34" charset="0"/>
              </a:defRPr>
            </a:lvl1pPr>
            <a:lvl2pPr marL="475345" indent="-228531"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1999">
                <a:solidFill>
                  <a:schemeClr val="tx1"/>
                </a:solidFill>
                <a:latin typeface="Arial" panose="020B0604020202020204" pitchFamily="34" charset="0"/>
              </a:defRPr>
            </a:lvl2pPr>
            <a:lvl3pPr marL="703877" indent="-155401"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1799">
                <a:solidFill>
                  <a:schemeClr val="tx1"/>
                </a:solidFill>
                <a:latin typeface="Arial" panose="020B0604020202020204" pitchFamily="34" charset="0"/>
              </a:defRPr>
            </a:lvl3pPr>
            <a:lvl4pPr marL="904984" indent="-155401"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160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16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16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16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1600">
                <a:solidFill>
                  <a:schemeClr val="tx1"/>
                </a:solidFill>
                <a:latin typeface="+mn-lt"/>
              </a:defRPr>
            </a:lvl9pPr>
          </a:lstStyle>
          <a:p>
            <a:pPr marL="228531" marR="0" lvl="0" indent="-228531" algn="l" defTabSz="914400" rtl="0" eaLnBrk="1" fontAlgn="base" latinLnBrk="0" hangingPunct="1">
              <a:lnSpc>
                <a:spcPct val="95000"/>
              </a:lnSpc>
              <a:spcBef>
                <a:spcPts val="1000"/>
              </a:spcBef>
              <a:spcAft>
                <a:spcPct val="0"/>
              </a:spcAft>
              <a:buClr>
                <a:srgbClr val="D51067"/>
              </a:buClr>
              <a:buSzPct val="85000"/>
              <a:buFont typeface="Calibri" panose="020F0502020204030204" pitchFamily="34" charset="0"/>
              <a:buChar char="•"/>
              <a:tabLst/>
              <a:defRPr/>
            </a:pPr>
            <a:endParaRPr kumimoji="0" lang="en-IL" sz="2399" b="0" i="0" u="none" strike="noStrike" kern="0" cap="none" spc="0" normalizeH="0" baseline="0" noProof="0">
              <a:ln>
                <a:noFill/>
              </a:ln>
              <a:solidFill>
                <a:srgbClr val="4D4D4F"/>
              </a:solidFill>
              <a:effectLst/>
              <a:uLnTx/>
              <a:uFillTx/>
              <a:latin typeface="Arial" panose="020B0604020202020204" pitchFamily="34" charset="0"/>
              <a:ea typeface="+mn-ea"/>
              <a:cs typeface="Arial" pitchFamily="34" charset="0"/>
            </a:endParaRPr>
          </a:p>
        </p:txBody>
      </p:sp>
      <p:sp>
        <p:nvSpPr>
          <p:cNvPr id="2" name="Footer Placeholder 1"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r>
              <a:rPr kumimoji="0" lang="en-US" sz="900" b="0" i="0" u="none" strike="noStrike" kern="1200" cap="none" spc="0" normalizeH="0" baseline="0" noProof="0" dirty="0">
                <a:ln>
                  <a:noFill/>
                </a:ln>
                <a:solidFill>
                  <a:srgbClr val="FFFFFF">
                    <a:lumMod val="75000"/>
                  </a:srgbClr>
                </a:solidFill>
                <a:effectLst/>
                <a:uLnTx/>
                <a:uFillTx/>
                <a:latin typeface="Calibri"/>
                <a:ea typeface="+mn-ea"/>
                <a:cs typeface="+mn-cs"/>
              </a:rPr>
              <a:t> [Internal Use] for Check Point employees​</a:t>
            </a:r>
          </a:p>
        </p:txBody>
      </p:sp>
      <p:sp>
        <p:nvSpPr>
          <p:cNvPr id="3" name="Date Placeholder 2" hidden="1"/>
          <p:cNvSpPr>
            <a:spLocks noGrp="1"/>
          </p:cNvSpPr>
          <p:nvPr>
            <p:ph type="dt" sz="half" idx="4294967295"/>
          </p:nvPr>
        </p:nvSpPr>
        <p:spPr/>
        <p:txBody>
          <a:bodyPr/>
          <a:lstStyle/>
          <a:p>
            <a:pPr marL="0" marR="0" lvl="0" indent="0" algn="l"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endParaRPr kumimoji="0" lang="en-US" sz="600" b="0" i="0" u="none" strike="noStrike" kern="1200" cap="none" spc="0" normalizeH="0" baseline="0" noProof="0">
              <a:ln>
                <a:noFill/>
              </a:ln>
              <a:solidFill>
                <a:srgbClr val="30242F">
                  <a:tint val="75000"/>
                </a:srgbClr>
              </a:solidFill>
              <a:effectLst/>
              <a:uLnTx/>
              <a:uFillTx/>
              <a:latin typeface="Helvetica" pitchFamily="34" charset="0"/>
              <a:ea typeface="+mn-ea"/>
              <a:cs typeface="+mn-cs"/>
            </a:endParaRPr>
          </a:p>
        </p:txBody>
      </p:sp>
    </p:spTree>
    <p:extLst>
      <p:ext uri="{BB962C8B-B14F-4D97-AF65-F5344CB8AC3E}">
        <p14:creationId xmlns:p14="http://schemas.microsoft.com/office/powerpoint/2010/main" val="1872182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par>
                                <p:cTn id="45" presetID="22" presetClass="entr" presetSubtype="8"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par>
                                <p:cTn id="59" presetID="22" presetClass="entr" presetSubtype="8"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par>
                                <p:cTn id="73" presetID="22" presetClass="entr" presetSubtype="8"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left)">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animBg="1"/>
      <p:bldP spid="13" grpId="0" animBg="1"/>
      <p:bldP spid="14" grpId="0" animBg="1"/>
      <p:bldP spid="15" grpId="0"/>
      <p:bldP spid="16" grpId="0"/>
      <p:bldP spid="17" grpId="0" animBg="1"/>
      <p:bldP spid="18" grpId="0" animBg="1"/>
      <p:bldP spid="19" grpId="0"/>
      <p:bldP spid="20" grpId="0"/>
      <p:bldP spid="21" grpId="0" animBg="1"/>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83842" y="202366"/>
            <a:ext cx="11022371" cy="914400"/>
          </a:xfrm>
        </p:spPr>
        <p:txBody>
          <a:bodyPr/>
          <a:lstStyle/>
          <a:p>
            <a:r>
              <a:rPr lang="en-US"/>
              <a:t>Unified Security Management</a:t>
            </a:r>
            <a:br>
              <a:rPr lang="en-US"/>
            </a:br>
            <a:r>
              <a:rPr lang="en-US" sz="2800">
                <a:solidFill>
                  <a:schemeClr val="tx1"/>
                </a:solidFill>
              </a:rPr>
              <a:t>One policy to manage everything</a:t>
            </a:r>
            <a:endParaRPr lang="en-US">
              <a:solidFill>
                <a:schemeClr val="tx1"/>
              </a:solidFill>
            </a:endParaRPr>
          </a:p>
        </p:txBody>
      </p:sp>
      <p:pic>
        <p:nvPicPr>
          <p:cNvPr id="33" name="Picture 32">
            <a:extLst>
              <a:ext uri="{FF2B5EF4-FFF2-40B4-BE49-F238E27FC236}">
                <a16:creationId xmlns:a16="http://schemas.microsoft.com/office/drawing/2014/main" id="{23DB19FA-998D-064A-802D-174FC58A3DE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1190" y="1197528"/>
            <a:ext cx="11872145" cy="2952283"/>
          </a:xfrm>
          <a:prstGeom prst="rect">
            <a:avLst/>
          </a:prstGeom>
          <a:ln>
            <a:noFill/>
          </a:ln>
          <a:effectLst>
            <a:outerShdw blurRad="292100" dist="139700" dir="2700000" algn="tl" rotWithShape="0">
              <a:srgbClr val="333333">
                <a:alpha val="65000"/>
              </a:srgbClr>
            </a:outerShdw>
          </a:effectLst>
        </p:spPr>
      </p:pic>
      <p:sp>
        <p:nvSpPr>
          <p:cNvPr id="34" name="Rounded Rectangle 33">
            <a:extLst>
              <a:ext uri="{FF2B5EF4-FFF2-40B4-BE49-F238E27FC236}">
                <a16:creationId xmlns:a16="http://schemas.microsoft.com/office/drawing/2014/main" id="{CFB5D454-EC49-AA44-BFFB-BA6D044A72EA}"/>
              </a:ext>
            </a:extLst>
          </p:cNvPr>
          <p:cNvSpPr/>
          <p:nvPr/>
        </p:nvSpPr>
        <p:spPr bwMode="auto">
          <a:xfrm>
            <a:off x="2085828" y="2070849"/>
            <a:ext cx="1371243" cy="250695"/>
          </a:xfrm>
          <a:prstGeom prst="roundRect">
            <a:avLst/>
          </a:prstGeom>
          <a:noFill/>
          <a:ln w="28575" cap="rnd" algn="ctr">
            <a:solidFill>
              <a:srgbClr val="FF0000"/>
            </a:solidFill>
            <a:prstDash val="sysDash"/>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72183E"/>
              </a:buClr>
              <a:buSzPct val="115000"/>
              <a:buFontTx/>
              <a:buNone/>
              <a:tabLst/>
              <a:defRPr/>
            </a:pPr>
            <a:endParaRPr kumimoji="0" lang="en-US" sz="2399" b="0" i="0" u="none" strike="noStrike" kern="0" cap="none" spc="0" normalizeH="0" baseline="0" noProof="0" err="1">
              <a:ln>
                <a:noFill/>
              </a:ln>
              <a:solidFill>
                <a:srgbClr val="4D4D4F"/>
              </a:solidFill>
              <a:effectLst/>
              <a:uLnTx/>
              <a:uFillTx/>
              <a:latin typeface="Calibri"/>
              <a:ea typeface="+mn-ea"/>
              <a:cs typeface="+mn-cs"/>
            </a:endParaRPr>
          </a:p>
        </p:txBody>
      </p:sp>
      <p:sp>
        <p:nvSpPr>
          <p:cNvPr id="35" name="Rounded Rectangle 34">
            <a:extLst>
              <a:ext uri="{FF2B5EF4-FFF2-40B4-BE49-F238E27FC236}">
                <a16:creationId xmlns:a16="http://schemas.microsoft.com/office/drawing/2014/main" id="{01AD7E2F-8EB8-434B-AC2F-6130FBD8C599}"/>
              </a:ext>
            </a:extLst>
          </p:cNvPr>
          <p:cNvSpPr/>
          <p:nvPr/>
        </p:nvSpPr>
        <p:spPr bwMode="auto">
          <a:xfrm>
            <a:off x="3643641" y="3660991"/>
            <a:ext cx="1215309" cy="304480"/>
          </a:xfrm>
          <a:prstGeom prst="roundRect">
            <a:avLst/>
          </a:prstGeom>
          <a:noFill/>
          <a:ln w="28575" cap="rnd" algn="ctr">
            <a:solidFill>
              <a:srgbClr val="FF0000"/>
            </a:solidFill>
            <a:prstDash val="sysDash"/>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72183E"/>
              </a:buClr>
              <a:buSzPct val="115000"/>
              <a:buFontTx/>
              <a:buNone/>
              <a:tabLst/>
              <a:defRPr/>
            </a:pPr>
            <a:endParaRPr kumimoji="0" lang="en-US" sz="2399" b="0" i="0" u="none" strike="noStrike" kern="0" cap="none" spc="0" normalizeH="0" baseline="0" noProof="0" err="1">
              <a:ln>
                <a:noFill/>
              </a:ln>
              <a:solidFill>
                <a:srgbClr val="4D4D4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996C11B8-D6DB-D74F-91B6-F5329D3E1900}"/>
              </a:ext>
            </a:extLst>
          </p:cNvPr>
          <p:cNvSpPr/>
          <p:nvPr/>
        </p:nvSpPr>
        <p:spPr bwMode="auto">
          <a:xfrm>
            <a:off x="4945292" y="1828446"/>
            <a:ext cx="1730486" cy="689817"/>
          </a:xfrm>
          <a:prstGeom prst="roundRect">
            <a:avLst/>
          </a:prstGeom>
          <a:noFill/>
          <a:ln w="28575" cap="rnd" algn="ctr">
            <a:solidFill>
              <a:srgbClr val="FF0000"/>
            </a:solidFill>
            <a:prstDash val="sysDash"/>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72183E"/>
              </a:buClr>
              <a:buSzPct val="115000"/>
              <a:buFontTx/>
              <a:buNone/>
              <a:tabLst/>
              <a:defRPr/>
            </a:pPr>
            <a:endParaRPr kumimoji="0" lang="en-US" sz="2399" b="0" i="0" u="none" strike="noStrike" kern="0" cap="none" spc="0" normalizeH="0" baseline="0" noProof="0" err="1">
              <a:ln>
                <a:noFill/>
              </a:ln>
              <a:solidFill>
                <a:srgbClr val="4D4D4F"/>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8BBBFADC-5A11-5C47-AC38-B569B92B195F}"/>
              </a:ext>
            </a:extLst>
          </p:cNvPr>
          <p:cNvSpPr/>
          <p:nvPr/>
        </p:nvSpPr>
        <p:spPr bwMode="auto">
          <a:xfrm>
            <a:off x="6753432" y="2533552"/>
            <a:ext cx="1920827" cy="476794"/>
          </a:xfrm>
          <a:prstGeom prst="roundRect">
            <a:avLst/>
          </a:prstGeom>
          <a:noFill/>
          <a:ln w="28575" cap="rnd" algn="ctr">
            <a:solidFill>
              <a:srgbClr val="FF0000"/>
            </a:solidFill>
            <a:prstDash val="sysDash"/>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72183E"/>
              </a:buClr>
              <a:buSzPct val="115000"/>
              <a:buFontTx/>
              <a:buNone/>
              <a:tabLst/>
              <a:defRPr/>
            </a:pPr>
            <a:endParaRPr kumimoji="0" lang="en-US" sz="2399" b="0" i="0" u="none" strike="noStrike" kern="0" cap="none" spc="0" normalizeH="0" baseline="0" noProof="0" err="1">
              <a:ln>
                <a:noFill/>
              </a:ln>
              <a:solidFill>
                <a:srgbClr val="4D4D4F"/>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4DC8D2AC-E566-874B-8645-8BB47DC4929F}"/>
              </a:ext>
            </a:extLst>
          </p:cNvPr>
          <p:cNvSpPr/>
          <p:nvPr/>
        </p:nvSpPr>
        <p:spPr bwMode="auto">
          <a:xfrm>
            <a:off x="10570269" y="1834564"/>
            <a:ext cx="1371243" cy="304480"/>
          </a:xfrm>
          <a:prstGeom prst="roundRect">
            <a:avLst/>
          </a:prstGeom>
          <a:noFill/>
          <a:ln w="28575" cap="rnd" algn="ctr">
            <a:solidFill>
              <a:srgbClr val="FF0000"/>
            </a:solidFill>
            <a:prstDash val="sysDash"/>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72183E"/>
              </a:buClr>
              <a:buSzPct val="115000"/>
              <a:buFontTx/>
              <a:buNone/>
              <a:tabLst/>
              <a:defRPr/>
            </a:pPr>
            <a:endParaRPr kumimoji="0" lang="en-US" sz="2399" b="0" i="0" u="none" strike="noStrike" kern="0" cap="none" spc="0" normalizeH="0" baseline="0" noProof="0" err="1">
              <a:ln>
                <a:noFill/>
              </a:ln>
              <a:solidFill>
                <a:srgbClr val="4D4D4F"/>
              </a:solidFill>
              <a:effectLst/>
              <a:uLnTx/>
              <a:uFillTx/>
              <a:latin typeface="Calibri"/>
              <a:ea typeface="+mn-ea"/>
              <a:cs typeface="+mn-cs"/>
            </a:endParaRPr>
          </a:p>
        </p:txBody>
      </p:sp>
      <p:sp>
        <p:nvSpPr>
          <p:cNvPr id="39" name="Rounded Rectangle 38">
            <a:extLst>
              <a:ext uri="{FF2B5EF4-FFF2-40B4-BE49-F238E27FC236}">
                <a16:creationId xmlns:a16="http://schemas.microsoft.com/office/drawing/2014/main" id="{D90DB4B8-CF0E-5547-9181-A5A572F526CE}"/>
              </a:ext>
            </a:extLst>
          </p:cNvPr>
          <p:cNvSpPr/>
          <p:nvPr/>
        </p:nvSpPr>
        <p:spPr bwMode="auto">
          <a:xfrm>
            <a:off x="10570269" y="3681196"/>
            <a:ext cx="1371243" cy="228760"/>
          </a:xfrm>
          <a:prstGeom prst="roundRect">
            <a:avLst/>
          </a:prstGeom>
          <a:noFill/>
          <a:ln w="28575" cap="rnd" algn="ctr">
            <a:solidFill>
              <a:srgbClr val="FF0000"/>
            </a:solidFill>
            <a:prstDash val="sysDash"/>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72183E"/>
              </a:buClr>
              <a:buSzPct val="115000"/>
              <a:buFontTx/>
              <a:buNone/>
              <a:tabLst/>
              <a:defRPr/>
            </a:pPr>
            <a:endParaRPr kumimoji="0" lang="en-US" sz="2399" b="0" i="0" u="none" strike="noStrike" kern="0" cap="none" spc="0" normalizeH="0" baseline="0" noProof="0" err="1">
              <a:ln>
                <a:noFill/>
              </a:ln>
              <a:solidFill>
                <a:srgbClr val="4D4D4F"/>
              </a:solidFill>
              <a:effectLst/>
              <a:uLnTx/>
              <a:uFillTx/>
              <a:latin typeface="Calibri"/>
              <a:ea typeface="+mn-ea"/>
              <a:cs typeface="+mn-cs"/>
            </a:endParaRPr>
          </a:p>
        </p:txBody>
      </p:sp>
      <p:sp>
        <p:nvSpPr>
          <p:cNvPr id="40" name="Rounded Rectangle 39">
            <a:extLst>
              <a:ext uri="{FF2B5EF4-FFF2-40B4-BE49-F238E27FC236}">
                <a16:creationId xmlns:a16="http://schemas.microsoft.com/office/drawing/2014/main" id="{8E88DA28-C390-0140-8C45-413F2F17F141}"/>
              </a:ext>
            </a:extLst>
          </p:cNvPr>
          <p:cNvSpPr/>
          <p:nvPr/>
        </p:nvSpPr>
        <p:spPr bwMode="auto">
          <a:xfrm>
            <a:off x="10570269" y="3902788"/>
            <a:ext cx="1371243" cy="228760"/>
          </a:xfrm>
          <a:prstGeom prst="roundRect">
            <a:avLst/>
          </a:prstGeom>
          <a:noFill/>
          <a:ln w="28575" cap="rnd" algn="ctr">
            <a:solidFill>
              <a:srgbClr val="FF0000"/>
            </a:solidFill>
            <a:prstDash val="sysDash"/>
            <a:round/>
            <a:headEnd/>
            <a:tailEnd/>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72183E"/>
              </a:buClr>
              <a:buSzPct val="115000"/>
              <a:buFontTx/>
              <a:buNone/>
              <a:tabLst/>
              <a:defRPr/>
            </a:pPr>
            <a:endParaRPr kumimoji="0" lang="en-US" sz="2399" b="0" i="0" u="none" strike="noStrike" kern="0" cap="none" spc="0" normalizeH="0" baseline="0" noProof="0" err="1">
              <a:ln>
                <a:noFill/>
              </a:ln>
              <a:solidFill>
                <a:srgbClr val="4D4D4F"/>
              </a:solidFill>
              <a:effectLst/>
              <a:uLnTx/>
              <a:uFillTx/>
              <a:latin typeface="Calibri"/>
              <a:ea typeface="+mn-ea"/>
              <a:cs typeface="+mn-cs"/>
            </a:endParaRPr>
          </a:p>
        </p:txBody>
      </p:sp>
      <p:grpSp>
        <p:nvGrpSpPr>
          <p:cNvPr id="41" name="Group 40">
            <a:extLst>
              <a:ext uri="{FF2B5EF4-FFF2-40B4-BE49-F238E27FC236}">
                <a16:creationId xmlns:a16="http://schemas.microsoft.com/office/drawing/2014/main" id="{7F4F51A9-7000-214D-ADDD-F208DCD804D0}"/>
              </a:ext>
            </a:extLst>
          </p:cNvPr>
          <p:cNvGrpSpPr/>
          <p:nvPr/>
        </p:nvGrpSpPr>
        <p:grpSpPr>
          <a:xfrm>
            <a:off x="8380696" y="3681196"/>
            <a:ext cx="2188630" cy="2944153"/>
            <a:chOff x="8380696" y="3681196"/>
            <a:chExt cx="2188630" cy="2944153"/>
          </a:xfrm>
        </p:grpSpPr>
        <p:grpSp>
          <p:nvGrpSpPr>
            <p:cNvPr id="42" name="Group 41">
              <a:extLst>
                <a:ext uri="{FF2B5EF4-FFF2-40B4-BE49-F238E27FC236}">
                  <a16:creationId xmlns:a16="http://schemas.microsoft.com/office/drawing/2014/main" id="{8F098DEF-0D52-A546-A6F4-31D55D7024AB}"/>
                </a:ext>
              </a:extLst>
            </p:cNvPr>
            <p:cNvGrpSpPr/>
            <p:nvPr/>
          </p:nvGrpSpPr>
          <p:grpSpPr>
            <a:xfrm>
              <a:off x="8380696" y="3681196"/>
              <a:ext cx="2188630" cy="2944153"/>
              <a:chOff x="8727525" y="3138796"/>
              <a:chExt cx="2189201" cy="2970970"/>
            </a:xfrm>
          </p:grpSpPr>
          <p:grpSp>
            <p:nvGrpSpPr>
              <p:cNvPr id="44" name="Group 43">
                <a:extLst>
                  <a:ext uri="{FF2B5EF4-FFF2-40B4-BE49-F238E27FC236}">
                    <a16:creationId xmlns:a16="http://schemas.microsoft.com/office/drawing/2014/main" id="{B6634AC4-81C6-8F45-8D54-0390B94B06B3}"/>
                  </a:ext>
                </a:extLst>
              </p:cNvPr>
              <p:cNvGrpSpPr/>
              <p:nvPr/>
            </p:nvGrpSpPr>
            <p:grpSpPr>
              <a:xfrm>
                <a:off x="8727525" y="4549666"/>
                <a:ext cx="2112107" cy="1560100"/>
                <a:chOff x="2560492" y="1515693"/>
                <a:chExt cx="4054853" cy="2596349"/>
              </a:xfrm>
            </p:grpSpPr>
            <p:sp>
              <p:nvSpPr>
                <p:cNvPr id="46" name="Rounded Rectangle 45">
                  <a:extLst>
                    <a:ext uri="{FF2B5EF4-FFF2-40B4-BE49-F238E27FC236}">
                      <a16:creationId xmlns:a16="http://schemas.microsoft.com/office/drawing/2014/main" id="{0063F2F3-92E7-6F45-9E3F-398C20EC5AF2}"/>
                    </a:ext>
                  </a:extLst>
                </p:cNvPr>
                <p:cNvSpPr/>
                <p:nvPr/>
              </p:nvSpPr>
              <p:spPr bwMode="auto">
                <a:xfrm>
                  <a:off x="3176217" y="1516626"/>
                  <a:ext cx="2743201" cy="2348796"/>
                </a:xfrm>
                <a:prstGeom prst="roundRect">
                  <a:avLst/>
                </a:prstGeom>
                <a:solidFill>
                  <a:srgbClr val="4D4D4F"/>
                </a:solidFill>
                <a:ln w="12700" algn="ctr">
                  <a:solidFill>
                    <a:srgbClr val="FFFFFF"/>
                  </a:solid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sp>
              <p:nvSpPr>
                <p:cNvPr id="47" name="Rectangle 46">
                  <a:extLst>
                    <a:ext uri="{FF2B5EF4-FFF2-40B4-BE49-F238E27FC236}">
                      <a16:creationId xmlns:a16="http://schemas.microsoft.com/office/drawing/2014/main" id="{4C7FCFA5-2A17-5D49-9861-4F27A044FB21}"/>
                    </a:ext>
                  </a:extLst>
                </p:cNvPr>
                <p:cNvSpPr/>
                <p:nvPr/>
              </p:nvSpPr>
              <p:spPr bwMode="auto">
                <a:xfrm>
                  <a:off x="2560492" y="1515693"/>
                  <a:ext cx="4054853" cy="569398"/>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6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rPr>
                    <a:t>Public Cloud</a:t>
                  </a:r>
                  <a:endParaRPr kumimoji="0" lang="en-US" sz="12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endParaRPr>
                </a:p>
              </p:txBody>
            </p:sp>
            <p:sp>
              <p:nvSpPr>
                <p:cNvPr id="48" name="Isosceles Triangle 107">
                  <a:extLst>
                    <a:ext uri="{FF2B5EF4-FFF2-40B4-BE49-F238E27FC236}">
                      <a16:creationId xmlns:a16="http://schemas.microsoft.com/office/drawing/2014/main" id="{2502A39A-5C34-4843-AA3A-FA1F81C57080}"/>
                    </a:ext>
                  </a:extLst>
                </p:cNvPr>
                <p:cNvSpPr/>
                <p:nvPr/>
              </p:nvSpPr>
              <p:spPr bwMode="auto">
                <a:xfrm>
                  <a:off x="2681545" y="2189258"/>
                  <a:ext cx="3905102" cy="1922784"/>
                </a:xfrm>
                <a:prstGeom prst="triangle">
                  <a:avLst/>
                </a:prstGeom>
                <a:gradFill flip="none" rotWithShape="1">
                  <a:gsLst>
                    <a:gs pos="0">
                      <a:srgbClr val="D51067">
                        <a:lumMod val="20000"/>
                        <a:lumOff val="80000"/>
                        <a:alpha val="40000"/>
                      </a:srgbClr>
                    </a:gs>
                    <a:gs pos="100000">
                      <a:srgbClr val="D51067">
                        <a:lumMod val="60000"/>
                        <a:lumOff val="40000"/>
                        <a:shade val="100000"/>
                        <a:satMod val="115000"/>
                        <a:alpha val="0"/>
                      </a:srgbClr>
                    </a:gs>
                  </a:gsLst>
                  <a:lin ang="5400000" scaled="1"/>
                  <a:tileRect/>
                </a:grad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grpSp>
          <p:cxnSp>
            <p:nvCxnSpPr>
              <p:cNvPr id="45" name="Elbow Connector 44">
                <a:extLst>
                  <a:ext uri="{FF2B5EF4-FFF2-40B4-BE49-F238E27FC236}">
                    <a16:creationId xmlns:a16="http://schemas.microsoft.com/office/drawing/2014/main" id="{FCDEC70B-90EE-0C47-A6F2-23F4BCF323A7}"/>
                  </a:ext>
                </a:extLst>
              </p:cNvPr>
              <p:cNvCxnSpPr>
                <a:endCxn id="39" idx="1"/>
              </p:cNvCxnSpPr>
              <p:nvPr/>
            </p:nvCxnSpPr>
            <p:spPr bwMode="auto">
              <a:xfrm rot="5400000" flipH="1" flipV="1">
                <a:off x="9641938" y="3259550"/>
                <a:ext cx="1395541" cy="1154034"/>
              </a:xfrm>
              <a:prstGeom prst="bentConnector2">
                <a:avLst/>
              </a:prstGeom>
              <a:solidFill>
                <a:srgbClr val="FFFFFF"/>
              </a:solidFill>
              <a:ln w="317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3" name="Picture 42">
              <a:extLst>
                <a:ext uri="{FF2B5EF4-FFF2-40B4-BE49-F238E27FC236}">
                  <a16:creationId xmlns:a16="http://schemas.microsoft.com/office/drawing/2014/main" id="{5A8141CC-D94C-484E-ACAD-3E8D61E674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84493" y="5742902"/>
              <a:ext cx="1313495" cy="788097"/>
            </a:xfrm>
            <a:prstGeom prst="rect">
              <a:avLst/>
            </a:prstGeom>
          </p:spPr>
        </p:pic>
      </p:grpSp>
      <p:grpSp>
        <p:nvGrpSpPr>
          <p:cNvPr id="49" name="Group 48">
            <a:extLst>
              <a:ext uri="{FF2B5EF4-FFF2-40B4-BE49-F238E27FC236}">
                <a16:creationId xmlns:a16="http://schemas.microsoft.com/office/drawing/2014/main" id="{0B04C4E5-B55C-4C46-B061-5294A08F4757}"/>
              </a:ext>
            </a:extLst>
          </p:cNvPr>
          <p:cNvGrpSpPr/>
          <p:nvPr/>
        </p:nvGrpSpPr>
        <p:grpSpPr>
          <a:xfrm>
            <a:off x="10107818" y="4131548"/>
            <a:ext cx="2111557" cy="2493799"/>
            <a:chOff x="10107818" y="4131548"/>
            <a:chExt cx="2111557" cy="2493799"/>
          </a:xfrm>
        </p:grpSpPr>
        <p:grpSp>
          <p:nvGrpSpPr>
            <p:cNvPr id="50" name="Group 49">
              <a:extLst>
                <a:ext uri="{FF2B5EF4-FFF2-40B4-BE49-F238E27FC236}">
                  <a16:creationId xmlns:a16="http://schemas.microsoft.com/office/drawing/2014/main" id="{F49897E3-9957-CF4E-AE4B-9329A88DCA16}"/>
                </a:ext>
              </a:extLst>
            </p:cNvPr>
            <p:cNvGrpSpPr/>
            <p:nvPr/>
          </p:nvGrpSpPr>
          <p:grpSpPr>
            <a:xfrm>
              <a:off x="10107818" y="4131548"/>
              <a:ext cx="2111557" cy="2493799"/>
              <a:chOff x="10201182" y="3613844"/>
              <a:chExt cx="2112107" cy="2495921"/>
            </a:xfrm>
          </p:grpSpPr>
          <p:grpSp>
            <p:nvGrpSpPr>
              <p:cNvPr id="52" name="Group 51">
                <a:extLst>
                  <a:ext uri="{FF2B5EF4-FFF2-40B4-BE49-F238E27FC236}">
                    <a16:creationId xmlns:a16="http://schemas.microsoft.com/office/drawing/2014/main" id="{C5D7FF3B-8108-C740-B558-7D924F5C26EE}"/>
                  </a:ext>
                </a:extLst>
              </p:cNvPr>
              <p:cNvGrpSpPr/>
              <p:nvPr/>
            </p:nvGrpSpPr>
            <p:grpSpPr>
              <a:xfrm>
                <a:off x="10201182" y="4550226"/>
                <a:ext cx="2112107" cy="1559539"/>
                <a:chOff x="2560492" y="1516626"/>
                <a:chExt cx="4054853" cy="2595416"/>
              </a:xfrm>
            </p:grpSpPr>
            <p:sp>
              <p:nvSpPr>
                <p:cNvPr id="54" name="Rounded Rectangle 53">
                  <a:extLst>
                    <a:ext uri="{FF2B5EF4-FFF2-40B4-BE49-F238E27FC236}">
                      <a16:creationId xmlns:a16="http://schemas.microsoft.com/office/drawing/2014/main" id="{6D0F3DB2-BF81-D340-812C-AFA8F47F2A4E}"/>
                    </a:ext>
                  </a:extLst>
                </p:cNvPr>
                <p:cNvSpPr/>
                <p:nvPr/>
              </p:nvSpPr>
              <p:spPr bwMode="auto">
                <a:xfrm>
                  <a:off x="3176217" y="1516626"/>
                  <a:ext cx="2743201" cy="2348796"/>
                </a:xfrm>
                <a:prstGeom prst="roundRect">
                  <a:avLst/>
                </a:prstGeom>
                <a:solidFill>
                  <a:srgbClr val="4D4D4F"/>
                </a:solidFill>
                <a:ln w="12700" algn="ctr">
                  <a:solidFill>
                    <a:srgbClr val="FFFFFF"/>
                  </a:solid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sp>
              <p:nvSpPr>
                <p:cNvPr id="55" name="Isosceles Triangle 140">
                  <a:extLst>
                    <a:ext uri="{FF2B5EF4-FFF2-40B4-BE49-F238E27FC236}">
                      <a16:creationId xmlns:a16="http://schemas.microsoft.com/office/drawing/2014/main" id="{C02BCEE9-9FCC-FB47-ADFC-B09D9485B293}"/>
                    </a:ext>
                  </a:extLst>
                </p:cNvPr>
                <p:cNvSpPr/>
                <p:nvPr/>
              </p:nvSpPr>
              <p:spPr bwMode="auto">
                <a:xfrm>
                  <a:off x="2681545" y="2189258"/>
                  <a:ext cx="3905102" cy="1922784"/>
                </a:xfrm>
                <a:prstGeom prst="triangle">
                  <a:avLst/>
                </a:prstGeom>
                <a:gradFill flip="none" rotWithShape="1">
                  <a:gsLst>
                    <a:gs pos="0">
                      <a:srgbClr val="D51067">
                        <a:lumMod val="20000"/>
                        <a:lumOff val="80000"/>
                        <a:alpha val="40000"/>
                      </a:srgbClr>
                    </a:gs>
                    <a:gs pos="100000">
                      <a:srgbClr val="D51067">
                        <a:lumMod val="60000"/>
                        <a:lumOff val="40000"/>
                        <a:shade val="100000"/>
                        <a:satMod val="115000"/>
                        <a:alpha val="0"/>
                      </a:srgbClr>
                    </a:gs>
                  </a:gsLst>
                  <a:lin ang="5400000" scaled="1"/>
                  <a:tileRect/>
                </a:grad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sp>
              <p:nvSpPr>
                <p:cNvPr id="56" name="Rectangle 55">
                  <a:extLst>
                    <a:ext uri="{FF2B5EF4-FFF2-40B4-BE49-F238E27FC236}">
                      <a16:creationId xmlns:a16="http://schemas.microsoft.com/office/drawing/2014/main" id="{46D3C6C6-A5AD-614A-9BF1-F241D96A582C}"/>
                    </a:ext>
                  </a:extLst>
                </p:cNvPr>
                <p:cNvSpPr/>
                <p:nvPr/>
              </p:nvSpPr>
              <p:spPr bwMode="auto">
                <a:xfrm>
                  <a:off x="2560492" y="1542626"/>
                  <a:ext cx="4054853" cy="569398"/>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6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rPr>
                    <a:t>Private Cloud</a:t>
                  </a:r>
                  <a:endParaRPr kumimoji="0" lang="en-US" sz="12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endParaRPr>
                </a:p>
              </p:txBody>
            </p:sp>
          </p:grpSp>
          <p:cxnSp>
            <p:nvCxnSpPr>
              <p:cNvPr id="53" name="Elbow Connector 52">
                <a:extLst>
                  <a:ext uri="{FF2B5EF4-FFF2-40B4-BE49-F238E27FC236}">
                    <a16:creationId xmlns:a16="http://schemas.microsoft.com/office/drawing/2014/main" id="{40E8B1BC-6E50-D84C-90A8-A7B45A2C5C76}"/>
                  </a:ext>
                </a:extLst>
              </p:cNvPr>
              <p:cNvCxnSpPr>
                <a:stCxn id="54" idx="0"/>
                <a:endCxn id="40" idx="2"/>
              </p:cNvCxnSpPr>
              <p:nvPr/>
            </p:nvCxnSpPr>
            <p:spPr bwMode="auto">
              <a:xfrm rot="5400000" flipH="1" flipV="1">
                <a:off x="10778600" y="4071592"/>
                <a:ext cx="936383" cy="20887"/>
              </a:xfrm>
              <a:prstGeom prst="bentConnector3">
                <a:avLst>
                  <a:gd name="adj1" fmla="val 100987"/>
                </a:avLst>
              </a:prstGeom>
              <a:solidFill>
                <a:srgbClr val="FFFFFF"/>
              </a:solidFill>
              <a:ln w="317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51" name="Picture 50">
              <a:extLst>
                <a:ext uri="{FF2B5EF4-FFF2-40B4-BE49-F238E27FC236}">
                  <a16:creationId xmlns:a16="http://schemas.microsoft.com/office/drawing/2014/main" id="{B556F24E-42C6-B042-842E-2A277F740390}"/>
                </a:ext>
              </a:extLst>
            </p:cNvPr>
            <p:cNvPicPr>
              <a:picLocks noChangeAspect="1"/>
            </p:cNvPicPr>
            <p:nvPr/>
          </p:nvPicPr>
          <p:blipFill rotWithShape="1">
            <a:blip r:embed="rId5" cstate="email">
              <a:clrChange>
                <a:clrFrom>
                  <a:srgbClr val="303030"/>
                </a:clrFrom>
                <a:clrTo>
                  <a:srgbClr val="303030">
                    <a:alpha val="0"/>
                  </a:srgbClr>
                </a:clrTo>
              </a:clrChange>
              <a:extLst>
                <a:ext uri="{28A0092B-C50C-407E-A947-70E740481C1C}">
                  <a14:useLocalDpi xmlns:a14="http://schemas.microsoft.com/office/drawing/2010/main"/>
                </a:ext>
              </a:extLst>
            </a:blip>
            <a:srcRect/>
            <a:stretch/>
          </p:blipFill>
          <p:spPr>
            <a:xfrm>
              <a:off x="10826925" y="5906928"/>
              <a:ext cx="788606" cy="439525"/>
            </a:xfrm>
            <a:prstGeom prst="rect">
              <a:avLst/>
            </a:prstGeom>
          </p:spPr>
        </p:pic>
      </p:grpSp>
      <p:grpSp>
        <p:nvGrpSpPr>
          <p:cNvPr id="57" name="Group 56">
            <a:extLst>
              <a:ext uri="{FF2B5EF4-FFF2-40B4-BE49-F238E27FC236}">
                <a16:creationId xmlns:a16="http://schemas.microsoft.com/office/drawing/2014/main" id="{73C40CDE-0027-0F41-9BE8-0453CE9AA460}"/>
              </a:ext>
            </a:extLst>
          </p:cNvPr>
          <p:cNvGrpSpPr/>
          <p:nvPr/>
        </p:nvGrpSpPr>
        <p:grpSpPr>
          <a:xfrm>
            <a:off x="6682553" y="2031660"/>
            <a:ext cx="3899701" cy="4584934"/>
            <a:chOff x="6682553" y="2031660"/>
            <a:chExt cx="3899701" cy="4584934"/>
          </a:xfrm>
        </p:grpSpPr>
        <p:grpSp>
          <p:nvGrpSpPr>
            <p:cNvPr id="58" name="Group 57">
              <a:extLst>
                <a:ext uri="{FF2B5EF4-FFF2-40B4-BE49-F238E27FC236}">
                  <a16:creationId xmlns:a16="http://schemas.microsoft.com/office/drawing/2014/main" id="{779CDB9A-C73F-6549-9E91-A3ACB14027CC}"/>
                </a:ext>
              </a:extLst>
            </p:cNvPr>
            <p:cNvGrpSpPr/>
            <p:nvPr/>
          </p:nvGrpSpPr>
          <p:grpSpPr>
            <a:xfrm>
              <a:off x="6682553" y="2031660"/>
              <a:ext cx="3899701" cy="4584934"/>
              <a:chOff x="5780205" y="1433496"/>
              <a:chExt cx="3900717" cy="4676269"/>
            </a:xfrm>
          </p:grpSpPr>
          <p:grpSp>
            <p:nvGrpSpPr>
              <p:cNvPr id="60" name="Group 59">
                <a:extLst>
                  <a:ext uri="{FF2B5EF4-FFF2-40B4-BE49-F238E27FC236}">
                    <a16:creationId xmlns:a16="http://schemas.microsoft.com/office/drawing/2014/main" id="{AF2BD0F6-474D-264A-B9FC-C8A21987D680}"/>
                  </a:ext>
                </a:extLst>
              </p:cNvPr>
              <p:cNvGrpSpPr/>
              <p:nvPr/>
            </p:nvGrpSpPr>
            <p:grpSpPr>
              <a:xfrm>
                <a:off x="5780205" y="4550226"/>
                <a:ext cx="2112107" cy="1559539"/>
                <a:chOff x="2560492" y="1516626"/>
                <a:chExt cx="4054853" cy="2595416"/>
              </a:xfrm>
            </p:grpSpPr>
            <p:sp>
              <p:nvSpPr>
                <p:cNvPr id="62" name="Rounded Rectangle 61">
                  <a:extLst>
                    <a:ext uri="{FF2B5EF4-FFF2-40B4-BE49-F238E27FC236}">
                      <a16:creationId xmlns:a16="http://schemas.microsoft.com/office/drawing/2014/main" id="{09115444-9153-3840-A539-A29208FF658D}"/>
                    </a:ext>
                  </a:extLst>
                </p:cNvPr>
                <p:cNvSpPr/>
                <p:nvPr/>
              </p:nvSpPr>
              <p:spPr bwMode="auto">
                <a:xfrm>
                  <a:off x="3176217" y="1516626"/>
                  <a:ext cx="2743201" cy="2348796"/>
                </a:xfrm>
                <a:prstGeom prst="roundRect">
                  <a:avLst/>
                </a:prstGeom>
                <a:solidFill>
                  <a:srgbClr val="4D4D4F"/>
                </a:solidFill>
                <a:ln w="12700" algn="ctr">
                  <a:solidFill>
                    <a:srgbClr val="FFFFFF"/>
                  </a:solid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sp>
              <p:nvSpPr>
                <p:cNvPr id="63" name="Rectangle 62">
                  <a:extLst>
                    <a:ext uri="{FF2B5EF4-FFF2-40B4-BE49-F238E27FC236}">
                      <a16:creationId xmlns:a16="http://schemas.microsoft.com/office/drawing/2014/main" id="{DC9B73D5-AB5B-0242-B62F-7DCD90ACE407}"/>
                    </a:ext>
                  </a:extLst>
                </p:cNvPr>
                <p:cNvSpPr/>
                <p:nvPr/>
              </p:nvSpPr>
              <p:spPr bwMode="auto">
                <a:xfrm>
                  <a:off x="2560492" y="1542626"/>
                  <a:ext cx="4054853" cy="569398"/>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6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rPr>
                    <a:t>Gateways</a:t>
                  </a:r>
                  <a:endParaRPr kumimoji="0" lang="en-US" sz="12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endParaRPr>
                </a:p>
              </p:txBody>
            </p:sp>
            <p:sp>
              <p:nvSpPr>
                <p:cNvPr id="64" name="Isosceles Triangle 94">
                  <a:extLst>
                    <a:ext uri="{FF2B5EF4-FFF2-40B4-BE49-F238E27FC236}">
                      <a16:creationId xmlns:a16="http://schemas.microsoft.com/office/drawing/2014/main" id="{C48AC9EC-1ED8-6B44-B84B-6B06BE2E943F}"/>
                    </a:ext>
                  </a:extLst>
                </p:cNvPr>
                <p:cNvSpPr/>
                <p:nvPr/>
              </p:nvSpPr>
              <p:spPr bwMode="auto">
                <a:xfrm>
                  <a:off x="2681545" y="2189258"/>
                  <a:ext cx="3905102" cy="1922784"/>
                </a:xfrm>
                <a:prstGeom prst="triangle">
                  <a:avLst/>
                </a:prstGeom>
                <a:gradFill flip="none" rotWithShape="1">
                  <a:gsLst>
                    <a:gs pos="0">
                      <a:srgbClr val="D51067">
                        <a:lumMod val="20000"/>
                        <a:lumOff val="80000"/>
                        <a:alpha val="40000"/>
                      </a:srgbClr>
                    </a:gs>
                    <a:gs pos="100000">
                      <a:srgbClr val="D51067">
                        <a:lumMod val="60000"/>
                        <a:lumOff val="40000"/>
                        <a:shade val="100000"/>
                        <a:satMod val="115000"/>
                        <a:alpha val="0"/>
                      </a:srgbClr>
                    </a:gs>
                  </a:gsLst>
                  <a:lin ang="5400000" scaled="1"/>
                  <a:tileRect/>
                </a:grad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grpSp>
          <p:cxnSp>
            <p:nvCxnSpPr>
              <p:cNvPr id="61" name="Elbow Connector 60">
                <a:extLst>
                  <a:ext uri="{FF2B5EF4-FFF2-40B4-BE49-F238E27FC236}">
                    <a16:creationId xmlns:a16="http://schemas.microsoft.com/office/drawing/2014/main" id="{6BEAC8AE-3234-9D45-BDAC-DE1C5D64E58C}"/>
                  </a:ext>
                </a:extLst>
              </p:cNvPr>
              <p:cNvCxnSpPr/>
              <p:nvPr/>
            </p:nvCxnSpPr>
            <p:spPr bwMode="auto">
              <a:xfrm rot="5400000" flipH="1" flipV="1">
                <a:off x="6682168" y="1552514"/>
                <a:ext cx="3117772" cy="2879736"/>
              </a:xfrm>
              <a:prstGeom prst="bentConnector3">
                <a:avLst>
                  <a:gd name="adj1" fmla="val 58356"/>
                </a:avLst>
              </a:prstGeom>
              <a:solidFill>
                <a:srgbClr val="FFFFFF"/>
              </a:solidFill>
              <a:ln w="317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59" name="Picture 58">
              <a:extLst>
                <a:ext uri="{FF2B5EF4-FFF2-40B4-BE49-F238E27FC236}">
                  <a16:creationId xmlns:a16="http://schemas.microsoft.com/office/drawing/2014/main" id="{ED10C7D5-BCD1-8F4E-A916-796E86A1BD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28561" y="5902069"/>
              <a:ext cx="1249284" cy="603681"/>
            </a:xfrm>
            <a:prstGeom prst="rect">
              <a:avLst/>
            </a:prstGeom>
          </p:spPr>
        </p:pic>
      </p:grpSp>
      <p:grpSp>
        <p:nvGrpSpPr>
          <p:cNvPr id="65" name="Group 64">
            <a:extLst>
              <a:ext uri="{FF2B5EF4-FFF2-40B4-BE49-F238E27FC236}">
                <a16:creationId xmlns:a16="http://schemas.microsoft.com/office/drawing/2014/main" id="{F3392F71-38F7-5744-AED7-0EB2D7AD3940}"/>
              </a:ext>
            </a:extLst>
          </p:cNvPr>
          <p:cNvGrpSpPr/>
          <p:nvPr/>
        </p:nvGrpSpPr>
        <p:grpSpPr>
          <a:xfrm>
            <a:off x="3346972" y="2503545"/>
            <a:ext cx="2111557" cy="4113050"/>
            <a:chOff x="3346972" y="2503545"/>
            <a:chExt cx="2111557" cy="4113050"/>
          </a:xfrm>
        </p:grpSpPr>
        <p:grpSp>
          <p:nvGrpSpPr>
            <p:cNvPr id="66" name="Group 65">
              <a:extLst>
                <a:ext uri="{FF2B5EF4-FFF2-40B4-BE49-F238E27FC236}">
                  <a16:creationId xmlns:a16="http://schemas.microsoft.com/office/drawing/2014/main" id="{E02CC41D-FA7D-5B42-906D-9D626567E030}"/>
                </a:ext>
              </a:extLst>
            </p:cNvPr>
            <p:cNvGrpSpPr/>
            <p:nvPr/>
          </p:nvGrpSpPr>
          <p:grpSpPr>
            <a:xfrm>
              <a:off x="3346972" y="2503545"/>
              <a:ext cx="2111557" cy="4113050"/>
              <a:chOff x="2832885" y="1868320"/>
              <a:chExt cx="2112107" cy="4241445"/>
            </a:xfrm>
          </p:grpSpPr>
          <p:grpSp>
            <p:nvGrpSpPr>
              <p:cNvPr id="68" name="Group 67">
                <a:extLst>
                  <a:ext uri="{FF2B5EF4-FFF2-40B4-BE49-F238E27FC236}">
                    <a16:creationId xmlns:a16="http://schemas.microsoft.com/office/drawing/2014/main" id="{CB32077D-BE3B-6741-BFC4-94F6B984D127}"/>
                  </a:ext>
                </a:extLst>
              </p:cNvPr>
              <p:cNvGrpSpPr/>
              <p:nvPr/>
            </p:nvGrpSpPr>
            <p:grpSpPr>
              <a:xfrm>
                <a:off x="2832885" y="4550226"/>
                <a:ext cx="2112107" cy="1559539"/>
                <a:chOff x="2560492" y="1516626"/>
                <a:chExt cx="4054853" cy="2595416"/>
              </a:xfrm>
            </p:grpSpPr>
            <p:sp>
              <p:nvSpPr>
                <p:cNvPr id="70" name="Rounded Rectangle 69">
                  <a:extLst>
                    <a:ext uri="{FF2B5EF4-FFF2-40B4-BE49-F238E27FC236}">
                      <a16:creationId xmlns:a16="http://schemas.microsoft.com/office/drawing/2014/main" id="{BC04F5E4-BA1C-4446-8DF6-CF81325FA8A4}"/>
                    </a:ext>
                  </a:extLst>
                </p:cNvPr>
                <p:cNvSpPr/>
                <p:nvPr/>
              </p:nvSpPr>
              <p:spPr bwMode="auto">
                <a:xfrm>
                  <a:off x="3176217" y="1516626"/>
                  <a:ext cx="2743201" cy="2348796"/>
                </a:xfrm>
                <a:prstGeom prst="roundRect">
                  <a:avLst/>
                </a:prstGeom>
                <a:solidFill>
                  <a:srgbClr val="4D4D4F"/>
                </a:solidFill>
                <a:ln w="12700" algn="ctr">
                  <a:solidFill>
                    <a:srgbClr val="FFFFFF"/>
                  </a:solid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sp>
              <p:nvSpPr>
                <p:cNvPr id="71" name="Rectangle 70">
                  <a:extLst>
                    <a:ext uri="{FF2B5EF4-FFF2-40B4-BE49-F238E27FC236}">
                      <a16:creationId xmlns:a16="http://schemas.microsoft.com/office/drawing/2014/main" id="{B79DEDE2-5C18-E94C-8A25-1FDBF170AA6C}"/>
                    </a:ext>
                  </a:extLst>
                </p:cNvPr>
                <p:cNvSpPr/>
                <p:nvPr/>
              </p:nvSpPr>
              <p:spPr bwMode="auto">
                <a:xfrm>
                  <a:off x="2560492" y="1569560"/>
                  <a:ext cx="4054853" cy="569398"/>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6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rPr>
                    <a:t>Applications</a:t>
                  </a:r>
                  <a:endParaRPr kumimoji="0" lang="en-US" sz="12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endParaRPr>
                </a:p>
              </p:txBody>
            </p:sp>
            <p:sp>
              <p:nvSpPr>
                <p:cNvPr id="72" name="Isosceles Triangle 83">
                  <a:extLst>
                    <a:ext uri="{FF2B5EF4-FFF2-40B4-BE49-F238E27FC236}">
                      <a16:creationId xmlns:a16="http://schemas.microsoft.com/office/drawing/2014/main" id="{4588364B-2856-4B46-BFC3-2D41CD373DAA}"/>
                    </a:ext>
                  </a:extLst>
                </p:cNvPr>
                <p:cNvSpPr/>
                <p:nvPr/>
              </p:nvSpPr>
              <p:spPr bwMode="auto">
                <a:xfrm>
                  <a:off x="2681545" y="2189258"/>
                  <a:ext cx="3905102" cy="1922784"/>
                </a:xfrm>
                <a:prstGeom prst="triangle">
                  <a:avLst/>
                </a:prstGeom>
                <a:gradFill flip="none" rotWithShape="1">
                  <a:gsLst>
                    <a:gs pos="0">
                      <a:srgbClr val="D51067">
                        <a:lumMod val="20000"/>
                        <a:lumOff val="80000"/>
                        <a:alpha val="40000"/>
                      </a:srgbClr>
                    </a:gs>
                    <a:gs pos="100000">
                      <a:srgbClr val="D51067">
                        <a:lumMod val="60000"/>
                        <a:lumOff val="40000"/>
                        <a:shade val="100000"/>
                        <a:satMod val="115000"/>
                        <a:alpha val="0"/>
                      </a:srgbClr>
                    </a:gs>
                  </a:gsLst>
                  <a:lin ang="5400000" scaled="1"/>
                  <a:tileRect/>
                </a:grad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grpSp>
          <p:cxnSp>
            <p:nvCxnSpPr>
              <p:cNvPr id="69" name="Elbow Connector 68">
                <a:extLst>
                  <a:ext uri="{FF2B5EF4-FFF2-40B4-BE49-F238E27FC236}">
                    <a16:creationId xmlns:a16="http://schemas.microsoft.com/office/drawing/2014/main" id="{5FA50C52-506D-3343-BED8-86BFA89F442F}"/>
                  </a:ext>
                </a:extLst>
              </p:cNvPr>
              <p:cNvCxnSpPr/>
              <p:nvPr/>
            </p:nvCxnSpPr>
            <p:spPr bwMode="auto">
              <a:xfrm rot="5400000" flipH="1" flipV="1">
                <a:off x="2821715" y="2955497"/>
                <a:ext cx="2697086" cy="522731"/>
              </a:xfrm>
              <a:prstGeom prst="bentConnector3">
                <a:avLst>
                  <a:gd name="adj1" fmla="val 28826"/>
                </a:avLst>
              </a:prstGeom>
              <a:solidFill>
                <a:srgbClr val="FFFFFF"/>
              </a:solidFill>
              <a:ln w="317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67" name="Picture 66">
              <a:extLst>
                <a:ext uri="{FF2B5EF4-FFF2-40B4-BE49-F238E27FC236}">
                  <a16:creationId xmlns:a16="http://schemas.microsoft.com/office/drawing/2014/main" id="{66B53351-6EFF-0D45-A520-4CB82D6DC83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66526" y="5527965"/>
              <a:ext cx="892424" cy="892424"/>
            </a:xfrm>
            <a:prstGeom prst="rect">
              <a:avLst/>
            </a:prstGeom>
          </p:spPr>
        </p:pic>
      </p:grpSp>
      <p:grpSp>
        <p:nvGrpSpPr>
          <p:cNvPr id="73" name="Group 72">
            <a:extLst>
              <a:ext uri="{FF2B5EF4-FFF2-40B4-BE49-F238E27FC236}">
                <a16:creationId xmlns:a16="http://schemas.microsoft.com/office/drawing/2014/main" id="{991BD615-51AD-FA4E-839D-70F4C77E2567}"/>
              </a:ext>
            </a:extLst>
          </p:cNvPr>
          <p:cNvGrpSpPr/>
          <p:nvPr/>
        </p:nvGrpSpPr>
        <p:grpSpPr>
          <a:xfrm>
            <a:off x="5017156" y="2721584"/>
            <a:ext cx="2111557" cy="3903763"/>
            <a:chOff x="5017156" y="2721584"/>
            <a:chExt cx="2111557" cy="3903763"/>
          </a:xfrm>
        </p:grpSpPr>
        <p:grpSp>
          <p:nvGrpSpPr>
            <p:cNvPr id="74" name="Group 73">
              <a:extLst>
                <a:ext uri="{FF2B5EF4-FFF2-40B4-BE49-F238E27FC236}">
                  <a16:creationId xmlns:a16="http://schemas.microsoft.com/office/drawing/2014/main" id="{AE4EC97B-1FDC-E74F-B31F-AC1B23FFF87F}"/>
                </a:ext>
              </a:extLst>
            </p:cNvPr>
            <p:cNvGrpSpPr/>
            <p:nvPr/>
          </p:nvGrpSpPr>
          <p:grpSpPr>
            <a:xfrm>
              <a:off x="5017156" y="2721584"/>
              <a:ext cx="2111557" cy="3903763"/>
              <a:chOff x="4306545" y="2128731"/>
              <a:chExt cx="2112107" cy="3981034"/>
            </a:xfrm>
          </p:grpSpPr>
          <p:grpSp>
            <p:nvGrpSpPr>
              <p:cNvPr id="76" name="Group 75">
                <a:extLst>
                  <a:ext uri="{FF2B5EF4-FFF2-40B4-BE49-F238E27FC236}">
                    <a16:creationId xmlns:a16="http://schemas.microsoft.com/office/drawing/2014/main" id="{659C1588-A397-9144-B79C-AA66DD406033}"/>
                  </a:ext>
                </a:extLst>
              </p:cNvPr>
              <p:cNvGrpSpPr/>
              <p:nvPr/>
            </p:nvGrpSpPr>
            <p:grpSpPr>
              <a:xfrm>
                <a:off x="4306545" y="4550226"/>
                <a:ext cx="2112107" cy="1559539"/>
                <a:chOff x="2560492" y="1516626"/>
                <a:chExt cx="4054853" cy="2595416"/>
              </a:xfrm>
            </p:grpSpPr>
            <p:sp>
              <p:nvSpPr>
                <p:cNvPr id="78" name="Rounded Rectangle 77">
                  <a:extLst>
                    <a:ext uri="{FF2B5EF4-FFF2-40B4-BE49-F238E27FC236}">
                      <a16:creationId xmlns:a16="http://schemas.microsoft.com/office/drawing/2014/main" id="{2E575582-FF9E-F347-A27B-012057DA8F3C}"/>
                    </a:ext>
                  </a:extLst>
                </p:cNvPr>
                <p:cNvSpPr/>
                <p:nvPr/>
              </p:nvSpPr>
              <p:spPr bwMode="auto">
                <a:xfrm>
                  <a:off x="3176217" y="1516626"/>
                  <a:ext cx="2743201" cy="2348796"/>
                </a:xfrm>
                <a:prstGeom prst="roundRect">
                  <a:avLst/>
                </a:prstGeom>
                <a:solidFill>
                  <a:srgbClr val="4D4D4F"/>
                </a:solidFill>
                <a:ln w="12700" algn="ctr">
                  <a:solidFill>
                    <a:srgbClr val="FFFFFF"/>
                  </a:solid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sp>
              <p:nvSpPr>
                <p:cNvPr id="79" name="Rectangle 78">
                  <a:extLst>
                    <a:ext uri="{FF2B5EF4-FFF2-40B4-BE49-F238E27FC236}">
                      <a16:creationId xmlns:a16="http://schemas.microsoft.com/office/drawing/2014/main" id="{D305481B-0085-6345-9D88-EAE8D3A6A9BB}"/>
                    </a:ext>
                  </a:extLst>
                </p:cNvPr>
                <p:cNvSpPr/>
                <p:nvPr/>
              </p:nvSpPr>
              <p:spPr bwMode="auto">
                <a:xfrm>
                  <a:off x="2560492" y="1556093"/>
                  <a:ext cx="4054853" cy="569398"/>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6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rPr>
                    <a:t>Data</a:t>
                  </a:r>
                  <a:endParaRPr kumimoji="0" lang="en-US" sz="12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endParaRPr>
                </a:p>
              </p:txBody>
            </p:sp>
            <p:sp>
              <p:nvSpPr>
                <p:cNvPr id="80" name="Isosceles Triangle 88">
                  <a:extLst>
                    <a:ext uri="{FF2B5EF4-FFF2-40B4-BE49-F238E27FC236}">
                      <a16:creationId xmlns:a16="http://schemas.microsoft.com/office/drawing/2014/main" id="{CF18BED8-D1F9-A341-B2C2-D7ABE559CD4A}"/>
                    </a:ext>
                  </a:extLst>
                </p:cNvPr>
                <p:cNvSpPr/>
                <p:nvPr/>
              </p:nvSpPr>
              <p:spPr bwMode="auto">
                <a:xfrm>
                  <a:off x="2681545" y="2189258"/>
                  <a:ext cx="3905102" cy="1922784"/>
                </a:xfrm>
                <a:prstGeom prst="triangle">
                  <a:avLst/>
                </a:prstGeom>
                <a:gradFill flip="none" rotWithShape="1">
                  <a:gsLst>
                    <a:gs pos="0">
                      <a:srgbClr val="D51067">
                        <a:lumMod val="20000"/>
                        <a:lumOff val="80000"/>
                        <a:alpha val="40000"/>
                      </a:srgbClr>
                    </a:gs>
                    <a:gs pos="100000">
                      <a:srgbClr val="D51067">
                        <a:lumMod val="60000"/>
                        <a:lumOff val="40000"/>
                        <a:shade val="100000"/>
                        <a:satMod val="115000"/>
                        <a:alpha val="0"/>
                      </a:srgbClr>
                    </a:gs>
                  </a:gsLst>
                  <a:lin ang="5400000" scaled="1"/>
                  <a:tileRect/>
                </a:grad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grpSp>
          <p:cxnSp>
            <p:nvCxnSpPr>
              <p:cNvPr id="77" name="Elbow Connector 76">
                <a:extLst>
                  <a:ext uri="{FF2B5EF4-FFF2-40B4-BE49-F238E27FC236}">
                    <a16:creationId xmlns:a16="http://schemas.microsoft.com/office/drawing/2014/main" id="{18FDC067-F681-6F4C-BE87-1C525F051DAB}"/>
                  </a:ext>
                </a:extLst>
              </p:cNvPr>
              <p:cNvCxnSpPr>
                <a:cxnSpLocks/>
                <a:stCxn id="78" idx="0"/>
                <a:endCxn id="37" idx="1"/>
              </p:cNvCxnSpPr>
              <p:nvPr/>
            </p:nvCxnSpPr>
            <p:spPr bwMode="auto">
              <a:xfrm rot="5400000" flipH="1" flipV="1">
                <a:off x="4488187" y="2982257"/>
                <a:ext cx="2421495" cy="714444"/>
              </a:xfrm>
              <a:prstGeom prst="bentConnector2">
                <a:avLst/>
              </a:prstGeom>
              <a:solidFill>
                <a:srgbClr val="FFFFFF"/>
              </a:solidFill>
              <a:ln w="317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75" name="Picture 74">
              <a:extLst>
                <a:ext uri="{FF2B5EF4-FFF2-40B4-BE49-F238E27FC236}">
                  <a16:creationId xmlns:a16="http://schemas.microsoft.com/office/drawing/2014/main" id="{D0037DA6-E723-FA4F-A79C-D873DDAC6BA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58251" y="5490487"/>
              <a:ext cx="704783" cy="929970"/>
            </a:xfrm>
            <a:prstGeom prst="rect">
              <a:avLst/>
            </a:prstGeom>
          </p:spPr>
        </p:pic>
      </p:grpSp>
      <p:grpSp>
        <p:nvGrpSpPr>
          <p:cNvPr id="81" name="Group 80">
            <a:extLst>
              <a:ext uri="{FF2B5EF4-FFF2-40B4-BE49-F238E27FC236}">
                <a16:creationId xmlns:a16="http://schemas.microsoft.com/office/drawing/2014/main" id="{AAF3EEBD-5BB5-A84F-B06B-CC421022459A}"/>
              </a:ext>
            </a:extLst>
          </p:cNvPr>
          <p:cNvGrpSpPr/>
          <p:nvPr/>
        </p:nvGrpSpPr>
        <p:grpSpPr>
          <a:xfrm>
            <a:off x="-86554" y="2321545"/>
            <a:ext cx="2172381" cy="4295048"/>
            <a:chOff x="-86554" y="2321545"/>
            <a:chExt cx="2172381" cy="4295048"/>
          </a:xfrm>
        </p:grpSpPr>
        <p:grpSp>
          <p:nvGrpSpPr>
            <p:cNvPr id="82" name="Group 81">
              <a:extLst>
                <a:ext uri="{FF2B5EF4-FFF2-40B4-BE49-F238E27FC236}">
                  <a16:creationId xmlns:a16="http://schemas.microsoft.com/office/drawing/2014/main" id="{AE8D1473-3ED2-E643-B650-7DC7A0121317}"/>
                </a:ext>
              </a:extLst>
            </p:cNvPr>
            <p:cNvGrpSpPr/>
            <p:nvPr/>
          </p:nvGrpSpPr>
          <p:grpSpPr>
            <a:xfrm>
              <a:off x="-86554" y="2321545"/>
              <a:ext cx="2172381" cy="4295048"/>
              <a:chOff x="-114435" y="1747570"/>
              <a:chExt cx="2172948" cy="4362196"/>
            </a:xfrm>
          </p:grpSpPr>
          <p:grpSp>
            <p:nvGrpSpPr>
              <p:cNvPr id="84" name="Group 83">
                <a:extLst>
                  <a:ext uri="{FF2B5EF4-FFF2-40B4-BE49-F238E27FC236}">
                    <a16:creationId xmlns:a16="http://schemas.microsoft.com/office/drawing/2014/main" id="{31C2F081-559B-644C-BDBD-57DC7EFBCF9B}"/>
                  </a:ext>
                </a:extLst>
              </p:cNvPr>
              <p:cNvGrpSpPr/>
              <p:nvPr/>
            </p:nvGrpSpPr>
            <p:grpSpPr>
              <a:xfrm>
                <a:off x="-114435" y="4550225"/>
                <a:ext cx="2112107" cy="1559541"/>
                <a:chOff x="2560492" y="1516624"/>
                <a:chExt cx="4054853" cy="2595418"/>
              </a:xfrm>
            </p:grpSpPr>
            <p:sp>
              <p:nvSpPr>
                <p:cNvPr id="86" name="Rounded Rectangle 85">
                  <a:extLst>
                    <a:ext uri="{FF2B5EF4-FFF2-40B4-BE49-F238E27FC236}">
                      <a16:creationId xmlns:a16="http://schemas.microsoft.com/office/drawing/2014/main" id="{589068BF-72C9-C246-B9C2-5BF94AC11E5C}"/>
                    </a:ext>
                  </a:extLst>
                </p:cNvPr>
                <p:cNvSpPr/>
                <p:nvPr/>
              </p:nvSpPr>
              <p:spPr bwMode="auto">
                <a:xfrm>
                  <a:off x="3176217" y="1516624"/>
                  <a:ext cx="2743201" cy="2348796"/>
                </a:xfrm>
                <a:prstGeom prst="roundRect">
                  <a:avLst/>
                </a:prstGeom>
                <a:solidFill>
                  <a:srgbClr val="4D4D4F"/>
                </a:solidFill>
                <a:ln w="12700" algn="ctr">
                  <a:solidFill>
                    <a:srgbClr val="FFFFFF"/>
                  </a:solid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sp>
              <p:nvSpPr>
                <p:cNvPr id="87" name="Rectangle 86">
                  <a:extLst>
                    <a:ext uri="{FF2B5EF4-FFF2-40B4-BE49-F238E27FC236}">
                      <a16:creationId xmlns:a16="http://schemas.microsoft.com/office/drawing/2014/main" id="{82302262-4439-A14D-A67A-D12D839D85DC}"/>
                    </a:ext>
                  </a:extLst>
                </p:cNvPr>
                <p:cNvSpPr/>
                <p:nvPr/>
              </p:nvSpPr>
              <p:spPr bwMode="auto">
                <a:xfrm>
                  <a:off x="2560492" y="1569561"/>
                  <a:ext cx="4054853" cy="569398"/>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6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rPr>
                    <a:t>Users</a:t>
                  </a:r>
                  <a:endParaRPr kumimoji="0" lang="en-US" sz="12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endParaRPr>
                </a:p>
              </p:txBody>
            </p:sp>
            <p:sp>
              <p:nvSpPr>
                <p:cNvPr id="88" name="Isosceles Triangle 62">
                  <a:extLst>
                    <a:ext uri="{FF2B5EF4-FFF2-40B4-BE49-F238E27FC236}">
                      <a16:creationId xmlns:a16="http://schemas.microsoft.com/office/drawing/2014/main" id="{92E4A202-ADBF-364D-B9CF-02B7EE1973CC}"/>
                    </a:ext>
                  </a:extLst>
                </p:cNvPr>
                <p:cNvSpPr/>
                <p:nvPr/>
              </p:nvSpPr>
              <p:spPr bwMode="auto">
                <a:xfrm>
                  <a:off x="2681545" y="2189258"/>
                  <a:ext cx="3905102" cy="1922784"/>
                </a:xfrm>
                <a:prstGeom prst="triangle">
                  <a:avLst/>
                </a:prstGeom>
                <a:gradFill flip="none" rotWithShape="1">
                  <a:gsLst>
                    <a:gs pos="0">
                      <a:srgbClr val="D51067">
                        <a:lumMod val="20000"/>
                        <a:lumOff val="80000"/>
                        <a:alpha val="40000"/>
                      </a:srgbClr>
                    </a:gs>
                    <a:gs pos="100000">
                      <a:srgbClr val="D51067">
                        <a:lumMod val="60000"/>
                        <a:lumOff val="40000"/>
                        <a:shade val="100000"/>
                        <a:satMod val="115000"/>
                        <a:alpha val="0"/>
                      </a:srgbClr>
                    </a:gs>
                  </a:gsLst>
                  <a:lin ang="5400000" scaled="1"/>
                  <a:tileRect/>
                </a:grad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grpSp>
          <p:cxnSp>
            <p:nvCxnSpPr>
              <p:cNvPr id="85" name="Elbow Connector 84">
                <a:extLst>
                  <a:ext uri="{FF2B5EF4-FFF2-40B4-BE49-F238E27FC236}">
                    <a16:creationId xmlns:a16="http://schemas.microsoft.com/office/drawing/2014/main" id="{5F38CD8C-DB80-EE49-9F58-9BB6E5F11FEB}"/>
                  </a:ext>
                </a:extLst>
              </p:cNvPr>
              <p:cNvCxnSpPr/>
              <p:nvPr/>
            </p:nvCxnSpPr>
            <p:spPr bwMode="auto">
              <a:xfrm rot="5400000" flipH="1" flipV="1">
                <a:off x="93780" y="2585492"/>
                <a:ext cx="2802656" cy="1126811"/>
              </a:xfrm>
              <a:prstGeom prst="bentConnector3">
                <a:avLst>
                  <a:gd name="adj1" fmla="val 50000"/>
                </a:avLst>
              </a:prstGeom>
              <a:solidFill>
                <a:srgbClr val="FFFFFF"/>
              </a:solidFill>
              <a:ln w="317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83" name="Picture 82">
              <a:extLst>
                <a:ext uri="{FF2B5EF4-FFF2-40B4-BE49-F238E27FC236}">
                  <a16:creationId xmlns:a16="http://schemas.microsoft.com/office/drawing/2014/main" id="{45A78DF4-DEE4-2C40-8388-2BF9A7622DE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8082" y="5490425"/>
              <a:ext cx="987032" cy="987032"/>
            </a:xfrm>
            <a:prstGeom prst="rect">
              <a:avLst/>
            </a:prstGeom>
          </p:spPr>
        </p:pic>
      </p:grpSp>
      <p:grpSp>
        <p:nvGrpSpPr>
          <p:cNvPr id="89" name="Group 88">
            <a:extLst>
              <a:ext uri="{FF2B5EF4-FFF2-40B4-BE49-F238E27FC236}">
                <a16:creationId xmlns:a16="http://schemas.microsoft.com/office/drawing/2014/main" id="{8F797391-BB9C-B946-9990-8917203886F4}"/>
              </a:ext>
            </a:extLst>
          </p:cNvPr>
          <p:cNvGrpSpPr/>
          <p:nvPr/>
        </p:nvGrpSpPr>
        <p:grpSpPr>
          <a:xfrm>
            <a:off x="1643743" y="3902789"/>
            <a:ext cx="2111557" cy="2713805"/>
            <a:chOff x="1359225" y="3325599"/>
            <a:chExt cx="2112107" cy="2784166"/>
          </a:xfrm>
        </p:grpSpPr>
        <p:grpSp>
          <p:nvGrpSpPr>
            <p:cNvPr id="90" name="Group 89">
              <a:extLst>
                <a:ext uri="{FF2B5EF4-FFF2-40B4-BE49-F238E27FC236}">
                  <a16:creationId xmlns:a16="http://schemas.microsoft.com/office/drawing/2014/main" id="{7DC1412B-C2D5-C148-9403-54FDC6A62487}"/>
                </a:ext>
              </a:extLst>
            </p:cNvPr>
            <p:cNvGrpSpPr/>
            <p:nvPr/>
          </p:nvGrpSpPr>
          <p:grpSpPr>
            <a:xfrm>
              <a:off x="1359225" y="4550226"/>
              <a:ext cx="2112107" cy="1559539"/>
              <a:chOff x="2560492" y="1516626"/>
              <a:chExt cx="4054853" cy="2595416"/>
            </a:xfrm>
          </p:grpSpPr>
          <p:sp>
            <p:nvSpPr>
              <p:cNvPr id="92" name="Rounded Rectangle 91">
                <a:extLst>
                  <a:ext uri="{FF2B5EF4-FFF2-40B4-BE49-F238E27FC236}">
                    <a16:creationId xmlns:a16="http://schemas.microsoft.com/office/drawing/2014/main" id="{1251E63D-245E-7741-9527-98174AE91291}"/>
                  </a:ext>
                </a:extLst>
              </p:cNvPr>
              <p:cNvSpPr/>
              <p:nvPr/>
            </p:nvSpPr>
            <p:spPr bwMode="auto">
              <a:xfrm>
                <a:off x="3176217" y="1516626"/>
                <a:ext cx="2743201" cy="2348796"/>
              </a:xfrm>
              <a:prstGeom prst="roundRect">
                <a:avLst/>
              </a:prstGeom>
              <a:solidFill>
                <a:srgbClr val="4D4D4F"/>
              </a:solidFill>
              <a:ln w="12700" algn="ctr">
                <a:solidFill>
                  <a:srgbClr val="FFFFFF"/>
                </a:solid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sp>
            <p:nvSpPr>
              <p:cNvPr id="93" name="Rectangle 92">
                <a:extLst>
                  <a:ext uri="{FF2B5EF4-FFF2-40B4-BE49-F238E27FC236}">
                    <a16:creationId xmlns:a16="http://schemas.microsoft.com/office/drawing/2014/main" id="{B3585A17-32C5-EA4B-BC9A-BF126346FA72}"/>
                  </a:ext>
                </a:extLst>
              </p:cNvPr>
              <p:cNvSpPr/>
              <p:nvPr/>
            </p:nvSpPr>
            <p:spPr bwMode="auto">
              <a:xfrm>
                <a:off x="2560492" y="1569560"/>
                <a:ext cx="4054853" cy="569398"/>
              </a:xfrm>
              <a:prstGeom prst="rect">
                <a:avLst/>
              </a:prstGeom>
              <a:no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90000"/>
                  </a:lnSpc>
                  <a:spcBef>
                    <a:spcPts val="600"/>
                  </a:spcBef>
                  <a:spcAft>
                    <a:spcPct val="0"/>
                  </a:spcAft>
                  <a:buClr>
                    <a:srgbClr val="DB3977"/>
                  </a:buClr>
                  <a:buSzPct val="65000"/>
                  <a:buFont typeface="Wingdings" pitchFamily="2" charset="2"/>
                  <a:buNone/>
                  <a:tabLst/>
                  <a:defRPr/>
                </a:pPr>
                <a:r>
                  <a:rPr kumimoji="0" lang="en-US" sz="16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rPr>
                  <a:t>Cloud Assets</a:t>
                </a:r>
                <a:endParaRPr kumimoji="0" lang="en-US" sz="1200" b="1" i="0" u="none" strike="noStrike" kern="0" cap="none" spc="0" normalizeH="0" baseline="0" noProof="0">
                  <a:ln>
                    <a:noFill/>
                  </a:ln>
                  <a:solidFill>
                    <a:srgbClr val="FFFFFF"/>
                  </a:solidFill>
                  <a:effectLst/>
                  <a:uLnTx/>
                  <a:uFillTx/>
                  <a:latin typeface="DIN 2014 Demi" panose="020B0504020202020204" pitchFamily="34" charset="77"/>
                  <a:ea typeface="DIN 2014 Demi" panose="020B0504020202020204" pitchFamily="34" charset="77"/>
                  <a:cs typeface="+mn-cs"/>
                </a:endParaRPr>
              </a:p>
            </p:txBody>
          </p:sp>
          <p:sp>
            <p:nvSpPr>
              <p:cNvPr id="94" name="Isosceles Triangle 78">
                <a:extLst>
                  <a:ext uri="{FF2B5EF4-FFF2-40B4-BE49-F238E27FC236}">
                    <a16:creationId xmlns:a16="http://schemas.microsoft.com/office/drawing/2014/main" id="{15E27F88-B26C-E144-8B99-B6DD1C489ACE}"/>
                  </a:ext>
                </a:extLst>
              </p:cNvPr>
              <p:cNvSpPr/>
              <p:nvPr/>
            </p:nvSpPr>
            <p:spPr bwMode="auto">
              <a:xfrm>
                <a:off x="2681545" y="2189258"/>
                <a:ext cx="3905102" cy="1922784"/>
              </a:xfrm>
              <a:prstGeom prst="triangle">
                <a:avLst/>
              </a:prstGeom>
              <a:gradFill flip="none" rotWithShape="1">
                <a:gsLst>
                  <a:gs pos="0">
                    <a:srgbClr val="D51067">
                      <a:lumMod val="20000"/>
                      <a:lumOff val="80000"/>
                      <a:alpha val="40000"/>
                    </a:srgbClr>
                  </a:gs>
                  <a:gs pos="100000">
                    <a:srgbClr val="D51067">
                      <a:lumMod val="60000"/>
                      <a:lumOff val="40000"/>
                      <a:shade val="100000"/>
                      <a:satMod val="115000"/>
                      <a:alpha val="0"/>
                    </a:srgbClr>
                  </a:gs>
                </a:gsLst>
                <a:lin ang="5400000" scaled="1"/>
                <a:tileRect/>
              </a:gradFill>
              <a:ln w="12700" algn="ctr">
                <a:noFill/>
                <a:miter lim="800000"/>
                <a:headEnd/>
                <a:tailEnd/>
              </a:ln>
              <a:effectLst/>
            </p:spPr>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ctr" defTabSz="914400" rtl="0" eaLnBrk="1" fontAlgn="base" latinLnBrk="0" hangingPunct="1">
                  <a:lnSpc>
                    <a:spcPct val="80000"/>
                  </a:lnSpc>
                  <a:spcBef>
                    <a:spcPts val="1200"/>
                  </a:spcBef>
                  <a:spcAft>
                    <a:spcPts val="0"/>
                  </a:spcAft>
                  <a:buClr>
                    <a:srgbClr val="DB3977"/>
                  </a:buClr>
                  <a:buSzPct val="115000"/>
                  <a:buFont typeface="Wingdings" pitchFamily="2" charset="2"/>
                  <a:buNone/>
                  <a:tabLst/>
                  <a:defRPr/>
                </a:pPr>
                <a:endParaRPr kumimoji="0" lang="en-US" sz="2399" b="0" i="0" u="none" strike="noStrike" kern="1200" cap="none" spc="0" normalizeH="0" baseline="0" noProof="0" err="1">
                  <a:ln>
                    <a:noFill/>
                  </a:ln>
                  <a:solidFill>
                    <a:srgbClr val="4D4D4F"/>
                  </a:solidFill>
                  <a:effectLst/>
                  <a:uLnTx/>
                  <a:uFillTx/>
                  <a:latin typeface="Times New Roman"/>
                  <a:ea typeface="+mn-ea"/>
                  <a:cs typeface="+mn-cs"/>
                </a:endParaRPr>
              </a:p>
            </p:txBody>
          </p:sp>
        </p:grpSp>
        <p:cxnSp>
          <p:nvCxnSpPr>
            <p:cNvPr id="91" name="Elbow Connector 90">
              <a:extLst>
                <a:ext uri="{FF2B5EF4-FFF2-40B4-BE49-F238E27FC236}">
                  <a16:creationId xmlns:a16="http://schemas.microsoft.com/office/drawing/2014/main" id="{DA4393A1-769A-6943-892C-27F42256149B}"/>
                </a:ext>
              </a:extLst>
            </p:cNvPr>
            <p:cNvCxnSpPr>
              <a:stCxn id="92" idx="0"/>
            </p:cNvCxnSpPr>
            <p:nvPr/>
          </p:nvCxnSpPr>
          <p:spPr bwMode="auto">
            <a:xfrm rot="5400000" flipH="1" flipV="1">
              <a:off x="2264704" y="3455287"/>
              <a:ext cx="1224628" cy="965251"/>
            </a:xfrm>
            <a:prstGeom prst="bentConnector3">
              <a:avLst>
                <a:gd name="adj1" fmla="val 50000"/>
              </a:avLst>
            </a:prstGeom>
            <a:solidFill>
              <a:srgbClr val="FFFFFF"/>
            </a:solidFill>
            <a:ln w="3175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95" name="Picture 94">
            <a:extLst>
              <a:ext uri="{FF2B5EF4-FFF2-40B4-BE49-F238E27FC236}">
                <a16:creationId xmlns:a16="http://schemas.microsoft.com/office/drawing/2014/main" id="{502B0144-7F17-E64C-839A-0D4B7D43AB64}"/>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525510">
            <a:off x="7779849" y="130785"/>
            <a:ext cx="1094552" cy="1089688"/>
          </a:xfrm>
          <a:prstGeom prst="rect">
            <a:avLst/>
          </a:prstGeom>
        </p:spPr>
      </p:pic>
      <p:pic>
        <p:nvPicPr>
          <p:cNvPr id="96" name="Picture 95">
            <a:extLst>
              <a:ext uri="{FF2B5EF4-FFF2-40B4-BE49-F238E27FC236}">
                <a16:creationId xmlns:a16="http://schemas.microsoft.com/office/drawing/2014/main" id="{55EAE109-8738-0A44-AA00-16755C00F9B5}"/>
              </a:ext>
            </a:extLst>
          </p:cNvPr>
          <p:cNvPicPr>
            <a:picLocks noChangeAspect="1"/>
          </p:cNvPicPr>
          <p:nvPr/>
        </p:nvPicPr>
        <p:blipFill>
          <a:blip r:embed="rId11" cstate="email">
            <a:duotone>
              <a:srgbClr val="D51067">
                <a:shade val="45000"/>
                <a:satMod val="135000"/>
              </a:srgbClr>
              <a:prstClr val="white"/>
            </a:duotone>
            <a:extLst>
              <a:ext uri="{28A0092B-C50C-407E-A947-70E740481C1C}">
                <a14:useLocalDpi xmlns:a14="http://schemas.microsoft.com/office/drawing/2010/main"/>
              </a:ext>
            </a:extLst>
          </a:blip>
          <a:stretch>
            <a:fillRect/>
          </a:stretch>
        </p:blipFill>
        <p:spPr>
          <a:xfrm>
            <a:off x="1959053" y="5504154"/>
            <a:ext cx="1427771" cy="951847"/>
          </a:xfrm>
          <a:prstGeom prst="rect">
            <a:avLst/>
          </a:prstGeom>
        </p:spPr>
      </p:pic>
      <p:sp>
        <p:nvSpPr>
          <p:cNvPr id="2" name="Footer Placeholder 1"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r>
              <a:rPr kumimoji="0" lang="en-US" sz="900" b="0" i="0" u="none" strike="noStrike" kern="1200" cap="none" spc="0" normalizeH="0" baseline="0" noProof="0">
                <a:ln>
                  <a:noFill/>
                </a:ln>
                <a:solidFill>
                  <a:srgbClr val="FFFFFF">
                    <a:lumMod val="75000"/>
                  </a:srgbClr>
                </a:solidFill>
                <a:effectLst/>
                <a:uLnTx/>
                <a:uFillTx/>
                <a:latin typeface="Calibri"/>
                <a:ea typeface="+mn-ea"/>
                <a:cs typeface="+mn-cs"/>
              </a:rPr>
              <a:t> [Internal Use] for Check Point employees​</a:t>
            </a:r>
          </a:p>
        </p:txBody>
      </p:sp>
      <p:sp>
        <p:nvSpPr>
          <p:cNvPr id="3" name="Date Placeholder 2" hidden="1"/>
          <p:cNvSpPr>
            <a:spLocks noGrp="1"/>
          </p:cNvSpPr>
          <p:nvPr>
            <p:ph type="dt" sz="half" idx="4294967295"/>
          </p:nvPr>
        </p:nvSpPr>
        <p:spPr/>
        <p:txBody>
          <a:bodyPr/>
          <a:lstStyle/>
          <a:p>
            <a:pPr marL="0" marR="0" lvl="0" indent="0" algn="l" defTabSz="914400" rtl="0" eaLnBrk="1" fontAlgn="base" latinLnBrk="0" hangingPunct="1">
              <a:lnSpc>
                <a:spcPct val="100000"/>
              </a:lnSpc>
              <a:spcBef>
                <a:spcPct val="20000"/>
              </a:spcBef>
              <a:spcAft>
                <a:spcPct val="0"/>
              </a:spcAft>
              <a:buClr>
                <a:srgbClr val="00B7FF"/>
              </a:buClr>
              <a:buSzPct val="65000"/>
              <a:buFont typeface="Wingdings" pitchFamily="2" charset="2"/>
              <a:buNone/>
              <a:tabLst/>
              <a:defRPr/>
            </a:pPr>
            <a:endParaRPr kumimoji="0" lang="en-US" sz="600" b="0" i="0" u="none" strike="noStrike" kern="1200" cap="none" spc="0" normalizeH="0" baseline="0" noProof="0">
              <a:ln>
                <a:noFill/>
              </a:ln>
              <a:solidFill>
                <a:srgbClr val="30242F">
                  <a:tint val="75000"/>
                </a:srgbClr>
              </a:solidFill>
              <a:effectLst/>
              <a:uLnTx/>
              <a:uFillTx/>
              <a:latin typeface="Helvetica" pitchFamily="34" charset="0"/>
              <a:ea typeface="+mn-ea"/>
              <a:cs typeface="+mn-cs"/>
            </a:endParaRPr>
          </a:p>
        </p:txBody>
      </p:sp>
    </p:spTree>
    <p:extLst>
      <p:ext uri="{BB962C8B-B14F-4D97-AF65-F5344CB8AC3E}">
        <p14:creationId xmlns:p14="http://schemas.microsoft.com/office/powerpoint/2010/main" val="2443005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250"/>
                                  </p:stCondLst>
                                  <p:childTnLst>
                                    <p:set>
                                      <p:cBhvr>
                                        <p:cTn id="12" dur="1" fill="hold">
                                          <p:stCondLst>
                                            <p:cond delay="0"/>
                                          </p:stCondLst>
                                        </p:cTn>
                                        <p:tgtEl>
                                          <p:spTgt spid="34"/>
                                        </p:tgtEl>
                                        <p:attrNameLst>
                                          <p:attrName>style.visibility</p:attrName>
                                        </p:attrNameLst>
                                      </p:cBhvr>
                                      <p:to>
                                        <p:strVal val="visible"/>
                                      </p:to>
                                    </p:set>
                                    <p:animEffect transition="in" filter="wheel(1)">
                                      <p:cBhvr>
                                        <p:cTn id="13" dur="500"/>
                                        <p:tgtEl>
                                          <p:spTgt spid="34"/>
                                        </p:tgtEl>
                                      </p:cBhvr>
                                    </p:animEffect>
                                  </p:childTnLst>
                                </p:cTn>
                              </p:par>
                            </p:childTnLst>
                          </p:cTn>
                        </p:par>
                        <p:par>
                          <p:cTn id="14" fill="hold">
                            <p:stCondLst>
                              <p:cond delay="1750"/>
                            </p:stCondLst>
                            <p:childTnLst>
                              <p:par>
                                <p:cTn id="15" presetID="21" presetClass="entr" presetSubtype="1"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heel(1)">
                                      <p:cBhvr>
                                        <p:cTn id="17" dur="500"/>
                                        <p:tgtEl>
                                          <p:spTgt spid="35"/>
                                        </p:tgtEl>
                                      </p:cBhvr>
                                    </p:animEffect>
                                  </p:childTnLst>
                                </p:cTn>
                              </p:par>
                            </p:childTnLst>
                          </p:cTn>
                        </p:par>
                        <p:par>
                          <p:cTn id="18" fill="hold">
                            <p:stCondLst>
                              <p:cond delay="2250"/>
                            </p:stCondLst>
                            <p:childTnLst>
                              <p:par>
                                <p:cTn id="19" presetID="21" presetClass="entr" presetSubtype="1"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heel(1)">
                                      <p:cBhvr>
                                        <p:cTn id="21" dur="500"/>
                                        <p:tgtEl>
                                          <p:spTgt spid="36"/>
                                        </p:tgtEl>
                                      </p:cBhvr>
                                    </p:animEffect>
                                  </p:childTnLst>
                                </p:cTn>
                              </p:par>
                            </p:childTnLst>
                          </p:cTn>
                        </p:par>
                        <p:par>
                          <p:cTn id="22" fill="hold">
                            <p:stCondLst>
                              <p:cond delay="2750"/>
                            </p:stCondLst>
                            <p:childTnLst>
                              <p:par>
                                <p:cTn id="23" presetID="21" presetClass="entr" presetSubtype="1"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heel(1)">
                                      <p:cBhvr>
                                        <p:cTn id="25" dur="500"/>
                                        <p:tgtEl>
                                          <p:spTgt spid="37"/>
                                        </p:tgtEl>
                                      </p:cBhvr>
                                    </p:animEffect>
                                  </p:childTnLst>
                                </p:cTn>
                              </p:par>
                            </p:childTnLst>
                          </p:cTn>
                        </p:par>
                        <p:par>
                          <p:cTn id="26" fill="hold">
                            <p:stCondLst>
                              <p:cond delay="3250"/>
                            </p:stCondLst>
                            <p:childTnLst>
                              <p:par>
                                <p:cTn id="27" presetID="21" presetClass="entr" presetSubtype="1"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heel(1)">
                                      <p:cBhvr>
                                        <p:cTn id="29" dur="500"/>
                                        <p:tgtEl>
                                          <p:spTgt spid="38"/>
                                        </p:tgtEl>
                                      </p:cBhvr>
                                    </p:animEffect>
                                  </p:childTnLst>
                                </p:cTn>
                              </p:par>
                            </p:childTnLst>
                          </p:cTn>
                        </p:par>
                        <p:par>
                          <p:cTn id="30" fill="hold">
                            <p:stCondLst>
                              <p:cond delay="3750"/>
                            </p:stCondLst>
                            <p:childTnLst>
                              <p:par>
                                <p:cTn id="31" presetID="21" presetClass="entr" presetSubtype="1"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heel(1)">
                                      <p:cBhvr>
                                        <p:cTn id="33" dur="500"/>
                                        <p:tgtEl>
                                          <p:spTgt spid="39"/>
                                        </p:tgtEl>
                                      </p:cBhvr>
                                    </p:animEffect>
                                  </p:childTnLst>
                                </p:cTn>
                              </p:par>
                            </p:childTnLst>
                          </p:cTn>
                        </p:par>
                        <p:par>
                          <p:cTn id="34" fill="hold">
                            <p:stCondLst>
                              <p:cond delay="4250"/>
                            </p:stCondLst>
                            <p:childTnLst>
                              <p:par>
                                <p:cTn id="35" presetID="21" presetClass="entr" presetSubtype="1"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heel(1)">
                                      <p:cBhvr>
                                        <p:cTn id="3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7" name="Picture 2" descr="CloudGuard Complete Security Architecture diagram">
            <a:extLst>
              <a:ext uri="{FF2B5EF4-FFF2-40B4-BE49-F238E27FC236}">
                <a16:creationId xmlns:a16="http://schemas.microsoft.com/office/drawing/2014/main" id="{78490B23-D3C9-1DCC-CCE9-004C6C4D8BC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57970" y="2034167"/>
            <a:ext cx="9273530" cy="341656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hidden="1"/>
          <p:cNvSpPr>
            <a:spLocks noGrp="1"/>
          </p:cNvSpPr>
          <p:nvPr>
            <p:ph type="ftr" sz="quarter" idx="11"/>
          </p:nvPr>
        </p:nvSpPr>
        <p:spPr/>
        <p:txBody>
          <a:bodyPr/>
          <a:lstStyle/>
          <a:p>
            <a:endParaRPr lang="en-US"/>
          </a:p>
        </p:txBody>
      </p:sp>
      <p:sp>
        <p:nvSpPr>
          <p:cNvPr id="3" name="Date Placeholder 2" hidden="1"/>
          <p:cNvSpPr>
            <a:spLocks noGrp="1"/>
          </p:cNvSpPr>
          <p:nvPr>
            <p:ph type="dt" sz="half" idx="4294967295"/>
          </p:nvPr>
        </p:nvSpPr>
        <p:spPr/>
        <p:txBody>
          <a:bodyPr/>
          <a:lstStyle/>
          <a:p>
            <a:endParaRPr lang="en-US"/>
          </a:p>
        </p:txBody>
      </p:sp>
    </p:spTree>
    <p:extLst>
      <p:ext uri="{BB962C8B-B14F-4D97-AF65-F5344CB8AC3E}">
        <p14:creationId xmlns:p14="http://schemas.microsoft.com/office/powerpoint/2010/main" val="105511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6">
            <a:extLst>
              <a:ext uri="{FF2B5EF4-FFF2-40B4-BE49-F238E27FC236}">
                <a16:creationId xmlns:a16="http://schemas.microsoft.com/office/drawing/2014/main" id="{097B624D-49FF-A7D0-163F-C5BC5E63133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sp>
        <p:nvSpPr>
          <p:cNvPr id="3" name="Footer Placeholder 2" hidden="1"/>
          <p:cNvSpPr>
            <a:spLocks noGrp="1"/>
          </p:cNvSpPr>
          <p:nvPr>
            <p:ph type="ftr" sz="quarter" idx="11"/>
          </p:nvPr>
        </p:nvSpPr>
        <p:spPr/>
        <p:txBody>
          <a:bodyPr/>
          <a:lstStyle/>
          <a:p>
            <a:pPr marL="0" marR="0" lvl="0" indent="0" algn="ctr" defTabSz="914126" rtl="0" eaLnBrk="1" fontAlgn="auto" latinLnBrk="0" hangingPunct="1">
              <a:lnSpc>
                <a:spcPct val="100000"/>
              </a:lnSpc>
              <a:spcBef>
                <a:spcPts val="0"/>
              </a:spcBef>
              <a:spcAft>
                <a:spcPts val="0"/>
              </a:spcAft>
              <a:buClrTx/>
              <a:buSzTx/>
              <a:buFont typeface="Wingdings" pitchFamily="2" charset="2"/>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[Internal Use] for Check Point employees​</a:t>
            </a:r>
          </a:p>
        </p:txBody>
      </p:sp>
      <p:sp>
        <p:nvSpPr>
          <p:cNvPr id="4" name="Title 3"/>
          <p:cNvSpPr>
            <a:spLocks noGrp="1"/>
          </p:cNvSpPr>
          <p:nvPr>
            <p:ph type="title"/>
          </p:nvPr>
        </p:nvSpPr>
        <p:spPr>
          <a:xfrm>
            <a:off x="76200" y="5219976"/>
            <a:ext cx="12188823" cy="707289"/>
          </a:xfrm>
        </p:spPr>
        <p:txBody>
          <a:bodyPr>
            <a:normAutofit/>
          </a:bodyPr>
          <a:lstStyle/>
          <a:p>
            <a:pPr algn="ctr">
              <a:buClr>
                <a:schemeClr val="accent2"/>
              </a:buClr>
              <a:buSzPct val="65000"/>
              <a:buFont typeface="Wingdings" pitchFamily="2" charset="2"/>
            </a:pPr>
            <a:r>
              <a:rPr lang="en-US" sz="4000" b="1">
                <a:solidFill>
                  <a:schemeClr val="bg1"/>
                </a:solidFill>
                <a:latin typeface="Roboto" pitchFamily="2" charset="0"/>
                <a:ea typeface="Roboto" pitchFamily="2" charset="0"/>
                <a:cs typeface="Arial"/>
                <a:sym typeface="Arial"/>
              </a:rPr>
              <a:t>Natively in the Cloud</a:t>
            </a:r>
          </a:p>
        </p:txBody>
      </p:sp>
      <p:sp>
        <p:nvSpPr>
          <p:cNvPr id="2" name="Date Placeholder 1" hidden="1"/>
          <p:cNvSpPr>
            <a:spLocks noGrp="1"/>
          </p:cNvSpPr>
          <p:nvPr>
            <p:ph type="dt" sz="half" idx="15"/>
          </p:nvPr>
        </p:nvSpPr>
        <p:spPr/>
        <p:txBody>
          <a:bodyPr/>
          <a:lstStyle/>
          <a:p>
            <a:pPr marL="0" marR="0" lvl="0" indent="0" algn="l" defTabSz="914126" rtl="0" eaLnBrk="1" fontAlgn="auto" latinLnBrk="0" hangingPunct="1">
              <a:lnSpc>
                <a:spcPct val="100000"/>
              </a:lnSpc>
              <a:spcBef>
                <a:spcPts val="0"/>
              </a:spcBef>
              <a:spcAft>
                <a:spcPts val="0"/>
              </a:spcAft>
              <a:buClrTx/>
              <a:buSzTx/>
              <a:buFont typeface="Wingdings" pitchFamily="2" charset="2"/>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Prostokąt zaokrąglony 16">
            <a:extLst>
              <a:ext uri="{FF2B5EF4-FFF2-40B4-BE49-F238E27FC236}">
                <a16:creationId xmlns:a16="http://schemas.microsoft.com/office/drawing/2014/main" id="{C796E13D-D140-6D5F-0A83-BA86E79D9F4D}"/>
              </a:ext>
            </a:extLst>
          </p:cNvPr>
          <p:cNvSpPr/>
          <p:nvPr/>
        </p:nvSpPr>
        <p:spPr bwMode="auto">
          <a:xfrm>
            <a:off x="609601" y="1725206"/>
            <a:ext cx="11041625" cy="2986973"/>
          </a:xfrm>
          <a:prstGeom prst="roundRect">
            <a:avLst>
              <a:gd name="adj" fmla="val 9143"/>
            </a:avLst>
          </a:prstGeom>
          <a:solidFill>
            <a:schemeClr val="bg1">
              <a:alpha val="27543"/>
            </a:scheme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pl-PL" sz="2400" err="1">
              <a:latin typeface="+mn-lt"/>
            </a:endParaRPr>
          </a:p>
        </p:txBody>
      </p:sp>
      <p:sp>
        <p:nvSpPr>
          <p:cNvPr id="18" name="pole tekstowe 17">
            <a:extLst>
              <a:ext uri="{FF2B5EF4-FFF2-40B4-BE49-F238E27FC236}">
                <a16:creationId xmlns:a16="http://schemas.microsoft.com/office/drawing/2014/main" id="{EE938566-4E19-7005-F1DA-93C447001FF8}"/>
              </a:ext>
            </a:extLst>
          </p:cNvPr>
          <p:cNvSpPr txBox="1"/>
          <p:nvPr/>
        </p:nvSpPr>
        <p:spPr bwMode="auto">
          <a:xfrm>
            <a:off x="1050186" y="2934210"/>
            <a:ext cx="1535148" cy="646331"/>
          </a:xfrm>
          <a:prstGeom prst="rect">
            <a:avLst/>
          </a:prstGeom>
          <a:noFill/>
          <a:ln>
            <a:noFill/>
          </a:ln>
          <a:effectLst/>
        </p:spPr>
        <p:txBody>
          <a:bodyPr wrap="square">
            <a:spAutoFit/>
          </a:bodyPr>
          <a:lstStyle/>
          <a:p>
            <a:pPr algn="ctr">
              <a:lnSpc>
                <a:spcPct val="100000"/>
              </a:lnSpc>
              <a:spcBef>
                <a:spcPts val="0"/>
              </a:spcBef>
              <a:spcAft>
                <a:spcPts val="1200"/>
              </a:spcAft>
            </a:pPr>
            <a:r>
              <a:rPr lang="en-US" sz="1800" b="1">
                <a:solidFill>
                  <a:srgbClr val="FFFFFF"/>
                </a:solidFill>
                <a:latin typeface="Roboto" panose="02000000000000000000" pitchFamily="2" charset="0"/>
                <a:ea typeface="Roboto" panose="02000000000000000000" pitchFamily="2" charset="0"/>
                <a:cs typeface="Roboto" panose="02000000000000000000" pitchFamily="2" charset="0"/>
              </a:rPr>
              <a:t>SECURITY BLADES</a:t>
            </a:r>
          </a:p>
        </p:txBody>
      </p:sp>
      <p:sp>
        <p:nvSpPr>
          <p:cNvPr id="19" name="pole tekstowe 18">
            <a:extLst>
              <a:ext uri="{FF2B5EF4-FFF2-40B4-BE49-F238E27FC236}">
                <a16:creationId xmlns:a16="http://schemas.microsoft.com/office/drawing/2014/main" id="{BD8C6433-7970-4DCD-DC0B-7320DD2C5B5E}"/>
              </a:ext>
            </a:extLst>
          </p:cNvPr>
          <p:cNvSpPr txBox="1"/>
          <p:nvPr/>
        </p:nvSpPr>
        <p:spPr bwMode="auto">
          <a:xfrm>
            <a:off x="3025919" y="2934210"/>
            <a:ext cx="1879401" cy="646331"/>
          </a:xfrm>
          <a:prstGeom prst="rect">
            <a:avLst/>
          </a:prstGeom>
          <a:noFill/>
          <a:ln>
            <a:noFill/>
          </a:ln>
          <a:effectLst/>
        </p:spPr>
        <p:txBody>
          <a:bodyPr wrap="square">
            <a:spAutoFit/>
          </a:bodyPr>
          <a:lstStyle/>
          <a:p>
            <a:pPr algn="ctr">
              <a:lnSpc>
                <a:spcPct val="100000"/>
              </a:lnSpc>
              <a:spcBef>
                <a:spcPts val="0"/>
              </a:spcBef>
              <a:spcAft>
                <a:spcPts val="1200"/>
              </a:spcAft>
            </a:pPr>
            <a:r>
              <a:rPr lang="en-US" sz="1800" b="1">
                <a:solidFill>
                  <a:srgbClr val="FFFFFF"/>
                </a:solidFill>
                <a:latin typeface="Roboto" panose="02000000000000000000" pitchFamily="2" charset="0"/>
                <a:ea typeface="Roboto" panose="02000000000000000000" pitchFamily="2" charset="0"/>
                <a:cs typeface="Roboto" panose="02000000000000000000" pitchFamily="2" charset="0"/>
              </a:rPr>
              <a:t>POLICY MANAGEMENT</a:t>
            </a:r>
          </a:p>
        </p:txBody>
      </p:sp>
      <p:sp>
        <p:nvSpPr>
          <p:cNvPr id="12" name="pole tekstowe 11">
            <a:extLst>
              <a:ext uri="{FF2B5EF4-FFF2-40B4-BE49-F238E27FC236}">
                <a16:creationId xmlns:a16="http://schemas.microsoft.com/office/drawing/2014/main" id="{A8593998-31DE-784B-17A3-B57A55CF0304}"/>
              </a:ext>
            </a:extLst>
          </p:cNvPr>
          <p:cNvSpPr txBox="1"/>
          <p:nvPr/>
        </p:nvSpPr>
        <p:spPr bwMode="auto">
          <a:xfrm>
            <a:off x="5245912" y="3580541"/>
            <a:ext cx="2017147" cy="738664"/>
          </a:xfrm>
          <a:prstGeom prst="rect">
            <a:avLst/>
          </a:prstGeom>
          <a:noFill/>
          <a:ln>
            <a:noFill/>
          </a:ln>
          <a:effectLst/>
        </p:spPr>
        <p:txBody>
          <a:bodyPr wrap="square">
            <a:spAutoFit/>
          </a:bodyPr>
          <a:lstStyle/>
          <a:p>
            <a:pPr marL="137160" algn="ctr">
              <a:spcAft>
                <a:spcPts val="1200"/>
              </a:spcAft>
            </a:pPr>
            <a:r>
              <a:rPr lang="en-US">
                <a:solidFill>
                  <a:srgbClr val="FFFFFF"/>
                </a:solidFill>
                <a:latin typeface="Roboto" panose="02000000000000000000" pitchFamily="2" charset="0"/>
                <a:ea typeface="Roboto" panose="02000000000000000000" pitchFamily="2" charset="0"/>
                <a:cs typeface="Roboto" panose="02000000000000000000" pitchFamily="2" charset="0"/>
              </a:rPr>
              <a:t>Understand network traffic patterns and behaviors</a:t>
            </a:r>
          </a:p>
        </p:txBody>
      </p:sp>
      <p:sp>
        <p:nvSpPr>
          <p:cNvPr id="20" name="pole tekstowe 19">
            <a:extLst>
              <a:ext uri="{FF2B5EF4-FFF2-40B4-BE49-F238E27FC236}">
                <a16:creationId xmlns:a16="http://schemas.microsoft.com/office/drawing/2014/main" id="{650474D7-B244-74E3-4E3A-E07CCCECF755}"/>
              </a:ext>
            </a:extLst>
          </p:cNvPr>
          <p:cNvSpPr txBox="1"/>
          <p:nvPr/>
        </p:nvSpPr>
        <p:spPr bwMode="auto">
          <a:xfrm>
            <a:off x="5442918" y="2934210"/>
            <a:ext cx="1535148" cy="369332"/>
          </a:xfrm>
          <a:prstGeom prst="rect">
            <a:avLst/>
          </a:prstGeom>
          <a:noFill/>
          <a:ln>
            <a:noFill/>
          </a:ln>
          <a:effectLst/>
        </p:spPr>
        <p:txBody>
          <a:bodyPr wrap="square">
            <a:spAutoFit/>
          </a:bodyPr>
          <a:lstStyle/>
          <a:p>
            <a:pPr algn="ctr">
              <a:lnSpc>
                <a:spcPct val="100000"/>
              </a:lnSpc>
              <a:spcBef>
                <a:spcPts val="0"/>
              </a:spcBef>
              <a:spcAft>
                <a:spcPts val="1200"/>
              </a:spcAft>
            </a:pPr>
            <a:r>
              <a:rPr lang="en-US" sz="1800" b="1">
                <a:solidFill>
                  <a:srgbClr val="FFFFFF"/>
                </a:solidFill>
                <a:latin typeface="Roboto" panose="02000000000000000000" pitchFamily="2" charset="0"/>
                <a:ea typeface="Roboto" panose="02000000000000000000" pitchFamily="2" charset="0"/>
                <a:cs typeface="Roboto" panose="02000000000000000000" pitchFamily="2" charset="0"/>
              </a:rPr>
              <a:t>VISIBILITY</a:t>
            </a:r>
          </a:p>
        </p:txBody>
      </p:sp>
      <p:sp>
        <p:nvSpPr>
          <p:cNvPr id="13" name="pole tekstowe 12">
            <a:extLst>
              <a:ext uri="{FF2B5EF4-FFF2-40B4-BE49-F238E27FC236}">
                <a16:creationId xmlns:a16="http://schemas.microsoft.com/office/drawing/2014/main" id="{FA56E8AF-3D52-108C-BDCF-EC6FB1141639}"/>
              </a:ext>
            </a:extLst>
          </p:cNvPr>
          <p:cNvSpPr txBox="1"/>
          <p:nvPr/>
        </p:nvSpPr>
        <p:spPr bwMode="auto">
          <a:xfrm>
            <a:off x="7299758" y="3580541"/>
            <a:ext cx="1906364" cy="738664"/>
          </a:xfrm>
          <a:prstGeom prst="rect">
            <a:avLst/>
          </a:prstGeom>
          <a:noFill/>
          <a:ln>
            <a:noFill/>
          </a:ln>
          <a:effectLst/>
        </p:spPr>
        <p:txBody>
          <a:bodyPr wrap="square">
            <a:spAutoFit/>
          </a:bodyPr>
          <a:lstStyle/>
          <a:p>
            <a:pPr marL="137160" algn="ctr">
              <a:spcAft>
                <a:spcPts val="1200"/>
              </a:spcAft>
            </a:pPr>
            <a:r>
              <a:rPr lang="en-US">
                <a:solidFill>
                  <a:srgbClr val="FFFFFF"/>
                </a:solidFill>
                <a:latin typeface="Roboto" panose="02000000000000000000" pitchFamily="2" charset="0"/>
                <a:ea typeface="Roboto" panose="02000000000000000000" pitchFamily="2" charset="0"/>
                <a:cs typeface="Roboto" panose="02000000000000000000" pitchFamily="2" charset="0"/>
              </a:rPr>
              <a:t>Investigate incidents and enable forensics</a:t>
            </a:r>
          </a:p>
        </p:txBody>
      </p:sp>
      <p:sp>
        <p:nvSpPr>
          <p:cNvPr id="21" name="pole tekstowe 20">
            <a:extLst>
              <a:ext uri="{FF2B5EF4-FFF2-40B4-BE49-F238E27FC236}">
                <a16:creationId xmlns:a16="http://schemas.microsoft.com/office/drawing/2014/main" id="{C50FFB26-A79D-8B39-281D-42D6BB4785F0}"/>
              </a:ext>
            </a:extLst>
          </p:cNvPr>
          <p:cNvSpPr txBox="1"/>
          <p:nvPr/>
        </p:nvSpPr>
        <p:spPr bwMode="auto">
          <a:xfrm>
            <a:off x="7467017" y="2934210"/>
            <a:ext cx="1535148" cy="369332"/>
          </a:xfrm>
          <a:prstGeom prst="rect">
            <a:avLst/>
          </a:prstGeom>
          <a:noFill/>
          <a:ln>
            <a:noFill/>
          </a:ln>
          <a:effectLst/>
        </p:spPr>
        <p:txBody>
          <a:bodyPr wrap="square">
            <a:spAutoFit/>
          </a:bodyPr>
          <a:lstStyle/>
          <a:p>
            <a:pPr algn="ctr">
              <a:lnSpc>
                <a:spcPct val="100000"/>
              </a:lnSpc>
              <a:spcBef>
                <a:spcPts val="0"/>
              </a:spcBef>
              <a:spcAft>
                <a:spcPts val="1200"/>
              </a:spcAft>
            </a:pPr>
            <a:r>
              <a:rPr lang="en-US" sz="1800" b="1">
                <a:solidFill>
                  <a:srgbClr val="FFFFFF"/>
                </a:solidFill>
                <a:latin typeface="Roboto" panose="02000000000000000000" pitchFamily="2" charset="0"/>
                <a:ea typeface="Roboto" panose="02000000000000000000" pitchFamily="2" charset="0"/>
                <a:cs typeface="Roboto" panose="02000000000000000000" pitchFamily="2" charset="0"/>
              </a:rPr>
              <a:t>LOGGING</a:t>
            </a:r>
          </a:p>
        </p:txBody>
      </p:sp>
      <p:sp>
        <p:nvSpPr>
          <p:cNvPr id="14" name="pole tekstowe 13">
            <a:extLst>
              <a:ext uri="{FF2B5EF4-FFF2-40B4-BE49-F238E27FC236}">
                <a16:creationId xmlns:a16="http://schemas.microsoft.com/office/drawing/2014/main" id="{6348CF84-BC95-4923-77DB-A8C03FDD69AA}"/>
              </a:ext>
            </a:extLst>
          </p:cNvPr>
          <p:cNvSpPr txBox="1"/>
          <p:nvPr/>
        </p:nvSpPr>
        <p:spPr bwMode="auto">
          <a:xfrm>
            <a:off x="9316905" y="3580541"/>
            <a:ext cx="2216333" cy="738664"/>
          </a:xfrm>
          <a:prstGeom prst="rect">
            <a:avLst/>
          </a:prstGeom>
          <a:noFill/>
          <a:ln>
            <a:noFill/>
          </a:ln>
          <a:effectLst/>
        </p:spPr>
        <p:txBody>
          <a:bodyPr wrap="square">
            <a:spAutoFit/>
          </a:bodyPr>
          <a:lstStyle/>
          <a:p>
            <a:pPr marL="137160" algn="ctr">
              <a:spcAft>
                <a:spcPts val="1200"/>
              </a:spcAft>
            </a:pPr>
            <a:r>
              <a:rPr lang="en-US">
                <a:solidFill>
                  <a:srgbClr val="FFFFFF"/>
                </a:solidFill>
                <a:latin typeface="Roboto" panose="02000000000000000000" pitchFamily="2" charset="0"/>
                <a:ea typeface="Roboto" panose="02000000000000000000" pitchFamily="2" charset="0"/>
                <a:cs typeface="Roboto" panose="02000000000000000000" pitchFamily="2" charset="0"/>
              </a:rPr>
              <a:t>Reduce security management overhead and increase efficiency</a:t>
            </a:r>
          </a:p>
        </p:txBody>
      </p:sp>
      <p:sp>
        <p:nvSpPr>
          <p:cNvPr id="22" name="pole tekstowe 21">
            <a:extLst>
              <a:ext uri="{FF2B5EF4-FFF2-40B4-BE49-F238E27FC236}">
                <a16:creationId xmlns:a16="http://schemas.microsoft.com/office/drawing/2014/main" id="{C4AA1595-6C74-DAAA-EFD9-334C3895EA1C}"/>
              </a:ext>
            </a:extLst>
          </p:cNvPr>
          <p:cNvSpPr txBox="1"/>
          <p:nvPr/>
        </p:nvSpPr>
        <p:spPr bwMode="auto">
          <a:xfrm>
            <a:off x="9618431" y="2934210"/>
            <a:ext cx="1645836" cy="646331"/>
          </a:xfrm>
          <a:prstGeom prst="rect">
            <a:avLst/>
          </a:prstGeom>
          <a:noFill/>
          <a:ln>
            <a:noFill/>
          </a:ln>
          <a:effectLst/>
        </p:spPr>
        <p:txBody>
          <a:bodyPr wrap="square">
            <a:spAutoFit/>
          </a:bodyPr>
          <a:lstStyle/>
          <a:p>
            <a:pPr algn="ctr">
              <a:lnSpc>
                <a:spcPct val="100000"/>
              </a:lnSpc>
              <a:spcBef>
                <a:spcPts val="0"/>
              </a:spcBef>
              <a:spcAft>
                <a:spcPts val="1200"/>
              </a:spcAft>
            </a:pPr>
            <a:r>
              <a:rPr lang="en-US" sz="1800" b="1">
                <a:solidFill>
                  <a:srgbClr val="FFFFFF"/>
                </a:solidFill>
                <a:latin typeface="Roboto" panose="02000000000000000000" pitchFamily="2" charset="0"/>
                <a:ea typeface="Roboto" panose="02000000000000000000" pitchFamily="2" charset="0"/>
                <a:cs typeface="Roboto" panose="02000000000000000000" pitchFamily="2" charset="0"/>
              </a:rPr>
              <a:t>REPORTING &amp; CONTROL</a:t>
            </a:r>
          </a:p>
        </p:txBody>
      </p:sp>
      <p:sp>
        <p:nvSpPr>
          <p:cNvPr id="32" name="Footer_copyright">
            <a:extLst>
              <a:ext uri="{FF2B5EF4-FFF2-40B4-BE49-F238E27FC236}">
                <a16:creationId xmlns:a16="http://schemas.microsoft.com/office/drawing/2014/main" id="{FBA1E8AF-3C91-21BD-614E-0D9860CF6925}"/>
              </a:ext>
            </a:extLst>
          </p:cNvPr>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cxnSp>
        <p:nvCxnSpPr>
          <p:cNvPr id="33" name="Footer line">
            <a:extLst>
              <a:ext uri="{FF2B5EF4-FFF2-40B4-BE49-F238E27FC236}">
                <a16:creationId xmlns:a16="http://schemas.microsoft.com/office/drawing/2014/main" id="{9C18528E-5CB3-193B-F1AA-C9BC1AF293C3}"/>
              </a:ext>
            </a:extLst>
          </p:cNvPr>
          <p:cNvCxnSpPr/>
          <p:nvPr/>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4" name="Picture 5">
            <a:extLst>
              <a:ext uri="{FF2B5EF4-FFF2-40B4-BE49-F238E27FC236}">
                <a16:creationId xmlns:a16="http://schemas.microsoft.com/office/drawing/2014/main" id="{AEF1BDDB-B0EE-8775-ECA3-4AAC7557572F}"/>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sp>
        <p:nvSpPr>
          <p:cNvPr id="35" name="Footer_page number">
            <a:extLst>
              <a:ext uri="{FF2B5EF4-FFF2-40B4-BE49-F238E27FC236}">
                <a16:creationId xmlns:a16="http://schemas.microsoft.com/office/drawing/2014/main" id="{9305703C-1152-8053-F191-5A2DF2549390}"/>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latin typeface="+mn-lt"/>
                <a:ea typeface="+mn-ea"/>
                <a:cs typeface="+mn-cs"/>
              </a:rPr>
              <a:pPr algn="r" fontAlgn="auto">
                <a:spcBef>
                  <a:spcPts val="0"/>
                </a:spcBef>
                <a:spcAft>
                  <a:spcPts val="0"/>
                </a:spcAft>
                <a:buClrTx/>
                <a:buSzTx/>
                <a:buFontTx/>
                <a:buNone/>
                <a:defRPr/>
              </a:pPr>
              <a:t>5</a:t>
            </a:fld>
            <a:endParaRPr lang="en-US" sz="1100" kern="0">
              <a:latin typeface="+mn-lt"/>
              <a:ea typeface="+mn-ea"/>
              <a:cs typeface="+mn-cs"/>
            </a:endParaRPr>
          </a:p>
        </p:txBody>
      </p:sp>
      <p:sp>
        <p:nvSpPr>
          <p:cNvPr id="27" name="pole tekstowe 11">
            <a:extLst>
              <a:ext uri="{FF2B5EF4-FFF2-40B4-BE49-F238E27FC236}">
                <a16:creationId xmlns:a16="http://schemas.microsoft.com/office/drawing/2014/main" id="{A8593998-31DE-784B-17A3-B57A55CF0304}"/>
              </a:ext>
            </a:extLst>
          </p:cNvPr>
          <p:cNvSpPr txBox="1"/>
          <p:nvPr/>
        </p:nvSpPr>
        <p:spPr bwMode="auto">
          <a:xfrm>
            <a:off x="778962" y="3580541"/>
            <a:ext cx="1843071" cy="738664"/>
          </a:xfrm>
          <a:prstGeom prst="rect">
            <a:avLst/>
          </a:prstGeom>
          <a:noFill/>
          <a:ln>
            <a:noFill/>
          </a:ln>
          <a:effectLst/>
        </p:spPr>
        <p:txBody>
          <a:bodyPr wrap="square">
            <a:spAutoFit/>
          </a:bodyPr>
          <a:lstStyle/>
          <a:p>
            <a:pPr marL="137160" indent="0" algn="ctr">
              <a:lnSpc>
                <a:spcPct val="100000"/>
              </a:lnSpc>
              <a:spcBef>
                <a:spcPts val="0"/>
              </a:spcBef>
              <a:spcAft>
                <a:spcPts val="1200"/>
              </a:spcAft>
              <a:buNone/>
            </a:pPr>
            <a:r>
              <a:rPr lang="en-US">
                <a:solidFill>
                  <a:srgbClr val="FFFFFF"/>
                </a:solidFill>
                <a:latin typeface="Roboto" panose="02000000000000000000" pitchFamily="2" charset="0"/>
                <a:ea typeface="Roboto" panose="02000000000000000000" pitchFamily="2" charset="0"/>
                <a:cs typeface="Roboto" panose="02000000000000000000" pitchFamily="2" charset="0"/>
              </a:rPr>
              <a:t>Same security technologies as on-premises</a:t>
            </a:r>
          </a:p>
        </p:txBody>
      </p:sp>
      <p:sp>
        <p:nvSpPr>
          <p:cNvPr id="28" name="pole tekstowe 11">
            <a:extLst>
              <a:ext uri="{FF2B5EF4-FFF2-40B4-BE49-F238E27FC236}">
                <a16:creationId xmlns:a16="http://schemas.microsoft.com/office/drawing/2014/main" id="{A8593998-31DE-784B-17A3-B57A55CF0304}"/>
              </a:ext>
            </a:extLst>
          </p:cNvPr>
          <p:cNvSpPr txBox="1"/>
          <p:nvPr/>
        </p:nvSpPr>
        <p:spPr bwMode="auto">
          <a:xfrm>
            <a:off x="2925926" y="3580541"/>
            <a:ext cx="1979394" cy="738664"/>
          </a:xfrm>
          <a:prstGeom prst="rect">
            <a:avLst/>
          </a:prstGeom>
          <a:noFill/>
          <a:ln>
            <a:noFill/>
          </a:ln>
          <a:effectLst/>
        </p:spPr>
        <p:txBody>
          <a:bodyPr wrap="square">
            <a:spAutoFit/>
          </a:bodyPr>
          <a:lstStyle/>
          <a:p>
            <a:pPr marL="137160" algn="ctr">
              <a:spcAft>
                <a:spcPts val="1200"/>
              </a:spcAft>
            </a:pPr>
            <a:r>
              <a:rPr lang="en-US">
                <a:solidFill>
                  <a:srgbClr val="FFFFFF"/>
                </a:solidFill>
                <a:latin typeface="Roboto" panose="02000000000000000000" pitchFamily="2" charset="0"/>
                <a:ea typeface="Roboto" panose="02000000000000000000" pitchFamily="2" charset="0"/>
                <a:cs typeface="Roboto" panose="02000000000000000000" pitchFamily="2" charset="0"/>
              </a:rPr>
              <a:t>Manage consistent policies for all clouds and on-premises</a:t>
            </a:r>
          </a:p>
        </p:txBody>
      </p:sp>
      <p:sp>
        <p:nvSpPr>
          <p:cNvPr id="29" name="Title 1">
            <a:extLst>
              <a:ext uri="{FF2B5EF4-FFF2-40B4-BE49-F238E27FC236}">
                <a16:creationId xmlns:a16="http://schemas.microsoft.com/office/drawing/2014/main" id="{63160437-CE57-16CD-7FEB-E1F9032E3E51}"/>
              </a:ext>
            </a:extLst>
          </p:cNvPr>
          <p:cNvSpPr txBox="1">
            <a:spLocks/>
          </p:cNvSpPr>
          <p:nvPr/>
        </p:nvSpPr>
        <p:spPr bwMode="auto">
          <a:xfrm>
            <a:off x="609600" y="228807"/>
            <a:ext cx="11041625" cy="124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Tx/>
              <a:buNone/>
              <a:tabLst/>
              <a:defRPr/>
            </a:pPr>
            <a:r>
              <a:rPr kumimoji="0" lang="en-US"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rPr>
              <a:t>ALL THE FEATURES OF CHECK POINT SECURITY MANAGEMENT</a:t>
            </a:r>
            <a:endParaRPr kumimoji="0" lang="pl-PL"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endParaRPr>
          </a:p>
        </p:txBody>
      </p:sp>
      <p:pic>
        <p:nvPicPr>
          <p:cNvPr id="30" name="Graphic 7">
            <a:extLst>
              <a:ext uri="{FF2B5EF4-FFF2-40B4-BE49-F238E27FC236}">
                <a16:creationId xmlns:a16="http://schemas.microsoft.com/office/drawing/2014/main" id="{7B9A5A7A-FADF-9181-303B-05163B046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8187" y="1928816"/>
            <a:ext cx="952500" cy="923925"/>
          </a:xfrm>
          <a:prstGeom prst="rect">
            <a:avLst/>
          </a:prstGeom>
        </p:spPr>
      </p:pic>
      <p:pic>
        <p:nvPicPr>
          <p:cNvPr id="37" name="Graphic 9">
            <a:extLst>
              <a:ext uri="{FF2B5EF4-FFF2-40B4-BE49-F238E27FC236}">
                <a16:creationId xmlns:a16="http://schemas.microsoft.com/office/drawing/2014/main" id="{7E30116A-A9EC-D5FC-8EDE-C66F05BBF1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90049" y="2029414"/>
            <a:ext cx="742950" cy="762000"/>
          </a:xfrm>
          <a:prstGeom prst="rect">
            <a:avLst/>
          </a:prstGeom>
        </p:spPr>
      </p:pic>
      <p:pic>
        <p:nvPicPr>
          <p:cNvPr id="38" name="Graphic 14">
            <a:extLst>
              <a:ext uri="{FF2B5EF4-FFF2-40B4-BE49-F238E27FC236}">
                <a16:creationId xmlns:a16="http://schemas.microsoft.com/office/drawing/2014/main" id="{ECA481DA-8034-520D-D3AA-64468D65EC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41519" y="1966818"/>
            <a:ext cx="809625" cy="923925"/>
          </a:xfrm>
          <a:prstGeom prst="rect">
            <a:avLst/>
          </a:prstGeom>
        </p:spPr>
      </p:pic>
      <p:pic>
        <p:nvPicPr>
          <p:cNvPr id="39" name="Graphic 22">
            <a:extLst>
              <a:ext uri="{FF2B5EF4-FFF2-40B4-BE49-F238E27FC236}">
                <a16:creationId xmlns:a16="http://schemas.microsoft.com/office/drawing/2014/main" id="{994CB553-F347-CDA9-ECC0-41AAFC3D1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1356" y="2053908"/>
            <a:ext cx="751140" cy="751140"/>
          </a:xfrm>
          <a:prstGeom prst="rect">
            <a:avLst/>
          </a:prstGeom>
        </p:spPr>
      </p:pic>
      <p:pic>
        <p:nvPicPr>
          <p:cNvPr id="40" name="Graphic 24">
            <a:extLst>
              <a:ext uri="{FF2B5EF4-FFF2-40B4-BE49-F238E27FC236}">
                <a16:creationId xmlns:a16="http://schemas.microsoft.com/office/drawing/2014/main" id="{AFCF902E-8C16-FCE7-9525-F78CCA86C7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66754" y="2074650"/>
            <a:ext cx="1013883" cy="796622"/>
          </a:xfrm>
          <a:prstGeom prst="rect">
            <a:avLst/>
          </a:prstGeom>
        </p:spPr>
      </p:pic>
    </p:spTree>
    <p:extLst>
      <p:ext uri="{BB962C8B-B14F-4D97-AF65-F5344CB8AC3E}">
        <p14:creationId xmlns:p14="http://schemas.microsoft.com/office/powerpoint/2010/main" val="1330602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hidden="1"/>
          <p:cNvSpPr>
            <a:spLocks noGrp="1"/>
          </p:cNvSpPr>
          <p:nvPr>
            <p:ph type="ftr" sz="quarter" idx="11"/>
          </p:nvPr>
        </p:nvSpPr>
        <p:spPr/>
        <p:txBody>
          <a:bodyPr/>
          <a:lstStyle/>
          <a:p>
            <a:pPr marL="0" marR="0" lvl="0" indent="0" algn="ctr" defTabSz="914126" rtl="0" eaLnBrk="1" fontAlgn="auto" latinLnBrk="0" hangingPunct="1">
              <a:lnSpc>
                <a:spcPct val="100000"/>
              </a:lnSpc>
              <a:spcBef>
                <a:spcPts val="0"/>
              </a:spcBef>
              <a:spcAft>
                <a:spcPts val="0"/>
              </a:spcAft>
              <a:buClrTx/>
              <a:buSzTx/>
              <a:buFont typeface="Wingdings" pitchFamily="2" charset="2"/>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rPr>
              <a:t> [Internal Use] for Check Point employees​</a:t>
            </a:r>
          </a:p>
        </p:txBody>
      </p:sp>
      <p:sp>
        <p:nvSpPr>
          <p:cNvPr id="9" name="Text Placeholder 8"/>
          <p:cNvSpPr>
            <a:spLocks noGrp="1"/>
          </p:cNvSpPr>
          <p:nvPr>
            <p:ph type="body" sz="quarter" idx="13"/>
          </p:nvPr>
        </p:nvSpPr>
        <p:spPr>
          <a:xfrm>
            <a:off x="-1" y="1321484"/>
            <a:ext cx="12188825" cy="3027783"/>
          </a:xfrm>
        </p:spPr>
        <p:txBody>
          <a:bodyPr/>
          <a:lstStyle/>
          <a:p>
            <a:pPr algn="ctr"/>
            <a:r>
              <a:rPr lang="en-US" sz="4800"/>
              <a:t>Cloud-Native Benefits</a:t>
            </a:r>
          </a:p>
        </p:txBody>
      </p:sp>
      <p:sp>
        <p:nvSpPr>
          <p:cNvPr id="2" name="Date Placeholder 1" hidden="1"/>
          <p:cNvSpPr>
            <a:spLocks noGrp="1"/>
          </p:cNvSpPr>
          <p:nvPr>
            <p:ph type="dt" sz="half" idx="17"/>
          </p:nvPr>
        </p:nvSpPr>
        <p:spPr>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126" rtl="0" eaLnBrk="1" fontAlgn="auto" latinLnBrk="0" hangingPunct="1">
              <a:lnSpc>
                <a:spcPct val="100000"/>
              </a:lnSpc>
              <a:spcBef>
                <a:spcPts val="0"/>
              </a:spcBef>
              <a:spcAft>
                <a:spcPts val="0"/>
              </a:spcAft>
              <a:buClrTx/>
              <a:buSzTx/>
              <a:buFont typeface="Wingdings" pitchFamily="2" charset="2"/>
              <a:buNone/>
              <a:tabLst/>
              <a:defRPr/>
            </a:pPr>
            <a:fld id="{603289AC-4C12-4E6D-B39B-A4756814FEEC}" type="datetimeFigureOut">
              <a:rPr kumimoji="0" lang="en-US" sz="600" b="0" i="0" u="none" strike="noStrike" kern="0" cap="none" spc="0" normalizeH="0" baseline="0" noProof="0" smtClean="0">
                <a:ln>
                  <a:noFill/>
                </a:ln>
                <a:solidFill>
                  <a:srgbClr val="4D4D4F">
                    <a:tint val="75000"/>
                  </a:srgbClr>
                </a:solidFill>
                <a:effectLst/>
                <a:uLnTx/>
                <a:uFillTx/>
                <a:latin typeface="Arial"/>
                <a:cs typeface="Arial"/>
                <a:sym typeface="Arial"/>
              </a:rPr>
              <a:pPr marL="0" marR="0" lvl="0" indent="0" algn="l" defTabSz="914126" rtl="0" eaLnBrk="1" fontAlgn="auto" latinLnBrk="0" hangingPunct="1">
                <a:lnSpc>
                  <a:spcPct val="100000"/>
                </a:lnSpc>
                <a:spcBef>
                  <a:spcPts val="0"/>
                </a:spcBef>
                <a:spcAft>
                  <a:spcPts val="0"/>
                </a:spcAft>
                <a:buClrTx/>
                <a:buSzTx/>
                <a:buFont typeface="Wingdings" pitchFamily="2" charset="2"/>
                <a:buNone/>
                <a:tabLst/>
                <a:defRPr/>
              </a:pPr>
              <a:t>20-Feb-24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a:sym typeface="Arial"/>
            </a:endParaRPr>
          </a:p>
        </p:txBody>
      </p:sp>
      <p:sp>
        <p:nvSpPr>
          <p:cNvPr id="32" name="Footer_copyright">
            <a:extLst>
              <a:ext uri="{FF2B5EF4-FFF2-40B4-BE49-F238E27FC236}">
                <a16:creationId xmlns:a16="http://schemas.microsoft.com/office/drawing/2014/main" id="{FBA1E8AF-3C91-21BD-614E-0D9860CF6925}"/>
              </a:ext>
            </a:extLst>
          </p:cNvPr>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Calibri"/>
                <a:ea typeface="+mn-ea"/>
                <a:cs typeface="+mn-cs"/>
                <a:sym typeface="Arial"/>
              </a:rPr>
              <a:t>©2023 Check Point Software Technologies Ltd. </a:t>
            </a:r>
          </a:p>
        </p:txBody>
      </p:sp>
      <p:pic>
        <p:nvPicPr>
          <p:cNvPr id="34" name="Picture 5">
            <a:extLst>
              <a:ext uri="{FF2B5EF4-FFF2-40B4-BE49-F238E27FC236}">
                <a16:creationId xmlns:a16="http://schemas.microsoft.com/office/drawing/2014/main" id="{AEF1BDDB-B0EE-8775-ECA3-4AAC7557572F}"/>
              </a:ext>
            </a:extLst>
          </p:cNvPr>
          <p:cNvPicPr>
            <a:picLocks noChangeAspect="1"/>
          </p:cNvPicPr>
          <p:nvPr/>
        </p:nvPicPr>
        <p:blipFill>
          <a:blip r:embed="rId3" cstate="print">
            <a:lum bright="100000"/>
            <a:extLst>
              <a:ext uri="{28A0092B-C50C-407E-A947-70E740481C1C}">
                <a14:useLocalDpi xmlns:a14="http://schemas.microsoft.com/office/drawing/2010/main"/>
              </a:ext>
            </a:extLst>
          </a:blip>
          <a:stretch>
            <a:fillRect/>
          </a:stretch>
        </p:blipFill>
        <p:spPr>
          <a:xfrm>
            <a:off x="609601" y="6552096"/>
            <a:ext cx="1054729" cy="228600"/>
          </a:xfrm>
          <a:prstGeom prst="rect">
            <a:avLst/>
          </a:prstGeom>
        </p:spPr>
      </p:pic>
      <p:sp>
        <p:nvSpPr>
          <p:cNvPr id="35" name="Footer_page number">
            <a:extLst>
              <a:ext uri="{FF2B5EF4-FFF2-40B4-BE49-F238E27FC236}">
                <a16:creationId xmlns:a16="http://schemas.microsoft.com/office/drawing/2014/main" id="{9305703C-1152-8053-F191-5A2DF2549390}"/>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49D3042-9933-4C71-BBE3-FA9237566B45}" type="slidenum">
              <a:rPr kumimoji="0" lang="en-US" sz="1000" b="0" i="0" u="none" strike="noStrike" kern="0" cap="none" spc="0" normalizeH="0" baseline="0" noProof="0" smtClean="0">
                <a:ln>
                  <a:noFill/>
                </a:ln>
                <a:solidFill>
                  <a:srgbClr val="FFFFFF"/>
                </a:solidFill>
                <a:effectLst/>
                <a:uLnTx/>
                <a:uFillTx/>
                <a:latin typeface="Calibri"/>
                <a:ea typeface="+mn-ea"/>
                <a:cs typeface="+mn-cs"/>
                <a:sym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0" cap="none" spc="0" normalizeH="0" baseline="0" noProof="0">
              <a:ln>
                <a:noFill/>
              </a:ln>
              <a:solidFill>
                <a:srgbClr val="FFFFFF"/>
              </a:solidFill>
              <a:effectLst/>
              <a:uLnTx/>
              <a:uFillTx/>
              <a:latin typeface="Calibri"/>
              <a:ea typeface="+mn-ea"/>
              <a:cs typeface="+mn-cs"/>
              <a:sym typeface="Arial"/>
            </a:endParaRPr>
          </a:p>
        </p:txBody>
      </p:sp>
      <p:cxnSp>
        <p:nvCxnSpPr>
          <p:cNvPr id="4" name="Footer line">
            <a:extLst>
              <a:ext uri="{FF2B5EF4-FFF2-40B4-BE49-F238E27FC236}">
                <a16:creationId xmlns:a16="http://schemas.microsoft.com/office/drawing/2014/main" id="{64DD9F05-7E25-EF46-3121-69CA70432250}"/>
              </a:ext>
            </a:extLst>
          </p:cNvPr>
          <p:cNvCxnSpPr/>
          <p:nvPr/>
        </p:nvCxnSpPr>
        <p:spPr bwMode="auto">
          <a:xfrm>
            <a:off x="0" y="6502173"/>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Prostokąt zaokrąglony 16">
            <a:extLst>
              <a:ext uri="{FF2B5EF4-FFF2-40B4-BE49-F238E27FC236}">
                <a16:creationId xmlns:a16="http://schemas.microsoft.com/office/drawing/2014/main" id="{C796E13D-D140-6D5F-0A83-BA86E79D9F4D}"/>
              </a:ext>
            </a:extLst>
          </p:cNvPr>
          <p:cNvSpPr/>
          <p:nvPr/>
        </p:nvSpPr>
        <p:spPr bwMode="auto">
          <a:xfrm>
            <a:off x="609601" y="2938876"/>
            <a:ext cx="11041625" cy="2007889"/>
          </a:xfrm>
          <a:prstGeom prst="roundRect">
            <a:avLst>
              <a:gd name="adj" fmla="val 9143"/>
            </a:avLst>
          </a:prstGeom>
          <a:solidFill>
            <a:srgbClr val="323232">
              <a:alpha val="49804"/>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1200"/>
              </a:spcBef>
              <a:spcAft>
                <a:spcPts val="0"/>
              </a:spcAft>
              <a:buClr>
                <a:srgbClr val="000000"/>
              </a:buClr>
              <a:buSzPct val="115000"/>
              <a:buFont typeface="Arial"/>
              <a:buNone/>
              <a:tabLst/>
              <a:defRPr/>
            </a:pPr>
            <a:endParaRPr kumimoji="0" lang="pl-PL" sz="2400" b="0" i="0" u="none" strike="noStrike" kern="0" cap="none" spc="0" normalizeH="0" baseline="0" noProof="0" err="1">
              <a:ln>
                <a:noFill/>
              </a:ln>
              <a:solidFill>
                <a:srgbClr val="000000"/>
              </a:solidFill>
              <a:effectLst/>
              <a:uLnTx/>
              <a:uFillTx/>
              <a:latin typeface="Calibri"/>
              <a:cs typeface="Arial"/>
              <a:sym typeface="Arial"/>
            </a:endParaRPr>
          </a:p>
        </p:txBody>
      </p:sp>
      <p:sp>
        <p:nvSpPr>
          <p:cNvPr id="39" name="Prostokąt zaokrąglony 16">
            <a:extLst>
              <a:ext uri="{FF2B5EF4-FFF2-40B4-BE49-F238E27FC236}">
                <a16:creationId xmlns:a16="http://schemas.microsoft.com/office/drawing/2014/main" id="{C796E13D-D140-6D5F-0A83-BA86E79D9F4D}"/>
              </a:ext>
            </a:extLst>
          </p:cNvPr>
          <p:cNvSpPr/>
          <p:nvPr/>
        </p:nvSpPr>
        <p:spPr bwMode="auto">
          <a:xfrm>
            <a:off x="609601" y="5278893"/>
            <a:ext cx="11041625" cy="605544"/>
          </a:xfrm>
          <a:prstGeom prst="roundRect">
            <a:avLst>
              <a:gd name="adj" fmla="val 9143"/>
            </a:avLst>
          </a:prstGeom>
          <a:solidFill>
            <a:srgbClr val="8E8E8E"/>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r>
              <a:rPr lang="en-US" sz="2800">
                <a:solidFill>
                  <a:schemeClr val="bg1"/>
                </a:solidFill>
                <a:latin typeface="+mn-lt"/>
              </a:rPr>
              <a:t>Cloud-Ready across all public, private and hybrid-cloud vendors </a:t>
            </a:r>
            <a:endParaRPr lang="pl-PL" sz="2800" err="1">
              <a:solidFill>
                <a:schemeClr val="bg1"/>
              </a:solidFill>
              <a:latin typeface="+mn-lt"/>
            </a:endParaRPr>
          </a:p>
        </p:txBody>
      </p:sp>
      <p:grpSp>
        <p:nvGrpSpPr>
          <p:cNvPr id="11" name="Group 10"/>
          <p:cNvGrpSpPr/>
          <p:nvPr/>
        </p:nvGrpSpPr>
        <p:grpSpPr>
          <a:xfrm>
            <a:off x="683708" y="3372842"/>
            <a:ext cx="1725830" cy="1284202"/>
            <a:chOff x="683708" y="3372842"/>
            <a:chExt cx="1725830" cy="1284202"/>
          </a:xfrm>
        </p:grpSpPr>
        <p:sp>
          <p:nvSpPr>
            <p:cNvPr id="38" name="pole tekstowe 17">
              <a:extLst>
                <a:ext uri="{FF2B5EF4-FFF2-40B4-BE49-F238E27FC236}">
                  <a16:creationId xmlns:a16="http://schemas.microsoft.com/office/drawing/2014/main" id="{EE938566-4E19-7005-F1DA-93C447001FF8}"/>
                </a:ext>
              </a:extLst>
            </p:cNvPr>
            <p:cNvSpPr txBox="1"/>
            <p:nvPr/>
          </p:nvSpPr>
          <p:spPr bwMode="auto">
            <a:xfrm>
              <a:off x="683708" y="4349267"/>
              <a:ext cx="1725830" cy="307777"/>
            </a:xfrm>
            <a:prstGeom prst="rect">
              <a:avLst/>
            </a:prstGeom>
            <a:noFill/>
            <a:ln>
              <a:noFill/>
            </a:ln>
            <a:effectLst/>
          </p:spPr>
          <p:txBody>
            <a:bodyPr wrap="square">
              <a:spAutoFit/>
            </a:bodyPr>
            <a:lstStyle/>
            <a:p>
              <a:pPr marL="0" marR="0" lvl="0" indent="0" algn="ctr" defTabSz="914400" rtl="0" eaLnBrk="1" fontAlgn="auto" latinLnBrk="0" hangingPunct="1">
                <a:lnSpc>
                  <a:spcPct val="100000"/>
                </a:lnSpc>
                <a:spcBef>
                  <a:spcPts val="0"/>
                </a:spcBef>
                <a:spcAft>
                  <a:spcPts val="120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INTEGRATED</a:t>
              </a:r>
            </a:p>
          </p:txBody>
        </p:sp>
        <p:pic>
          <p:nvPicPr>
            <p:cNvPr id="23" name="Graphic 7">
              <a:extLst>
                <a:ext uri="{FF2B5EF4-FFF2-40B4-BE49-F238E27FC236}">
                  <a16:creationId xmlns:a16="http://schemas.microsoft.com/office/drawing/2014/main" id="{C2C00205-AA15-CF86-D1FB-D23585FBE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1462" y="3372842"/>
              <a:ext cx="630322" cy="778633"/>
            </a:xfrm>
            <a:prstGeom prst="rect">
              <a:avLst/>
            </a:prstGeom>
          </p:spPr>
        </p:pic>
      </p:grpSp>
      <p:grpSp>
        <p:nvGrpSpPr>
          <p:cNvPr id="7" name="Group 6"/>
          <p:cNvGrpSpPr/>
          <p:nvPr/>
        </p:nvGrpSpPr>
        <p:grpSpPr>
          <a:xfrm>
            <a:off x="6750168" y="3434323"/>
            <a:ext cx="1535148" cy="1222721"/>
            <a:chOff x="6596323" y="3434323"/>
            <a:chExt cx="1535148" cy="1222721"/>
          </a:xfrm>
        </p:grpSpPr>
        <p:sp>
          <p:nvSpPr>
            <p:cNvPr id="44" name="pole tekstowe 20">
              <a:extLst>
                <a:ext uri="{FF2B5EF4-FFF2-40B4-BE49-F238E27FC236}">
                  <a16:creationId xmlns:a16="http://schemas.microsoft.com/office/drawing/2014/main" id="{C50FFB26-A79D-8B39-281D-42D6BB4785F0}"/>
                </a:ext>
              </a:extLst>
            </p:cNvPr>
            <p:cNvSpPr txBox="1"/>
            <p:nvPr/>
          </p:nvSpPr>
          <p:spPr bwMode="auto">
            <a:xfrm>
              <a:off x="6596323" y="4349267"/>
              <a:ext cx="1535148" cy="307777"/>
            </a:xfrm>
            <a:prstGeom prst="rect">
              <a:avLst/>
            </a:prstGeom>
            <a:solidFill>
              <a:schemeClr val="bg1">
                <a:alpha val="0"/>
              </a:schemeClr>
            </a:solidFill>
          </p:spPr>
          <p:txBody>
            <a:bodyPr wrap="square">
              <a:spAutoFit/>
            </a:bodyPr>
            <a:lstStyle/>
            <a:p>
              <a:pPr marL="0" marR="0" lvl="0" indent="0" algn="ctr" defTabSz="914400" rtl="0" eaLnBrk="1" fontAlgn="auto" latinLnBrk="0" hangingPunct="1">
                <a:lnSpc>
                  <a:spcPct val="100000"/>
                </a:lnSpc>
                <a:spcBef>
                  <a:spcPts val="0"/>
                </a:spcBef>
                <a:spcAft>
                  <a:spcPts val="120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ELASTIC</a:t>
              </a:r>
            </a:p>
          </p:txBody>
        </p:sp>
        <p:pic>
          <p:nvPicPr>
            <p:cNvPr id="24" name="Graphic 12">
              <a:extLst>
                <a:ext uri="{FF2B5EF4-FFF2-40B4-BE49-F238E27FC236}">
                  <a16:creationId xmlns:a16="http://schemas.microsoft.com/office/drawing/2014/main" id="{E15B2E25-EF6A-6EF8-366D-9076270081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4818" y="3434323"/>
              <a:ext cx="738158" cy="708030"/>
            </a:xfrm>
            <a:prstGeom prst="rect">
              <a:avLst/>
            </a:prstGeom>
          </p:spPr>
        </p:pic>
      </p:grpSp>
      <p:grpSp>
        <p:nvGrpSpPr>
          <p:cNvPr id="5" name="Group 4"/>
          <p:cNvGrpSpPr/>
          <p:nvPr/>
        </p:nvGrpSpPr>
        <p:grpSpPr>
          <a:xfrm>
            <a:off x="10044749" y="3372842"/>
            <a:ext cx="1535148" cy="1284202"/>
            <a:chOff x="9775799" y="3372842"/>
            <a:chExt cx="1535148" cy="1284202"/>
          </a:xfrm>
        </p:grpSpPr>
        <p:sp>
          <p:nvSpPr>
            <p:cNvPr id="65" name="pole tekstowe 21">
              <a:extLst>
                <a:ext uri="{FF2B5EF4-FFF2-40B4-BE49-F238E27FC236}">
                  <a16:creationId xmlns:a16="http://schemas.microsoft.com/office/drawing/2014/main" id="{C4AA1595-6C74-DAAA-EFD9-334C3895EA1C}"/>
                </a:ext>
              </a:extLst>
            </p:cNvPr>
            <p:cNvSpPr txBox="1"/>
            <p:nvPr/>
          </p:nvSpPr>
          <p:spPr bwMode="auto">
            <a:xfrm>
              <a:off x="9775799" y="4349267"/>
              <a:ext cx="1535148" cy="307777"/>
            </a:xfrm>
            <a:prstGeom prst="rect">
              <a:avLst/>
            </a:prstGeom>
            <a:solidFill>
              <a:schemeClr val="bg1">
                <a:alpha val="0"/>
              </a:schemeClr>
            </a:solidFill>
          </p:spPr>
          <p:txBody>
            <a:bodyPr wrap="square">
              <a:spAutoFit/>
            </a:bodyPr>
            <a:lstStyle/>
            <a:p>
              <a:pPr marL="0" marR="0" lvl="0" indent="0" algn="ctr" defTabSz="914400" rtl="0" eaLnBrk="1" fontAlgn="auto" latinLnBrk="0" hangingPunct="1">
                <a:lnSpc>
                  <a:spcPct val="100000"/>
                </a:lnSpc>
                <a:spcBef>
                  <a:spcPts val="0"/>
                </a:spcBef>
                <a:spcAft>
                  <a:spcPts val="120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SCALABLE</a:t>
              </a:r>
            </a:p>
          </p:txBody>
        </p:sp>
        <p:pic>
          <p:nvPicPr>
            <p:cNvPr id="25" name="Graphic 19">
              <a:extLst>
                <a:ext uri="{FF2B5EF4-FFF2-40B4-BE49-F238E27FC236}">
                  <a16:creationId xmlns:a16="http://schemas.microsoft.com/office/drawing/2014/main" id="{9310E972-8E46-8BC2-365B-C93A7080D4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86859" y="3372842"/>
              <a:ext cx="713029" cy="726741"/>
            </a:xfrm>
            <a:prstGeom prst="rect">
              <a:avLst/>
            </a:prstGeom>
          </p:spPr>
        </p:pic>
      </p:grpSp>
      <p:grpSp>
        <p:nvGrpSpPr>
          <p:cNvPr id="6" name="Group 5"/>
          <p:cNvGrpSpPr/>
          <p:nvPr/>
        </p:nvGrpSpPr>
        <p:grpSpPr>
          <a:xfrm>
            <a:off x="8397459" y="3496665"/>
            <a:ext cx="1535148" cy="1160379"/>
            <a:chOff x="8186060" y="3496665"/>
            <a:chExt cx="1535148" cy="1160379"/>
          </a:xfrm>
        </p:grpSpPr>
        <p:sp>
          <p:nvSpPr>
            <p:cNvPr id="47" name="pole tekstowe 21">
              <a:extLst>
                <a:ext uri="{FF2B5EF4-FFF2-40B4-BE49-F238E27FC236}">
                  <a16:creationId xmlns:a16="http://schemas.microsoft.com/office/drawing/2014/main" id="{C4AA1595-6C74-DAAA-EFD9-334C3895EA1C}"/>
                </a:ext>
              </a:extLst>
            </p:cNvPr>
            <p:cNvSpPr txBox="1"/>
            <p:nvPr/>
          </p:nvSpPr>
          <p:spPr bwMode="auto">
            <a:xfrm>
              <a:off x="8186060" y="4349267"/>
              <a:ext cx="1535148" cy="307777"/>
            </a:xfrm>
            <a:prstGeom prst="rect">
              <a:avLst/>
            </a:prstGeom>
            <a:solidFill>
              <a:schemeClr val="bg1">
                <a:alpha val="0"/>
              </a:schemeClr>
            </a:solidFill>
          </p:spPr>
          <p:txBody>
            <a:bodyPr wrap="square">
              <a:spAutoFit/>
            </a:bodyPr>
            <a:lstStyle/>
            <a:p>
              <a:pPr marL="0" marR="0" lvl="0" indent="0" algn="ctr" defTabSz="914400" rtl="0" eaLnBrk="1" fontAlgn="auto" latinLnBrk="0" hangingPunct="1">
                <a:lnSpc>
                  <a:spcPct val="100000"/>
                </a:lnSpc>
                <a:spcBef>
                  <a:spcPts val="0"/>
                </a:spcBef>
                <a:spcAft>
                  <a:spcPts val="120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AGILE</a:t>
              </a:r>
            </a:p>
          </p:txBody>
        </p:sp>
        <p:pic>
          <p:nvPicPr>
            <p:cNvPr id="26" name="Graphic 21">
              <a:extLst>
                <a:ext uri="{FF2B5EF4-FFF2-40B4-BE49-F238E27FC236}">
                  <a16:creationId xmlns:a16="http://schemas.microsoft.com/office/drawing/2014/main" id="{81EE379C-7060-2F6F-8714-752599AC6C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8041" y="3496665"/>
              <a:ext cx="851187" cy="551695"/>
            </a:xfrm>
            <a:prstGeom prst="rect">
              <a:avLst/>
            </a:prstGeom>
          </p:spPr>
        </p:pic>
      </p:grpSp>
      <p:grpSp>
        <p:nvGrpSpPr>
          <p:cNvPr id="8" name="Group 7"/>
          <p:cNvGrpSpPr/>
          <p:nvPr/>
        </p:nvGrpSpPr>
        <p:grpSpPr>
          <a:xfrm>
            <a:off x="4513225" y="3405336"/>
            <a:ext cx="2124800" cy="1251708"/>
            <a:chOff x="4416934" y="3405336"/>
            <a:chExt cx="2124800" cy="1251708"/>
          </a:xfrm>
        </p:grpSpPr>
        <p:sp>
          <p:nvSpPr>
            <p:cNvPr id="42" name="pole tekstowe 19">
              <a:extLst>
                <a:ext uri="{FF2B5EF4-FFF2-40B4-BE49-F238E27FC236}">
                  <a16:creationId xmlns:a16="http://schemas.microsoft.com/office/drawing/2014/main" id="{650474D7-B244-74E3-4E3A-E07CCCECF755}"/>
                </a:ext>
              </a:extLst>
            </p:cNvPr>
            <p:cNvSpPr txBox="1"/>
            <p:nvPr/>
          </p:nvSpPr>
          <p:spPr bwMode="auto">
            <a:xfrm>
              <a:off x="4416934" y="4349267"/>
              <a:ext cx="2124800" cy="307777"/>
            </a:xfrm>
            <a:prstGeom prst="rect">
              <a:avLst/>
            </a:prstGeom>
            <a:solidFill>
              <a:schemeClr val="bg1">
                <a:alpha val="0"/>
              </a:schemeClr>
            </a:solidFill>
          </p:spPr>
          <p:txBody>
            <a:bodyPr wrap="square">
              <a:spAutoFit/>
            </a:bodyPr>
            <a:lstStyle/>
            <a:p>
              <a:pPr marL="0" marR="0" lvl="0" indent="0" algn="ctr" defTabSz="914400" rtl="0" eaLnBrk="1" fontAlgn="auto" latinLnBrk="0" hangingPunct="1">
                <a:lnSpc>
                  <a:spcPct val="100000"/>
                </a:lnSpc>
                <a:spcBef>
                  <a:spcPts val="0"/>
                </a:spcBef>
                <a:spcAft>
                  <a:spcPts val="120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EASY TO DEPLOY</a:t>
              </a:r>
            </a:p>
          </p:txBody>
        </p:sp>
        <p:pic>
          <p:nvPicPr>
            <p:cNvPr id="27" name="Graphic 23">
              <a:extLst>
                <a:ext uri="{FF2B5EF4-FFF2-40B4-BE49-F238E27FC236}">
                  <a16:creationId xmlns:a16="http://schemas.microsoft.com/office/drawing/2014/main" id="{9D7CEDA3-14DC-49C7-AD25-7FF61044D6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14701" y="3405336"/>
              <a:ext cx="729266" cy="737369"/>
            </a:xfrm>
            <a:prstGeom prst="rect">
              <a:avLst/>
            </a:prstGeom>
          </p:spPr>
        </p:pic>
      </p:grpSp>
      <p:grpSp>
        <p:nvGrpSpPr>
          <p:cNvPr id="10" name="Group 9"/>
          <p:cNvGrpSpPr/>
          <p:nvPr/>
        </p:nvGrpSpPr>
        <p:grpSpPr>
          <a:xfrm>
            <a:off x="2521681" y="3401978"/>
            <a:ext cx="1879401" cy="1255066"/>
            <a:chOff x="2482944" y="3401978"/>
            <a:chExt cx="1879401" cy="1255066"/>
          </a:xfrm>
        </p:grpSpPr>
        <p:sp>
          <p:nvSpPr>
            <p:cNvPr id="40" name="pole tekstowe 18">
              <a:extLst>
                <a:ext uri="{FF2B5EF4-FFF2-40B4-BE49-F238E27FC236}">
                  <a16:creationId xmlns:a16="http://schemas.microsoft.com/office/drawing/2014/main" id="{BD8C6433-7970-4DCD-DC0B-7320DD2C5B5E}"/>
                </a:ext>
              </a:extLst>
            </p:cNvPr>
            <p:cNvSpPr txBox="1"/>
            <p:nvPr/>
          </p:nvSpPr>
          <p:spPr bwMode="auto">
            <a:xfrm>
              <a:off x="2482944" y="4349267"/>
              <a:ext cx="1879401" cy="307777"/>
            </a:xfrm>
            <a:prstGeom prst="rect">
              <a:avLst/>
            </a:prstGeom>
            <a:solidFill>
              <a:schemeClr val="bg1">
                <a:alpha val="0"/>
              </a:schemeClr>
            </a:solidFill>
          </p:spPr>
          <p:txBody>
            <a:bodyPr wrap="square">
              <a:spAutoFit/>
            </a:bodyPr>
            <a:lstStyle/>
            <a:p>
              <a:pPr marL="0" marR="0" lvl="0" indent="0" algn="ctr" defTabSz="914400" rtl="0" eaLnBrk="1" fontAlgn="auto" latinLnBrk="0" hangingPunct="1">
                <a:lnSpc>
                  <a:spcPct val="100000"/>
                </a:lnSpc>
                <a:spcBef>
                  <a:spcPts val="0"/>
                </a:spcBef>
                <a:spcAft>
                  <a:spcPts val="120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UP-TO-DATE</a:t>
              </a:r>
            </a:p>
          </p:txBody>
        </p:sp>
        <p:pic>
          <p:nvPicPr>
            <p:cNvPr id="28" name="Graphic 27">
              <a:extLst>
                <a:ext uri="{FF2B5EF4-FFF2-40B4-BE49-F238E27FC236}">
                  <a16:creationId xmlns:a16="http://schemas.microsoft.com/office/drawing/2014/main" id="{478AB325-B581-1CCC-6792-821F8A01F3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36306" y="3401978"/>
              <a:ext cx="772677" cy="749497"/>
            </a:xfrm>
            <a:prstGeom prst="rect">
              <a:avLst/>
            </a:prstGeom>
          </p:spPr>
        </p:pic>
      </p:grpSp>
    </p:spTree>
    <p:extLst>
      <p:ext uri="{BB962C8B-B14F-4D97-AF65-F5344CB8AC3E}">
        <p14:creationId xmlns:p14="http://schemas.microsoft.com/office/powerpoint/2010/main" val="132780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A918A0-BE68-61C8-EE79-74AE9FB1EA7C}"/>
              </a:ext>
            </a:extLst>
          </p:cNvPr>
          <p:cNvSpPr>
            <a:spLocks noGrp="1"/>
          </p:cNvSpPr>
          <p:nvPr>
            <p:ph type="body" sz="quarter" idx="13"/>
          </p:nvPr>
        </p:nvSpPr>
        <p:spPr/>
        <p:txBody>
          <a:bodyPr/>
          <a:lstStyle/>
          <a:p>
            <a:r>
              <a:rPr lang="en-US">
                <a:latin typeface="Arial"/>
                <a:cs typeface="Arial"/>
              </a:rPr>
              <a:t>What does it mean to be cloud-ready?</a:t>
            </a:r>
            <a:endParaRPr lang="en-US"/>
          </a:p>
        </p:txBody>
      </p:sp>
      <p:sp>
        <p:nvSpPr>
          <p:cNvPr id="3" name="Text Placeholder 2">
            <a:extLst>
              <a:ext uri="{FF2B5EF4-FFF2-40B4-BE49-F238E27FC236}">
                <a16:creationId xmlns:a16="http://schemas.microsoft.com/office/drawing/2014/main" id="{B592AA21-4020-91BA-CE07-06FC0A773EBD}"/>
              </a:ext>
            </a:extLst>
          </p:cNvPr>
          <p:cNvSpPr>
            <a:spLocks noGrp="1"/>
          </p:cNvSpPr>
          <p:nvPr>
            <p:ph type="body" sz="quarter" idx="16"/>
          </p:nvPr>
        </p:nvSpPr>
        <p:spPr/>
        <p:txBody>
          <a:bodyPr/>
          <a:lstStyle/>
          <a:p>
            <a:r>
              <a:rPr lang="en-US"/>
              <a:t>Optional slides #1</a:t>
            </a:r>
          </a:p>
        </p:txBody>
      </p:sp>
      <p:sp>
        <p:nvSpPr>
          <p:cNvPr id="4" name="Footer Placeholder 3" hidden="1">
            <a:extLst>
              <a:ext uri="{FF2B5EF4-FFF2-40B4-BE49-F238E27FC236}">
                <a16:creationId xmlns:a16="http://schemas.microsoft.com/office/drawing/2014/main" id="{7CAB8479-9959-A2F3-7E2F-82F41AE54DDB}"/>
              </a:ext>
            </a:extLst>
          </p:cNvPr>
          <p:cNvSpPr>
            <a:spLocks noGrp="1"/>
          </p:cNvSpPr>
          <p:nvPr>
            <p:ph type="ftr" sz="quarter" idx="11"/>
          </p:nvPr>
        </p:nvSpPr>
        <p:spPr/>
        <p:txBody>
          <a:bodyPr/>
          <a:lstStyle/>
          <a:p>
            <a:endParaRPr lang="en-US"/>
          </a:p>
        </p:txBody>
      </p:sp>
      <p:sp>
        <p:nvSpPr>
          <p:cNvPr id="5" name="Date Placeholder 4" hidden="1">
            <a:extLst>
              <a:ext uri="{FF2B5EF4-FFF2-40B4-BE49-F238E27FC236}">
                <a16:creationId xmlns:a16="http://schemas.microsoft.com/office/drawing/2014/main" id="{95E9CDBD-D7CD-6B5D-F700-0A796448F7D2}"/>
              </a:ext>
            </a:extLst>
          </p:cNvPr>
          <p:cNvSpPr>
            <a:spLocks noGrp="1"/>
          </p:cNvSpPr>
          <p:nvPr>
            <p:ph type="dt" sz="half" idx="17"/>
          </p:nvPr>
        </p:nvSpPr>
        <p:spPr/>
        <p:txBody>
          <a:bodyPr/>
          <a:lstStyle/>
          <a:p>
            <a:endParaRPr lang="en-US"/>
          </a:p>
        </p:txBody>
      </p:sp>
    </p:spTree>
    <p:extLst>
      <p:ext uri="{BB962C8B-B14F-4D97-AF65-F5344CB8AC3E}">
        <p14:creationId xmlns:p14="http://schemas.microsoft.com/office/powerpoint/2010/main" val="13722654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4" name="Picture 36">
            <a:extLst>
              <a:ext uri="{FF2B5EF4-FFF2-40B4-BE49-F238E27FC236}">
                <a16:creationId xmlns:a16="http://schemas.microsoft.com/office/drawing/2014/main" id="{097B624D-49FF-A7D0-163F-C5BC5E63133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sp>
        <p:nvSpPr>
          <p:cNvPr id="18" name="Footer_copyright">
            <a:extLst>
              <a:ext uri="{FF2B5EF4-FFF2-40B4-BE49-F238E27FC236}">
                <a16:creationId xmlns:a16="http://schemas.microsoft.com/office/drawing/2014/main" id="{FBA1E8AF-3C91-21BD-614E-0D9860CF6925}"/>
              </a:ext>
            </a:extLst>
          </p:cNvPr>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pic>
        <p:nvPicPr>
          <p:cNvPr id="20" name="Picture 5">
            <a:extLst>
              <a:ext uri="{FF2B5EF4-FFF2-40B4-BE49-F238E27FC236}">
                <a16:creationId xmlns:a16="http://schemas.microsoft.com/office/drawing/2014/main" id="{AEF1BDDB-B0EE-8775-ECA3-4AAC7557572F}"/>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169471" y="6552096"/>
            <a:ext cx="1054729" cy="228600"/>
          </a:xfrm>
          <a:prstGeom prst="rect">
            <a:avLst/>
          </a:prstGeom>
        </p:spPr>
      </p:pic>
      <p:sp>
        <p:nvSpPr>
          <p:cNvPr id="21" name="Footer_page number">
            <a:extLst>
              <a:ext uri="{FF2B5EF4-FFF2-40B4-BE49-F238E27FC236}">
                <a16:creationId xmlns:a16="http://schemas.microsoft.com/office/drawing/2014/main" id="{9305703C-1152-8053-F191-5A2DF2549390}"/>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latin typeface="+mn-lt"/>
                <a:ea typeface="+mn-ea"/>
                <a:cs typeface="+mn-cs"/>
              </a:rPr>
              <a:pPr algn="r" fontAlgn="auto">
                <a:spcBef>
                  <a:spcPts val="0"/>
                </a:spcBef>
                <a:spcAft>
                  <a:spcPts val="0"/>
                </a:spcAft>
                <a:buClrTx/>
                <a:buSzTx/>
                <a:buFontTx/>
                <a:buNone/>
                <a:defRPr/>
              </a:pPr>
              <a:t>8</a:t>
            </a:fld>
            <a:endParaRPr lang="en-US" sz="1100" kern="0">
              <a:latin typeface="+mn-lt"/>
              <a:ea typeface="+mn-ea"/>
              <a:cs typeface="+mn-cs"/>
            </a:endParaRPr>
          </a:p>
        </p:txBody>
      </p:sp>
      <p:grpSp>
        <p:nvGrpSpPr>
          <p:cNvPr id="5" name="Group 4"/>
          <p:cNvGrpSpPr/>
          <p:nvPr/>
        </p:nvGrpSpPr>
        <p:grpSpPr>
          <a:xfrm>
            <a:off x="169471" y="2354763"/>
            <a:ext cx="3263841" cy="678611"/>
            <a:chOff x="169471" y="2354763"/>
            <a:chExt cx="3263841" cy="678611"/>
          </a:xfrm>
          <a:solidFill>
            <a:srgbClr val="CD608F"/>
          </a:solidFill>
        </p:grpSpPr>
        <p:sp>
          <p:nvSpPr>
            <p:cNvPr id="29"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0" name="TextBox 29">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Cloud-Aware</a:t>
              </a:r>
            </a:p>
          </p:txBody>
        </p:sp>
      </p:grpSp>
      <p:sp>
        <p:nvSpPr>
          <p:cNvPr id="24" name="Title 1">
            <a:extLst>
              <a:ext uri="{FF2B5EF4-FFF2-40B4-BE49-F238E27FC236}">
                <a16:creationId xmlns:a16="http://schemas.microsoft.com/office/drawing/2014/main" id="{63160437-CE57-16CD-7FEB-E1F9032E3E51}"/>
              </a:ext>
            </a:extLst>
          </p:cNvPr>
          <p:cNvSpPr txBox="1">
            <a:spLocks/>
          </p:cNvSpPr>
          <p:nvPr/>
        </p:nvSpPr>
        <p:spPr bwMode="auto">
          <a:xfrm>
            <a:off x="1968157" y="720640"/>
            <a:ext cx="8271698" cy="124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Tx/>
              <a:buNone/>
              <a:tabLst/>
              <a:defRPr/>
            </a:pPr>
            <a:r>
              <a:rPr kumimoji="0" lang="en-US"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rPr>
              <a:t>CHECK POINT IS CLOUD-READY</a:t>
            </a:r>
            <a:endParaRPr kumimoji="0" lang="pl-PL"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endParaRPr>
          </a:p>
        </p:txBody>
      </p:sp>
      <p:sp>
        <p:nvSpPr>
          <p:cNvPr id="38" name="Prostokąt zaokrąglony 16">
            <a:extLst>
              <a:ext uri="{FF2B5EF4-FFF2-40B4-BE49-F238E27FC236}">
                <a16:creationId xmlns:a16="http://schemas.microsoft.com/office/drawing/2014/main" id="{C796E13D-D140-6D5F-0A83-BA86E79D9F4D}"/>
              </a:ext>
            </a:extLst>
          </p:cNvPr>
          <p:cNvSpPr/>
          <p:nvPr/>
        </p:nvSpPr>
        <p:spPr bwMode="auto">
          <a:xfrm>
            <a:off x="3821092" y="2354763"/>
            <a:ext cx="7781643" cy="3826610"/>
          </a:xfrm>
          <a:prstGeom prst="roundRect">
            <a:avLst>
              <a:gd name="adj" fmla="val 9143"/>
            </a:avLst>
          </a:prstGeom>
          <a:solidFill>
            <a:srgbClr val="FFFFFF"/>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pl-PL" sz="2400" err="1">
              <a:solidFill>
                <a:schemeClr val="tx1"/>
              </a:solidFill>
              <a:latin typeface="+mn-lt"/>
            </a:endParaRPr>
          </a:p>
        </p:txBody>
      </p:sp>
      <p:sp>
        <p:nvSpPr>
          <p:cNvPr id="2" name="Footer Placeholder 1" hidden="1"/>
          <p:cNvSpPr>
            <a:spLocks noGrp="1"/>
          </p:cNvSpPr>
          <p:nvPr>
            <p:ph type="ftr" sz="quarter" idx="11"/>
          </p:nvPr>
        </p:nvSpPr>
        <p:spPr/>
        <p:txBody>
          <a:bodyPr/>
          <a:lstStyle/>
          <a:p>
            <a:endParaRPr lang="en-US"/>
          </a:p>
        </p:txBody>
      </p:sp>
      <p:sp>
        <p:nvSpPr>
          <p:cNvPr id="6" name="Date Placeholder 5" hidden="1"/>
          <p:cNvSpPr>
            <a:spLocks noGrp="1"/>
          </p:cNvSpPr>
          <p:nvPr>
            <p:ph type="dt" sz="half" idx="17"/>
          </p:nvPr>
        </p:nvSpPr>
        <p:spPr/>
        <p:txBody>
          <a:bodyPr/>
          <a:lstStyle/>
          <a:p>
            <a:endParaRPr lang="en-US"/>
          </a:p>
        </p:txBody>
      </p:sp>
      <p:pic>
        <p:nvPicPr>
          <p:cNvPr id="40" name="Picture 7" descr="C:\Users\Salaar\Desktop\2x\Cloud 2@2x.png"/>
          <p:cNvPicPr>
            <a:picLocks noChangeAspect="1" noChangeArrowheads="1"/>
          </p:cNvPicPr>
          <p:nvPr/>
        </p:nvPicPr>
        <p:blipFill>
          <a:blip r:embed="rId5"/>
          <a:srcRect/>
          <a:stretch>
            <a:fillRect/>
          </a:stretch>
        </p:blipFill>
        <p:spPr bwMode="auto">
          <a:xfrm>
            <a:off x="8941999" y="3556773"/>
            <a:ext cx="1413773" cy="1051868"/>
          </a:xfrm>
          <a:prstGeom prst="rect">
            <a:avLst/>
          </a:prstGeom>
          <a:noFill/>
        </p:spPr>
      </p:pic>
      <p:pic>
        <p:nvPicPr>
          <p:cNvPr id="41" name="Picture 7" descr="C:\Users\Salaar\Desktop\2x\Cloud 2@2x.png"/>
          <p:cNvPicPr>
            <a:picLocks noChangeAspect="1" noChangeArrowheads="1"/>
          </p:cNvPicPr>
          <p:nvPr/>
        </p:nvPicPr>
        <p:blipFill>
          <a:blip r:embed="rId5"/>
          <a:srcRect/>
          <a:stretch>
            <a:fillRect/>
          </a:stretch>
        </p:blipFill>
        <p:spPr bwMode="auto">
          <a:xfrm>
            <a:off x="9094399" y="3709173"/>
            <a:ext cx="1413773" cy="1051868"/>
          </a:xfrm>
          <a:prstGeom prst="rect">
            <a:avLst/>
          </a:prstGeom>
          <a:noFill/>
        </p:spPr>
      </p:pic>
      <p:pic>
        <p:nvPicPr>
          <p:cNvPr id="42" name="Picture 7" descr="C:\Users\Salaar\Desktop\2x\Cloud 2@2x.png"/>
          <p:cNvPicPr>
            <a:picLocks noChangeAspect="1" noChangeArrowheads="1"/>
          </p:cNvPicPr>
          <p:nvPr/>
        </p:nvPicPr>
        <p:blipFill>
          <a:blip r:embed="rId5"/>
          <a:srcRect/>
          <a:stretch>
            <a:fillRect/>
          </a:stretch>
        </p:blipFill>
        <p:spPr bwMode="auto">
          <a:xfrm>
            <a:off x="9246799" y="3861573"/>
            <a:ext cx="1413773" cy="1051868"/>
          </a:xfrm>
          <a:prstGeom prst="rect">
            <a:avLst/>
          </a:prstGeom>
          <a:noFill/>
        </p:spPr>
      </p:pic>
      <p:cxnSp>
        <p:nvCxnSpPr>
          <p:cNvPr id="43" name="Straight Arrow Connector 42"/>
          <p:cNvCxnSpPr/>
          <p:nvPr/>
        </p:nvCxnSpPr>
        <p:spPr>
          <a:xfrm rot="5400000">
            <a:off x="7774125" y="3335409"/>
            <a:ext cx="0" cy="1800000"/>
          </a:xfrm>
          <a:prstGeom prst="straightConnector1">
            <a:avLst/>
          </a:prstGeom>
          <a:ln w="41275">
            <a:solidFill>
              <a:srgbClr val="2D469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4" name="Picture 7" descr="C:\Users\Salaar\Desktop\2x\Logo@2x.png"/>
          <p:cNvPicPr>
            <a:picLocks noChangeAspect="1" noChangeArrowheads="1"/>
          </p:cNvPicPr>
          <p:nvPr/>
        </p:nvPicPr>
        <p:blipFill>
          <a:blip r:embed="rId6" cstate="print"/>
          <a:srcRect/>
          <a:stretch>
            <a:fillRect/>
          </a:stretch>
        </p:blipFill>
        <p:spPr bwMode="auto">
          <a:xfrm>
            <a:off x="4981976" y="3862633"/>
            <a:ext cx="804805" cy="745553"/>
          </a:xfrm>
          <a:prstGeom prst="rect">
            <a:avLst/>
          </a:prstGeom>
          <a:noFill/>
        </p:spPr>
      </p:pic>
      <p:sp>
        <p:nvSpPr>
          <p:cNvPr id="46" name="Rounded Rectangle 45"/>
          <p:cNvSpPr/>
          <p:nvPr/>
        </p:nvSpPr>
        <p:spPr bwMode="auto">
          <a:xfrm>
            <a:off x="4578436" y="3362813"/>
            <a:ext cx="1611883" cy="425228"/>
          </a:xfrm>
          <a:prstGeom prst="roundRect">
            <a:avLst/>
          </a:prstGeom>
          <a:solidFill>
            <a:srgbClr val="7F7F7F">
              <a:lumMod val="40000"/>
              <a:lumOff val="60000"/>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1200"/>
              </a:spcBef>
              <a:spcAft>
                <a:spcPts val="0"/>
              </a:spcAft>
              <a:buClrTx/>
              <a:buSzPct val="115000"/>
              <a:buFontTx/>
              <a:buNone/>
              <a:tabLst/>
              <a:defRPr/>
            </a:pPr>
            <a:r>
              <a:rPr kumimoji="0" lang="en-US" sz="2000" b="1" i="0" u="none" strike="noStrike" kern="0" cap="none" spc="0" normalizeH="0" baseline="0" noProof="0">
                <a:ln>
                  <a:noFill/>
                </a:ln>
                <a:solidFill>
                  <a:srgbClr val="0089BF"/>
                </a:solidFill>
                <a:effectLst/>
                <a:uLnTx/>
                <a:uFillTx/>
                <a:latin typeface="Calibri"/>
              </a:rPr>
              <a:t>Controller</a:t>
            </a:r>
            <a:endParaRPr kumimoji="0" lang="en-US" sz="2000" b="1" i="0" u="none" strike="noStrike" kern="0" cap="none" spc="0" normalizeH="0" baseline="0" noProof="0">
              <a:ln>
                <a:noFill/>
              </a:ln>
              <a:solidFill>
                <a:srgbClr val="FFFFFF"/>
              </a:solidFill>
              <a:effectLst/>
              <a:uLnTx/>
              <a:uFillTx/>
              <a:latin typeface="Calibri"/>
            </a:endParaRPr>
          </a:p>
        </p:txBody>
      </p:sp>
      <p:sp>
        <p:nvSpPr>
          <p:cNvPr id="49" name="Rounded Rectangle 48"/>
          <p:cNvSpPr/>
          <p:nvPr/>
        </p:nvSpPr>
        <p:spPr bwMode="auto">
          <a:xfrm>
            <a:off x="6506093" y="4258715"/>
            <a:ext cx="2587857" cy="425228"/>
          </a:xfrm>
          <a:prstGeom prst="round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1200"/>
              </a:spcBef>
              <a:spcAft>
                <a:spcPts val="0"/>
              </a:spcAft>
              <a:buClrTx/>
              <a:buSzPct val="115000"/>
              <a:buFontTx/>
              <a:buNone/>
              <a:tabLst/>
              <a:defRPr/>
            </a:pPr>
            <a:r>
              <a:rPr kumimoji="0" lang="en-US" sz="2000" b="1" i="0" u="none" strike="noStrike" kern="0" cap="none" spc="0" normalizeH="0" baseline="0" noProof="0">
                <a:ln>
                  <a:noFill/>
                </a:ln>
                <a:solidFill>
                  <a:schemeClr val="tx1"/>
                </a:solidFill>
                <a:effectLst/>
                <a:uLnTx/>
                <a:uFillTx/>
                <a:latin typeface="Calibri"/>
              </a:rPr>
              <a:t>Asset changes</a:t>
            </a:r>
          </a:p>
        </p:txBody>
      </p:sp>
      <p:sp>
        <p:nvSpPr>
          <p:cNvPr id="12" name="Oval 11"/>
          <p:cNvSpPr/>
          <p:nvPr/>
        </p:nvSpPr>
        <p:spPr bwMode="auto">
          <a:xfrm>
            <a:off x="7531836" y="4620598"/>
            <a:ext cx="468000" cy="468000"/>
          </a:xfrm>
          <a:prstGeom prst="ellipse">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sz="2400">
                <a:solidFill>
                  <a:schemeClr val="bg1"/>
                </a:solidFill>
                <a:latin typeface="+mn-lt"/>
              </a:rPr>
              <a:t>1</a:t>
            </a:r>
          </a:p>
        </p:txBody>
      </p:sp>
      <p:cxnSp>
        <p:nvCxnSpPr>
          <p:cNvPr id="50" name="Straight Arrow Connector 49"/>
          <p:cNvCxnSpPr/>
          <p:nvPr/>
        </p:nvCxnSpPr>
        <p:spPr>
          <a:xfrm rot="5400000">
            <a:off x="7774125" y="2675427"/>
            <a:ext cx="0" cy="1800000"/>
          </a:xfrm>
          <a:prstGeom prst="straightConnector1">
            <a:avLst/>
          </a:prstGeom>
          <a:ln w="41275">
            <a:solidFill>
              <a:srgbClr val="2D4697"/>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1" name="Oval 50"/>
          <p:cNvSpPr/>
          <p:nvPr/>
        </p:nvSpPr>
        <p:spPr bwMode="auto">
          <a:xfrm>
            <a:off x="7540125" y="2746439"/>
            <a:ext cx="468000" cy="468000"/>
          </a:xfrm>
          <a:prstGeom prst="ellipse">
            <a:avLst/>
          </a:prstGeom>
          <a:solidFill>
            <a:schemeClr val="bg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r>
              <a:rPr lang="en-US" sz="2400">
                <a:solidFill>
                  <a:schemeClr val="bg1"/>
                </a:solidFill>
                <a:latin typeface="+mn-lt"/>
              </a:rPr>
              <a:t>2</a:t>
            </a:r>
          </a:p>
        </p:txBody>
      </p:sp>
      <p:sp>
        <p:nvSpPr>
          <p:cNvPr id="52" name="Rounded Rectangle 51"/>
          <p:cNvSpPr/>
          <p:nvPr/>
        </p:nvSpPr>
        <p:spPr bwMode="auto">
          <a:xfrm>
            <a:off x="6417984" y="3191759"/>
            <a:ext cx="2587857" cy="425228"/>
          </a:xfrm>
          <a:prstGeom prst="roundRect">
            <a:avLst/>
          </a:prstGeom>
          <a:no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1200"/>
              </a:spcBef>
              <a:spcAft>
                <a:spcPts val="0"/>
              </a:spcAft>
              <a:buClrTx/>
              <a:buSzPct val="115000"/>
              <a:buFontTx/>
              <a:buNone/>
              <a:tabLst/>
              <a:defRPr/>
            </a:pPr>
            <a:r>
              <a:rPr kumimoji="0" lang="en-US" sz="2000" b="1" i="0" u="none" strike="noStrike" kern="0" cap="none" spc="0" normalizeH="0" baseline="0" noProof="0">
                <a:ln>
                  <a:noFill/>
                </a:ln>
                <a:solidFill>
                  <a:schemeClr val="tx1"/>
                </a:solidFill>
                <a:effectLst/>
                <a:uLnTx/>
                <a:uFillTx/>
                <a:latin typeface="Calibri"/>
              </a:rPr>
              <a:t>Updated policies</a:t>
            </a:r>
          </a:p>
        </p:txBody>
      </p:sp>
    </p:spTree>
    <p:extLst>
      <p:ext uri="{BB962C8B-B14F-4D97-AF65-F5344CB8AC3E}">
        <p14:creationId xmlns:p14="http://schemas.microsoft.com/office/powerpoint/2010/main" val="2121479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6" grpId="0" animBg="1"/>
      <p:bldP spid="49" grpId="0"/>
      <p:bldP spid="12" grpId="0" animBg="1"/>
      <p:bldP spid="51"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p:txBody>
          <a:bodyPr/>
          <a:lstStyle/>
          <a:p>
            <a:endParaRPr lang="en-US"/>
          </a:p>
        </p:txBody>
      </p:sp>
      <p:pic>
        <p:nvPicPr>
          <p:cNvPr id="4" name="Picture 36">
            <a:extLst>
              <a:ext uri="{FF2B5EF4-FFF2-40B4-BE49-F238E27FC236}">
                <a16:creationId xmlns:a16="http://schemas.microsoft.com/office/drawing/2014/main" id="{097B624D-49FF-A7D0-163F-C5BC5E63133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893"/>
            <a:ext cx="12188824" cy="6856214"/>
          </a:xfrm>
          <a:prstGeom prst="rect">
            <a:avLst/>
          </a:prstGeom>
        </p:spPr>
      </p:pic>
      <p:sp>
        <p:nvSpPr>
          <p:cNvPr id="18" name="Footer_copyright">
            <a:extLst>
              <a:ext uri="{FF2B5EF4-FFF2-40B4-BE49-F238E27FC236}">
                <a16:creationId xmlns:a16="http://schemas.microsoft.com/office/drawing/2014/main" id="{FBA1E8AF-3C91-21BD-614E-0D9860CF6925}"/>
              </a:ext>
            </a:extLst>
          </p:cNvPr>
          <p:cNvSpPr txBox="1">
            <a:spLocks/>
          </p:cNvSpPr>
          <p:nvPr/>
        </p:nvSpPr>
        <p:spPr>
          <a:xfrm>
            <a:off x="9080500" y="6543258"/>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rtl="0" fontAlgn="auto">
              <a:spcBef>
                <a:spcPts val="0"/>
              </a:spcBef>
              <a:spcAft>
                <a:spcPts val="0"/>
              </a:spcAft>
              <a:buClrTx/>
              <a:buSzTx/>
              <a:buFontTx/>
              <a:buNone/>
              <a:defRPr/>
            </a:pPr>
            <a:r>
              <a:rPr lang="en-US" sz="900" kern="0">
                <a:solidFill>
                  <a:schemeClr val="tx1">
                    <a:lumMod val="40000"/>
                    <a:lumOff val="60000"/>
                  </a:schemeClr>
                </a:solidFill>
              </a:rPr>
              <a:t>©2023 Check Point Software Technologies</a:t>
            </a:r>
            <a:r>
              <a:rPr lang="en-US" sz="900" kern="0" baseline="0">
                <a:solidFill>
                  <a:schemeClr val="tx1">
                    <a:lumMod val="40000"/>
                    <a:lumOff val="60000"/>
                  </a:schemeClr>
                </a:solidFill>
              </a:rPr>
              <a:t> </a:t>
            </a:r>
            <a:r>
              <a:rPr lang="en-US" sz="900" kern="0">
                <a:solidFill>
                  <a:schemeClr val="tx1">
                    <a:lumMod val="40000"/>
                    <a:lumOff val="60000"/>
                  </a:schemeClr>
                </a:solidFill>
              </a:rPr>
              <a:t>Ltd. </a:t>
            </a:r>
          </a:p>
        </p:txBody>
      </p:sp>
      <p:pic>
        <p:nvPicPr>
          <p:cNvPr id="20" name="Picture 5">
            <a:extLst>
              <a:ext uri="{FF2B5EF4-FFF2-40B4-BE49-F238E27FC236}">
                <a16:creationId xmlns:a16="http://schemas.microsoft.com/office/drawing/2014/main" id="{AEF1BDDB-B0EE-8775-ECA3-4AAC7557572F}"/>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169471" y="6552096"/>
            <a:ext cx="1054729" cy="228600"/>
          </a:xfrm>
          <a:prstGeom prst="rect">
            <a:avLst/>
          </a:prstGeom>
        </p:spPr>
      </p:pic>
      <p:sp>
        <p:nvSpPr>
          <p:cNvPr id="21" name="Footer_page number">
            <a:extLst>
              <a:ext uri="{FF2B5EF4-FFF2-40B4-BE49-F238E27FC236}">
                <a16:creationId xmlns:a16="http://schemas.microsoft.com/office/drawing/2014/main" id="{9305703C-1152-8053-F191-5A2DF2549390}"/>
              </a:ext>
            </a:extLst>
          </p:cNvPr>
          <p:cNvSpPr txBox="1">
            <a:spLocks/>
          </p:cNvSpPr>
          <p:nvPr/>
        </p:nvSpPr>
        <p:spPr>
          <a:xfrm>
            <a:off x="9897959" y="6559936"/>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latin typeface="+mn-lt"/>
                <a:ea typeface="+mn-ea"/>
                <a:cs typeface="+mn-cs"/>
              </a:rPr>
              <a:pPr algn="r" fontAlgn="auto">
                <a:spcBef>
                  <a:spcPts val="0"/>
                </a:spcBef>
                <a:spcAft>
                  <a:spcPts val="0"/>
                </a:spcAft>
                <a:buClrTx/>
                <a:buSzTx/>
                <a:buFontTx/>
                <a:buNone/>
                <a:defRPr/>
              </a:pPr>
              <a:t>9</a:t>
            </a:fld>
            <a:endParaRPr lang="en-US" sz="1100" kern="0">
              <a:latin typeface="+mn-lt"/>
              <a:ea typeface="+mn-ea"/>
              <a:cs typeface="+mn-cs"/>
            </a:endParaRPr>
          </a:p>
        </p:txBody>
      </p:sp>
      <p:grpSp>
        <p:nvGrpSpPr>
          <p:cNvPr id="5" name="Group 4"/>
          <p:cNvGrpSpPr/>
          <p:nvPr/>
        </p:nvGrpSpPr>
        <p:grpSpPr>
          <a:xfrm>
            <a:off x="169471" y="3408863"/>
            <a:ext cx="3263841" cy="678611"/>
            <a:chOff x="169471" y="2354763"/>
            <a:chExt cx="3263841" cy="678611"/>
          </a:xfrm>
          <a:solidFill>
            <a:srgbClr val="CD608F"/>
          </a:solidFill>
        </p:grpSpPr>
        <p:sp>
          <p:nvSpPr>
            <p:cNvPr id="29"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30" name="TextBox 29">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Cloud-Automated</a:t>
              </a:r>
            </a:p>
          </p:txBody>
        </p:sp>
      </p:grpSp>
      <p:sp>
        <p:nvSpPr>
          <p:cNvPr id="24" name="Title 1">
            <a:extLst>
              <a:ext uri="{FF2B5EF4-FFF2-40B4-BE49-F238E27FC236}">
                <a16:creationId xmlns:a16="http://schemas.microsoft.com/office/drawing/2014/main" id="{63160437-CE57-16CD-7FEB-E1F9032E3E51}"/>
              </a:ext>
            </a:extLst>
          </p:cNvPr>
          <p:cNvSpPr txBox="1">
            <a:spLocks/>
          </p:cNvSpPr>
          <p:nvPr/>
        </p:nvSpPr>
        <p:spPr bwMode="auto">
          <a:xfrm>
            <a:off x="1968157" y="720640"/>
            <a:ext cx="8271698" cy="124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marL="0" marR="0" lvl="0" indent="0" algn="ctr" defTabSz="914400" rtl="0" eaLnBrk="1" fontAlgn="base" latinLnBrk="0" hangingPunct="1">
              <a:lnSpc>
                <a:spcPct val="95000"/>
              </a:lnSpc>
              <a:spcBef>
                <a:spcPts val="1000"/>
              </a:spcBef>
              <a:spcAft>
                <a:spcPct val="0"/>
              </a:spcAft>
              <a:buClr>
                <a:srgbClr val="DA1572"/>
              </a:buClr>
              <a:buSzPct val="85000"/>
              <a:buFontTx/>
              <a:buNone/>
              <a:tabLst/>
              <a:defRPr/>
            </a:pPr>
            <a:r>
              <a:rPr kumimoji="0" lang="en-US"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rPr>
              <a:t>CHECK POINT IS CLOUD-READY</a:t>
            </a:r>
            <a:endParaRPr kumimoji="0" lang="pl-PL" sz="4000" b="1" i="0" u="none" strike="noStrike" kern="0" cap="none" spc="0" normalizeH="0" baseline="0" noProof="0">
              <a:ln>
                <a:noFill/>
              </a:ln>
              <a:solidFill>
                <a:schemeClr val="bg1"/>
              </a:solidFill>
              <a:effectLst/>
              <a:uLnTx/>
              <a:uFillTx/>
              <a:latin typeface="Roboto" pitchFamily="2" charset="0"/>
              <a:ea typeface="Roboto" pitchFamily="2" charset="0"/>
              <a:cs typeface="Arial" panose="020B0604020202020204" pitchFamily="34" charset="0"/>
              <a:sym typeface="Arial"/>
            </a:endParaRPr>
          </a:p>
        </p:txBody>
      </p:sp>
      <p:sp>
        <p:nvSpPr>
          <p:cNvPr id="38" name="Prostokąt zaokrąglony 16">
            <a:extLst>
              <a:ext uri="{FF2B5EF4-FFF2-40B4-BE49-F238E27FC236}">
                <a16:creationId xmlns:a16="http://schemas.microsoft.com/office/drawing/2014/main" id="{C796E13D-D140-6D5F-0A83-BA86E79D9F4D}"/>
              </a:ext>
            </a:extLst>
          </p:cNvPr>
          <p:cNvSpPr/>
          <p:nvPr/>
        </p:nvSpPr>
        <p:spPr bwMode="auto">
          <a:xfrm>
            <a:off x="3790047" y="2345424"/>
            <a:ext cx="7781643" cy="3826610"/>
          </a:xfrm>
          <a:prstGeom prst="roundRect">
            <a:avLst>
              <a:gd name="adj" fmla="val 9143"/>
            </a:avLst>
          </a:prstGeom>
          <a:solidFill>
            <a:srgbClr val="FFFFFF"/>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buSzPct val="115000"/>
            </a:pPr>
            <a:endParaRPr lang="pl-PL" sz="2400" err="1">
              <a:solidFill>
                <a:schemeClr val="tx1"/>
              </a:solidFill>
              <a:latin typeface="+mn-lt"/>
            </a:endParaRPr>
          </a:p>
        </p:txBody>
      </p:sp>
      <p:sp>
        <p:nvSpPr>
          <p:cNvPr id="2" name="Footer Placeholder 1" hidden="1"/>
          <p:cNvSpPr>
            <a:spLocks noGrp="1"/>
          </p:cNvSpPr>
          <p:nvPr>
            <p:ph type="ftr" sz="quarter" idx="11"/>
          </p:nvPr>
        </p:nvSpPr>
        <p:spPr/>
        <p:txBody>
          <a:bodyPr/>
          <a:lstStyle/>
          <a:p>
            <a:endParaRPr lang="en-US"/>
          </a:p>
        </p:txBody>
      </p:sp>
      <p:sp>
        <p:nvSpPr>
          <p:cNvPr id="6" name="Date Placeholder 5" hidden="1"/>
          <p:cNvSpPr>
            <a:spLocks noGrp="1"/>
          </p:cNvSpPr>
          <p:nvPr>
            <p:ph type="dt" sz="half" idx="17"/>
          </p:nvPr>
        </p:nvSpPr>
        <p:spPr/>
        <p:txBody>
          <a:bodyPr/>
          <a:lstStyle/>
          <a:p>
            <a:endParaRPr lang="en-US"/>
          </a:p>
        </p:txBody>
      </p:sp>
      <p:grpSp>
        <p:nvGrpSpPr>
          <p:cNvPr id="23" name="Group 22"/>
          <p:cNvGrpSpPr/>
          <p:nvPr/>
        </p:nvGrpSpPr>
        <p:grpSpPr>
          <a:xfrm>
            <a:off x="169471" y="2345424"/>
            <a:ext cx="3263841" cy="678611"/>
            <a:chOff x="169471" y="2354763"/>
            <a:chExt cx="3263841" cy="678611"/>
          </a:xfrm>
          <a:solidFill>
            <a:schemeClr val="bg1">
              <a:lumMod val="85000"/>
            </a:schemeClr>
          </a:solidFill>
        </p:grpSpPr>
        <p:sp>
          <p:nvSpPr>
            <p:cNvPr id="25" name="Rectangle: Rounded Corners 3">
              <a:extLst>
                <a:ext uri="{FF2B5EF4-FFF2-40B4-BE49-F238E27FC236}">
                  <a16:creationId xmlns:a16="http://schemas.microsoft.com/office/drawing/2014/main" id="{FFA0A7BE-BA26-6B4F-A675-EABD649D31B9}"/>
                </a:ext>
              </a:extLst>
            </p:cNvPr>
            <p:cNvSpPr/>
            <p:nvPr/>
          </p:nvSpPr>
          <p:spPr>
            <a:xfrm>
              <a:off x="169471" y="2354763"/>
              <a:ext cx="3263841" cy="678611"/>
            </a:xfrm>
            <a:prstGeom prst="roundRect">
              <a:avLst>
                <a:gd name="adj" fmla="val 9674"/>
              </a:avLst>
            </a:prstGeom>
            <a:grpFill/>
            <a:ln w="15875"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7" name="TextBox 26">
              <a:extLst>
                <a:ext uri="{FF2B5EF4-FFF2-40B4-BE49-F238E27FC236}">
                  <a16:creationId xmlns:a16="http://schemas.microsoft.com/office/drawing/2014/main" id="{36772FCD-54EB-7770-67E3-1DC93E5E02DD}"/>
                </a:ext>
              </a:extLst>
            </p:cNvPr>
            <p:cNvSpPr txBox="1"/>
            <p:nvPr/>
          </p:nvSpPr>
          <p:spPr>
            <a:xfrm>
              <a:off x="199480" y="2381240"/>
              <a:ext cx="3055784" cy="634363"/>
            </a:xfrm>
            <a:prstGeom prst="rect">
              <a:avLst/>
            </a:prstGeom>
            <a:grpFill/>
          </p:spPr>
          <p:txBody>
            <a:bodyPr wrap="square" anchor="ctr">
              <a:noAutofit/>
            </a:bodyPr>
            <a:lstStyle/>
            <a:p>
              <a:pPr marL="0" marR="0" lvl="0" indent="0" algn="ctr" defTabSz="914126" rtl="0" eaLnBrk="1" fontAlgn="auto" latinLnBrk="0" hangingPunct="1">
                <a:lnSpc>
                  <a:spcPts val="2040"/>
                </a:lnSpc>
                <a:spcAft>
                  <a:spcPts val="0"/>
                </a:spcAft>
                <a:buClrTx/>
                <a:buSzPct val="115000"/>
                <a:buFontTx/>
                <a:buNone/>
                <a:tabLst/>
                <a:defRPr/>
              </a:pPr>
              <a:r>
                <a:rPr kumimoji="0" lang="en-US" sz="2400" b="1" i="0" u="none" strike="noStrike" kern="1200" cap="none" spc="0" normalizeH="0" baseline="0" noProof="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sym typeface="Arial"/>
                </a:rPr>
                <a:t>Cloud-Aware</a:t>
              </a:r>
            </a:p>
          </p:txBody>
        </p:sp>
      </p:grpSp>
      <p:pic>
        <p:nvPicPr>
          <p:cNvPr id="40" name="Picture 7" descr="C:\Users\Salaar\Desktop\2x\Logo@2x.png"/>
          <p:cNvPicPr>
            <a:picLocks noChangeAspect="1" noChangeArrowheads="1"/>
          </p:cNvPicPr>
          <p:nvPr/>
        </p:nvPicPr>
        <p:blipFill>
          <a:blip r:embed="rId5" cstate="print"/>
          <a:srcRect/>
          <a:stretch>
            <a:fillRect/>
          </a:stretch>
        </p:blipFill>
        <p:spPr bwMode="auto">
          <a:xfrm>
            <a:off x="4981976" y="3862633"/>
            <a:ext cx="804805" cy="745553"/>
          </a:xfrm>
          <a:prstGeom prst="rect">
            <a:avLst/>
          </a:prstGeom>
          <a:noFill/>
        </p:spPr>
      </p:pic>
      <p:grpSp>
        <p:nvGrpSpPr>
          <p:cNvPr id="22" name="Group 21"/>
          <p:cNvGrpSpPr/>
          <p:nvPr/>
        </p:nvGrpSpPr>
        <p:grpSpPr>
          <a:xfrm>
            <a:off x="5987151" y="2569029"/>
            <a:ext cx="4252704" cy="3429000"/>
            <a:chOff x="5987151" y="2590801"/>
            <a:chExt cx="4252704" cy="3429000"/>
          </a:xfrm>
        </p:grpSpPr>
        <p:cxnSp>
          <p:nvCxnSpPr>
            <p:cNvPr id="41" name="Straight Connector 40"/>
            <p:cNvCxnSpPr>
              <a:endCxn id="47" idx="1"/>
            </p:cNvCxnSpPr>
            <p:nvPr/>
          </p:nvCxnSpPr>
          <p:spPr bwMode="auto">
            <a:xfrm flipV="1">
              <a:off x="5987151" y="4305301"/>
              <a:ext cx="216035" cy="0"/>
            </a:xfrm>
            <a:prstGeom prst="line">
              <a:avLst/>
            </a:prstGeom>
            <a:solidFill>
              <a:schemeClr val="bg1"/>
            </a:solidFill>
            <a:ln w="3810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4" name="Picture 4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09978" y="2827185"/>
              <a:ext cx="938713" cy="938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9324" y="3805772"/>
              <a:ext cx="1940020" cy="970010"/>
            </a:xfrm>
            <a:prstGeom prst="rect">
              <a:avLst/>
            </a:prstGeom>
          </p:spPr>
        </p:pic>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77800" y="4956318"/>
              <a:ext cx="803069" cy="666610"/>
            </a:xfrm>
            <a:prstGeom prst="rect">
              <a:avLst/>
            </a:prstGeom>
          </p:spPr>
        </p:pic>
        <p:sp>
          <p:nvSpPr>
            <p:cNvPr id="47" name="Rounded Rectangle 46"/>
            <p:cNvSpPr/>
            <p:nvPr/>
          </p:nvSpPr>
          <p:spPr bwMode="auto">
            <a:xfrm>
              <a:off x="6203186" y="2590801"/>
              <a:ext cx="4036669" cy="3429000"/>
            </a:xfrm>
            <a:prstGeom prst="roundRect">
              <a:avLst/>
            </a:prstGeom>
            <a:noFill/>
            <a:ln w="28575" algn="ctr">
              <a:solidFill>
                <a:schemeClr val="bg1">
                  <a:lumMod val="85000"/>
                </a:schemeClr>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FF0000"/>
                </a:buClr>
                <a:buSzPct val="115000"/>
                <a:buFont typeface="Wingdings" pitchFamily="2" charset="2"/>
                <a:buNone/>
                <a:tabLst/>
                <a:defRPr/>
              </a:pPr>
              <a:endParaRPr kumimoji="0" lang="en-US" sz="2400" b="0" i="0" u="none" strike="noStrike" kern="1200" cap="none" spc="0" normalizeH="0" baseline="0" noProof="0" err="1">
                <a:ln>
                  <a:noFill/>
                </a:ln>
                <a:solidFill>
                  <a:srgbClr val="4D4D4F"/>
                </a:solidFill>
                <a:effectLst/>
                <a:uLnTx/>
                <a:uFillTx/>
                <a:latin typeface="Calibri"/>
                <a:ea typeface="+mn-ea"/>
                <a:cs typeface="+mn-cs"/>
              </a:endParaRPr>
            </a:p>
          </p:txBody>
        </p:sp>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16026" y="2847313"/>
              <a:ext cx="1442432" cy="811368"/>
            </a:xfrm>
            <a:prstGeom prst="rect">
              <a:avLst/>
            </a:prstGeom>
          </p:spPr>
        </p:pic>
        <p:sp>
          <p:nvSpPr>
            <p:cNvPr id="12" name="TextBox 11"/>
            <p:cNvSpPr txBox="1"/>
            <p:nvPr/>
          </p:nvSpPr>
          <p:spPr bwMode="auto">
            <a:xfrm>
              <a:off x="6347906" y="5640496"/>
              <a:ext cx="2070350" cy="269304"/>
            </a:xfrm>
            <a:prstGeom prst="rect">
              <a:avLst/>
            </a:prstGeom>
            <a:noFill/>
            <a:ln>
              <a:noFill/>
            </a:ln>
            <a:effectLst/>
          </p:spPr>
          <p:txBody>
            <a:bodyPr vert="horz" wrap="square" lIns="91440" tIns="45720" rIns="91440" bIns="45720" numCol="1" rtlCol="0" anchor="ctr" anchorCtr="0" compatLnSpc="1">
              <a:prstTxWarp prst="textNoShape">
                <a:avLst/>
              </a:prstTxWarp>
              <a:spAutoFit/>
            </a:bodyPr>
            <a:lstStyle/>
            <a:p>
              <a:pPr>
                <a:spcBef>
                  <a:spcPts val="0"/>
                </a:spcBef>
              </a:pPr>
              <a:r>
                <a:rPr lang="en-US" sz="1150" b="1">
                  <a:solidFill>
                    <a:schemeClr val="tx1"/>
                  </a:solidFill>
                  <a:latin typeface="Arial" panose="020B0604020202020204" pitchFamily="34" charset="0"/>
                  <a:cs typeface="Arial" panose="020B0604020202020204" pitchFamily="34" charset="0"/>
                </a:rPr>
                <a:t>Azure Resource Manager</a:t>
              </a:r>
            </a:p>
          </p:txBody>
        </p:sp>
        <p:pic>
          <p:nvPicPr>
            <p:cNvPr id="30722" name="Picture 2" descr="Ansible logo horizonta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37722" y="3858359"/>
              <a:ext cx="1599040" cy="799520"/>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HashiCorp logo horizont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8256" y="4869257"/>
              <a:ext cx="1637973" cy="8189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8866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P_CorpTemp2020 (1)">
  <a:themeElements>
    <a:clrScheme name="Check Point 2022">
      <a:dk1>
        <a:srgbClr val="4D4D4F"/>
      </a:dk1>
      <a:lt1>
        <a:srgbClr val="FFFFFF"/>
      </a:lt1>
      <a:dk2>
        <a:srgbClr val="920053"/>
      </a:dk2>
      <a:lt2>
        <a:srgbClr val="DA1572"/>
      </a:lt2>
      <a:accent1>
        <a:srgbClr val="DA1572"/>
      </a:accent1>
      <a:accent2>
        <a:srgbClr val="3075FF"/>
      </a:accent2>
      <a:accent3>
        <a:srgbClr val="B6DB19"/>
      </a:accent3>
      <a:accent4>
        <a:srgbClr val="FFC000"/>
      </a:accent4>
      <a:accent5>
        <a:srgbClr val="FF6600"/>
      </a:accent5>
      <a:accent6>
        <a:srgbClr val="293896"/>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004).pptx" id="{B8B3507C-AB29-48EA-8A5C-CD077C877F7D}" vid="{5785037D-6EA1-4F51-8A23-D1400F535EE9}"/>
    </a:ext>
  </a:extLst>
</a:theme>
</file>

<file path=ppt/theme/theme2.xml><?xml version="1.0" encoding="utf-8"?>
<a:theme xmlns:a="http://schemas.openxmlformats.org/drawingml/2006/main" name="1_CP_CorpTemp_2023">
  <a:themeElements>
    <a:clrScheme name="Check Point 2023">
      <a:dk1>
        <a:srgbClr val="30242F"/>
      </a:dk1>
      <a:lt1>
        <a:srgbClr val="FFFFFF"/>
      </a:lt1>
      <a:dk2>
        <a:srgbClr val="DA1572"/>
      </a:dk2>
      <a:lt2>
        <a:srgbClr val="7F7F7F"/>
      </a:lt2>
      <a:accent1>
        <a:srgbClr val="DA1572"/>
      </a:accent1>
      <a:accent2>
        <a:srgbClr val="00B7FF"/>
      </a:accent2>
      <a:accent3>
        <a:srgbClr val="C42DE8"/>
      </a:accent3>
      <a:accent4>
        <a:srgbClr val="00EFE8"/>
      </a:accent4>
      <a:accent5>
        <a:srgbClr val="FF6600"/>
      </a:accent5>
      <a:accent6>
        <a:srgbClr val="293896"/>
      </a:accent6>
      <a:hlink>
        <a:srgbClr val="DA1572"/>
      </a:hlink>
      <a:folHlink>
        <a:srgbClr val="7F7F7F"/>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061F9186-D107-4196-9BCD-4B8190EF1DEB}" vid="{A29C49DD-9233-4EA5-9757-12DDB6BE8359}"/>
    </a:ext>
  </a:extLst>
</a:theme>
</file>

<file path=ppt/theme/theme3.xml><?xml version="1.0" encoding="utf-8"?>
<a:theme xmlns:a="http://schemas.openxmlformats.org/drawingml/2006/main" name="1_CP_CorpTemp2020 (1)">
  <a:themeElements>
    <a:clrScheme name="Check Point 2022">
      <a:dk1>
        <a:srgbClr val="4D4D4F"/>
      </a:dk1>
      <a:lt1>
        <a:srgbClr val="FFFFFF"/>
      </a:lt1>
      <a:dk2>
        <a:srgbClr val="920053"/>
      </a:dk2>
      <a:lt2>
        <a:srgbClr val="DA1572"/>
      </a:lt2>
      <a:accent1>
        <a:srgbClr val="DA1572"/>
      </a:accent1>
      <a:accent2>
        <a:srgbClr val="3075FF"/>
      </a:accent2>
      <a:accent3>
        <a:srgbClr val="B6DB19"/>
      </a:accent3>
      <a:accent4>
        <a:srgbClr val="FFC000"/>
      </a:accent4>
      <a:accent5>
        <a:srgbClr val="FF6600"/>
      </a:accent5>
      <a:accent6>
        <a:srgbClr val="293896"/>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004).pptx" id="{B8B3507C-AB29-48EA-8A5C-CD077C877F7D}" vid="{5785037D-6EA1-4F51-8A23-D1400F535EE9}"/>
    </a:ext>
  </a:extLst>
</a:theme>
</file>

<file path=ppt/theme/theme4.xml><?xml version="1.0" encoding="utf-8"?>
<a:theme xmlns:a="http://schemas.openxmlformats.org/drawingml/2006/main" name="CP2020_corptemp">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B717994-CE79-4025-AF75-DAA1F9FE1AD3}" vid="{A8D8FF12-4CAA-4B07-952F-5A103AD51C08}"/>
    </a:ext>
  </a:extLst>
</a:theme>
</file>

<file path=ppt/theme/theme5.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721BDCE5BE458469216DBB9120A8491" ma:contentTypeVersion="13" ma:contentTypeDescription="Create a new document." ma:contentTypeScope="" ma:versionID="79efcb6d4726c32a21f57774a5a26334">
  <xsd:schema xmlns:xsd="http://www.w3.org/2001/XMLSchema" xmlns:xs="http://www.w3.org/2001/XMLSchema" xmlns:p="http://schemas.microsoft.com/office/2006/metadata/properties" xmlns:ns2="8cb401d6-bde6-4ad0-be22-e94a8d6865c6" xmlns:ns3="28d650bc-9fff-4f43-bb31-4a5490bcd48a" targetNamespace="http://schemas.microsoft.com/office/2006/metadata/properties" ma:root="true" ma:fieldsID="bd977a54ac0cf942f2f03d032429cf86" ns2:_="" ns3:_="">
    <xsd:import namespace="8cb401d6-bde6-4ad0-be22-e94a8d6865c6"/>
    <xsd:import namespace="28d650bc-9fff-4f43-bb31-4a5490bcd48a"/>
    <xsd:element name="properties">
      <xsd:complexType>
        <xsd:sequence>
          <xsd:element name="documentManagement">
            <xsd:complexType>
              <xsd:all>
                <xsd:element ref="ns2:MediaServiceMetadata" minOccurs="0"/>
                <xsd:element ref="ns2:MediaServiceFastMetadata" minOccurs="0"/>
                <xsd:element ref="ns2:Note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b401d6-bde6-4ad0-be22-e94a8d6865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s" ma:index="10" nillable="true" ma:displayName="Notes" ma:format="Dropdown" ma:internalName="Notes">
      <xsd:simpleType>
        <xsd:restriction base="dms:Text">
          <xsd:maxLength value="255"/>
        </xsd:restrictio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f6fe928-4cfc-4f15-b0bd-14071dec31de" ma:termSetId="09814cd3-568e-fe90-9814-8d621ff8fb84" ma:anchorId="fba54fb3-c3e1-fe81-a776-ca4b69148c4d" ma:open="true" ma:isKeyword="false">
      <xsd:complexType>
        <xsd:sequence>
          <xsd:element ref="pc:Terms" minOccurs="0" maxOccurs="1"/>
        </xsd:sequence>
      </xsd:complex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8d650bc-9fff-4f43-bb31-4a5490bcd4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10b995c5-44d4-4269-9004-295fa66fdaa9}" ma:internalName="TaxCatchAll" ma:showField="CatchAllData" ma:web="28d650bc-9fff-4f43-bb31-4a5490bcd4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s xmlns="8cb401d6-bde6-4ad0-be22-e94a8d6865c6" xsi:nil="true"/>
    <lcf76f155ced4ddcb4097134ff3c332f xmlns="8cb401d6-bde6-4ad0-be22-e94a8d6865c6">
      <Terms xmlns="http://schemas.microsoft.com/office/infopath/2007/PartnerControls"/>
    </lcf76f155ced4ddcb4097134ff3c332f>
    <TaxCatchAll xmlns="28d650bc-9fff-4f43-bb31-4a5490bcd48a" xsi:nil="true"/>
    <SharedWithUsers xmlns="28d650bc-9fff-4f43-bb31-4a5490bcd48a">
      <UserInfo>
        <DisplayName>Trisha Paine</DisplayName>
        <AccountId>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0002E-6CEE-4F83-A16A-63A84EEAB11F}">
  <ds:schemaRefs>
    <ds:schemaRef ds:uri="28d650bc-9fff-4f43-bb31-4a5490bcd48a"/>
    <ds:schemaRef ds:uri="8cb401d6-bde6-4ad0-be22-e94a8d6865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EBEC5B-5E3C-4235-9958-05240B97FB6E}">
  <ds:schemaRefs>
    <ds:schemaRef ds:uri="http://purl.org/dc/elements/1.1/"/>
    <ds:schemaRef ds:uri="http://purl.org/dc/dcmitype/"/>
    <ds:schemaRef ds:uri="http://www.w3.org/XML/1998/namespace"/>
    <ds:schemaRef ds:uri="http://schemas.microsoft.com/office/2006/metadata/properties"/>
    <ds:schemaRef ds:uri="28d650bc-9fff-4f43-bb31-4a5490bcd48a"/>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8cb401d6-bde6-4ad0-be22-e94a8d6865c6"/>
  </ds:schemaRefs>
</ds:datastoreItem>
</file>

<file path=customXml/itemProps3.xml><?xml version="1.0" encoding="utf-8"?>
<ds:datastoreItem xmlns:ds="http://schemas.openxmlformats.org/officeDocument/2006/customXml" ds:itemID="{BD8A7393-A6DA-40C6-824A-DB511C7A6A65}">
  <ds:schemaRefs>
    <ds:schemaRef ds:uri="http://schemas.microsoft.com/sharepoint/v3/contenttype/forms"/>
  </ds:schemaRefs>
</ds:datastoreItem>
</file>

<file path=docMetadata/LabelInfo.xml><?xml version="1.0" encoding="utf-8"?>
<clbl:labelList xmlns:clbl="http://schemas.microsoft.com/office/2020/mipLabelMetadata">
  <clbl:label id="{e0cf9a1c-2cb1-4d38-9733-321b2d511f49}" enabled="1" method="Privileged" siteId="{612a5289-89a8-45c2-a40d-f36fadb6d37c}" contentBits="0" removed="0"/>
</clbl:labelList>
</file>

<file path=docProps/app.xml><?xml version="1.0" encoding="utf-8"?>
<Properties xmlns="http://schemas.openxmlformats.org/officeDocument/2006/extended-properties" xmlns:vt="http://schemas.openxmlformats.org/officeDocument/2006/docPropsVTypes">
  <TotalTime>1</TotalTime>
  <Words>5780</Words>
  <Application>Microsoft Office PowerPoint</Application>
  <PresentationFormat>Custom</PresentationFormat>
  <Paragraphs>728</Paragraphs>
  <Slides>42</Slides>
  <Notes>41</Notes>
  <HiddenSlides>26</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0</vt:i4>
      </vt:variant>
      <vt:variant>
        <vt:lpstr>Slide Titles</vt:lpstr>
      </vt:variant>
      <vt:variant>
        <vt:i4>42</vt:i4>
      </vt:variant>
    </vt:vector>
  </HeadingPairs>
  <TitlesOfParts>
    <vt:vector size="61" baseType="lpstr">
      <vt:lpstr>Arial</vt:lpstr>
      <vt:lpstr>Bahnschrift</vt:lpstr>
      <vt:lpstr>Barlow ExtraBold</vt:lpstr>
      <vt:lpstr>Barlow Medium</vt:lpstr>
      <vt:lpstr>Calibri</vt:lpstr>
      <vt:lpstr>Ciscolight</vt:lpstr>
      <vt:lpstr>DIN 2014</vt:lpstr>
      <vt:lpstr>DIN 2014 Demi</vt:lpstr>
      <vt:lpstr>Helvetica</vt:lpstr>
      <vt:lpstr>Montserrat</vt:lpstr>
      <vt:lpstr>Noto Sans Symbols</vt:lpstr>
      <vt:lpstr>Roboto</vt:lpstr>
      <vt:lpstr>Roboto Lt</vt:lpstr>
      <vt:lpstr>Times New Roman</vt:lpstr>
      <vt:lpstr>Wingdings</vt:lpstr>
      <vt:lpstr>CP_CorpTemp2020 (1)</vt:lpstr>
      <vt:lpstr>1_CP_CorpTemp_2023</vt:lpstr>
      <vt:lpstr>1_CP_CorpTemp2020 (1)</vt:lpstr>
      <vt:lpstr>CP2020_corptemp</vt:lpstr>
      <vt:lpstr>PowerPoint Presentation</vt:lpstr>
      <vt:lpstr>PowerPoint Presentation</vt:lpstr>
      <vt:lpstr>PowerPoint Presentation</vt:lpstr>
      <vt:lpstr>PowerPoint Presentation</vt:lpstr>
      <vt:lpstr>Natively in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Point Cloud Security Blueprint </vt:lpstr>
      <vt:lpstr>Hub-and-spoke Model</vt:lpstr>
      <vt:lpstr>PowerPoint Presentation</vt:lpstr>
      <vt:lpstr>PowerPoint Presentation</vt:lpstr>
      <vt:lpstr>PowerPoint Presentation</vt:lpstr>
      <vt:lpstr>PowerPoint Presentation</vt:lpstr>
      <vt:lpstr>Unified Security Management</vt:lpstr>
      <vt:lpstr>Unified Security Management One policy to manage everything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Jaime</dc:creator>
  <cp:lastModifiedBy>Steve Grimes</cp:lastModifiedBy>
  <cp:revision>73</cp:revision>
  <dcterms:created xsi:type="dcterms:W3CDTF">2022-03-06T09:26:12Z</dcterms:created>
  <dcterms:modified xsi:type="dcterms:W3CDTF">2024-02-20T18:21:34Z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NoClassification</vt:lpwstr>
  </property>
  <property fmtid="{D5CDD505-2E9C-101B-9397-08002B2CF9AE}" pid="3" name="ClassificationDisplay">
    <vt:lpwstr>[No Classification] </vt:lpwstr>
  </property>
  <property fmtid="{D5CDD505-2E9C-101B-9397-08002B2CF9AE}" pid="4" name="ClassificationEntries">
    <vt:lpwstr>50</vt:lpwstr>
  </property>
  <property fmtid="{D5CDD505-2E9C-101B-9397-08002B2CF9AE}" pid="5" name="Classification_1">
    <vt:lpwstr>WGB8ZnR5dHdGZkpmfmpwanSJPnOXICeDOz0rm46QczeDLSQubzs0Nj4nVFE=</vt:lpwstr>
  </property>
  <property fmtid="{D5CDD505-2E9C-101B-9397-08002B2CF9AE}" pid="6" name="Classification_2">
    <vt:lpwstr>WGB8ZnR5dHdGZEpifGp2YXSJPnOGKjqRIDAtgZ+dKSlIOjUgNYJfIS8pJSpATw==</vt:lpwstr>
  </property>
  <property fmtid="{D5CDD505-2E9C-101B-9397-08002B2CF9AE}" pid="7" name="Classification_3">
    <vt:lpwstr>WGB8ZnR5dHdGZEpifGp2Z3SJPnOVNzuDLDc8io9POjWWKS5+hjkhMjRcVA==</vt:lpwstr>
  </property>
  <property fmtid="{D5CDD505-2E9C-101B-9397-08002B2CF9AE}" pid="8" name="Classification_4">
    <vt:lpwstr>WGB8ZnR5dHdGZEpifGp2ZHSJPnONLDOfJS1oPY6HPDeaKzEgMFKWg5qNj1oiLyQ0NEBC</vt:lpwstr>
  </property>
  <property fmtid="{D5CDD505-2E9C-101B-9397-08002B2CF9AE}" pid="9" name="Classification_5">
    <vt:lpwstr>WGB1f2l7dXVVd0FidWJ8aGduU4mIfoaSOiA6hoiALSFIOjUgNYJfIS8pJSpATw==</vt:lpwstr>
  </property>
  <property fmtid="{D5CDD505-2E9C-101B-9397-08002B2CF9AE}" pid="10" name="Verifier">
    <vt:lpwstr>IyCHJSc6Ni2APpMzOzkqPA==</vt:lpwstr>
  </property>
  <property fmtid="{D5CDD505-2E9C-101B-9397-08002B2CF9AE}" pid="11" name="PolicyName">
    <vt:lpwstr>IyBkiiooNjePMZkxLiQsPTo=</vt:lpwstr>
  </property>
  <property fmtid="{D5CDD505-2E9C-101B-9397-08002B2CF9AE}" pid="12" name="Version">
    <vt:lpwstr>Xw==</vt:lpwstr>
  </property>
  <property fmtid="{D5CDD505-2E9C-101B-9397-08002B2CF9AE}" pid="13" name="PolicyID">
    <vt:lpwstr/>
  </property>
  <property fmtid="{D5CDD505-2E9C-101B-9397-08002B2CF9AE}" pid="14" name="DomainID">
    <vt:lpwstr/>
  </property>
  <property fmtid="{D5CDD505-2E9C-101B-9397-08002B2CF9AE}" pid="15" name="HText">
    <vt:lpwstr/>
  </property>
  <property fmtid="{D5CDD505-2E9C-101B-9397-08002B2CF9AE}" pid="16" name="FText">
    <vt:lpwstr/>
  </property>
  <property fmtid="{D5CDD505-2E9C-101B-9397-08002B2CF9AE}" pid="17" name="WMark">
    <vt:lpwstr/>
  </property>
  <property fmtid="{D5CDD505-2E9C-101B-9397-08002B2CF9AE}" pid="18" name="Set">
    <vt:lpwstr>Ky4oOiM=</vt:lpwstr>
  </property>
  <property fmtid="{D5CDD505-2E9C-101B-9397-08002B2CF9AE}" pid="19" name="Classification_6">
    <vt:lpwstr>W2B1eml7dXVVd0FidWR8aGZpU4mIfoaSOiA6hoiALSFILC4wJoaAkj+PjISTlJGalp6GQZOKn08tLiY8OigtIFY=</vt:lpwstr>
  </property>
  <property fmtid="{D5CDD505-2E9C-101B-9397-08002B2CF9AE}" pid="20" name="Classification_7">
    <vt:lpwstr>VWBzZnR5dHBGbkphfmp0anSYPnOGKjqRIDAtgZ+dKSlIKy8sNSmHm5qPj5Gflo+BUZOdgksmOD0oSDcrOSA=</vt:lpwstr>
  </property>
  <property fmtid="{D5CDD505-2E9C-101B-9397-08002B2CF9AE}" pid="21" name="Classification_8">
    <vt:lpwstr>VWBzZnR5dHBGbkpneGp0ZHSYPnOVNzuDLDc8io9PKy+aKYUmPIyHmI+DjY+EUYKakksxJTkkXzAsKT8=</vt:lpwstr>
  </property>
  <property fmtid="{D5CDD505-2E9C-101B-9397-08002B2CF9AE}" pid="22" name="Classification_9">
    <vt:lpwstr>VWBzZnR5dHBGZkBofmB/YGZ5MoV+jT2QITgxTzmROzGBISYxMY1fkJWFhSGTl4SWlICdhp6RXJeGiEgtPyUtPSIyMzs=</vt:lpwstr>
  </property>
  <property fmtid="{D5CDD505-2E9C-101B-9397-08002B2CF9AE}" pid="23" name="Classification_10">
    <vt:lpwstr>VWB8ZnR5dHBGZkpnfWp2YnSJPnOGKjqRIDAtgZ+dKSlIKy8sNSmHm5qPj5Gflo+BUZOdgksmOD0oSDcrOSA=</vt:lpwstr>
  </property>
  <property fmtid="{D5CDD505-2E9C-101B-9397-08002B2CF9AE}" pid="24" name="Classification_11">
    <vt:lpwstr>VWB8ZnR5dHBGZkpne2p3ZHSJPnOVNzuDLDc8io9PKy+aKYUmPIyHmI+DjY+EUYKakksxJTkkXzAsKT8=</vt:lpwstr>
  </property>
  <property fmtid="{D5CDD505-2E9C-101B-9397-08002B2CF9AE}" pid="25" name="Classification_12">
    <vt:lpwstr>VGB9ZnR5dHBGY0pgd2p0a3SJPnOGKjqRIDAtgZ+dKSlIKy8sNSmHm5qPj5Gflo+BUZOdgksmOD0oSD5YQlxcPVZH</vt:lpwstr>
  </property>
  <property fmtid="{D5CDD505-2E9C-101B-9397-08002B2CF9AE}" pid="26" name="Classification_13">
    <vt:lpwstr>VGB9ZnR5dHBGY0pgd2p2YXSJPnOVNzuDLDc8io9PKy+aKYUmPIyHmI+DjY+EUYKakksxJTkkXzlfUkNeWFxc</vt:lpwstr>
  </property>
  <property fmtid="{D5CDD505-2E9C-101B-9397-08002B2CF9AE}" pid="27" name="Classification_14">
    <vt:lpwstr>XH5re3Zmd3RXY1BhdWVyaGRgU5iIfpeYJzIhi46aPCySJH4mPoCFM5yEgYKbj46ckYRcjJ+ISTcjLDJDOFpbIFZaT0Y=</vt:lpwstr>
  </property>
  <property fmtid="{D5CDD505-2E9C-101B-9397-08002B2CF9AE}" pid="28" name="Classification_15">
    <vt:lpwstr>XH5re3Zmd3RXY1BmdWBxaGVuU5iIfoSFJiAtjJ+RLH6QIiwklIqMlpyHlI6ZkZVbnJ+fVDMvOzVEKEVZRVxBIFc=</vt:lpwstr>
  </property>
  <property fmtid="{D5CDD505-2E9C-101B-9397-08002B2CF9AE}" pid="29" name="Classification_16">
    <vt:lpwstr>XH1rfWl7dXVSd0FidWF8aGZhU4mIfoaSOiA6hoiALSFIKy8sNSmHm5qPj5Gflo+BUZOdgksmOD0oSD5YQlxcPVZG</vt:lpwstr>
  </property>
  <property fmtid="{D5CDD505-2E9C-101B-9397-08002B2CF9AE}" pid="30" name="Classification_17">
    <vt:lpwstr>XH1rfWl7dXVSd0FidWF8aGdhU4mIfoSFJiAtjJ+RLH6QIiwklIqMlpyHlI6ZkZVbnJ+fVDMvOzVEKEVZRVxBIFc=</vt:lpwstr>
  </property>
  <property fmtid="{D5CDD505-2E9C-101B-9397-08002B2CF9AE}" pid="31" name="Classification_18">
    <vt:lpwstr>XH1rfWl7dXVSd0FidWNzaGFpU4mIfpeYJzIhi46aPCySJH4mPoCFM5yEgYKbj46ckYRcjJ+ISTcjLDJDOFpbIFZaT0Y=</vt:lpwstr>
  </property>
  <property fmtid="{D5CDD505-2E9C-101B-9397-08002B2CF9AE}" pid="32" name="Classification_19">
    <vt:lpwstr>XH1rfWl7dXVSd0FidWN9aGRtU4mIfoSFJiAtjJ+RLH6QIiwklIqMlpyHlI6ZkZVbnJ+fVDMvOzVEKEVZRVxBIFc=</vt:lpwstr>
  </property>
  <property fmtid="{D5CDD505-2E9C-101B-9397-08002B2CF9AE}" pid="33" name="Classification_20">
    <vt:lpwstr>XH1rcWl7dXVSd0NofmR/Z2x5I4V+iztXijgpnJidLiyQKTEsO4dfmYuEi4yAjI41nJiXjJuVnZ2HkV2NmoFXWjI/MDogLCBPLiAvOENc</vt:lpwstr>
  </property>
  <property fmtid="{D5CDD505-2E9C-101B-9397-08002B2CF9AE}" pid="34" name="Classification_21">
    <vt:lpwstr>XH1reHBmd3RXY1Bjf2p1ZW5sQWiEiG8lLCc8nYKXPCCXc36PgCErPi8/K0w0Oi05T0E=</vt:lpwstr>
  </property>
  <property fmtid="{D5CDD505-2E9C-101B-9397-08002B2CF9AE}" pid="35" name="Classification_22">
    <vt:lpwstr>XH1reHBmd3RXY1Bjf2p1am5pR2iEiG8nOzs8ioiALSFIIjEtO4SUgJAsh4mVnIqFkJmcm16GnZlSLycmOiE8QylaOzI8M19T</vt:lpwstr>
  </property>
  <property fmtid="{D5CDD505-2E9C-101B-9397-08002B2CF9AE}" pid="36" name="Classification_23">
    <vt:lpwstr>XH1re3Nmd3RXY1BjfWpxYm5rR2iViG85JnSLg4qHOyyVISYkIICLnUSei4SZjCGWl5WRhICKm5qdS5CBmFc/US41Pjw6LQ==</vt:lpwstr>
  </property>
  <property fmtid="{D5CDD505-2E9C-101B-9397-08002B2CF9AE}" pid="37" name="Classification_24">
    <vt:lpwstr>XGB1cGl7dXVTd0FidWN3aGBqU4mIfoaSOiA6hoiALSFIc4aPnShJPklbVFFdT1A=</vt:lpwstr>
  </property>
  <property fmtid="{D5CDD505-2E9C-101B-9397-08002B2CF9AE}" pid="38" name="Classification_25">
    <vt:lpwstr>XGB1cGl7dXVTd0FidWR8aGZvU4mIfoSFJiAtjJ+RLH6QIiwklIqMlpyHlI6ZkZVbnJ+fVDMvOzVEKEVZRVxBIFc=</vt:lpwstr>
  </property>
  <property fmtid="{D5CDD505-2E9C-101B-9397-08002B2CF9AE}" pid="39" name="Classification_26">
    <vt:lpwstr>XGB1cGl7dXVTd0FidWV1aGdrU4mIfpeYJzIhi46aPCySJH4mPoCFM5yEgYKbj46ckYRcjJ+ISTcjLDJDOFpbIFZaT0Y=</vt:lpwstr>
  </property>
  <property fmtid="{D5CDD505-2E9C-101B-9397-08002B2CF9AE}" pid="40" name="Classification_27">
    <vt:lpwstr>XGB1cGl7dXVTd0FidWV0aGZgU4mIfoSFJiAtjJ+RLH6QIiwklIqMlpyHlI6ZkZVbnJ+fVDMvOzVEKEVZRVxBIFc=</vt:lpwstr>
  </property>
  <property fmtid="{D5CDD505-2E9C-101B-9397-08002B2CF9AE}" pid="41" name="Classification_28">
    <vt:lpwstr>XGB2eWl7dXVTd0lofml/Ymx5MoV+iztXijgpnJidLiyQKTEsO4dfkJWFhSGTl4SWlICdhp6RXJeGiEgtPyUtPStBSEdAUl9T</vt:lpwstr>
  </property>
  <property fmtid="{D5CDD505-2E9C-101B-9397-08002B2CF9AE}" pid="42" name="Classification_29">
    <vt:lpwstr>XGB2eWl7dXVTd0lofWd/Y2d5MoV+lzGEPSYhjJ+RLH5Ii4+MlUQpRUhcVExATg==</vt:lpwstr>
  </property>
  <property fmtid="{D5CDD505-2E9C-101B-9397-08002B2CF9AE}" pid="43" name="Classification_30">
    <vt:lpwstr>XGB2eWl7dXVTd0lofWh/Z2x5MoV+iztXijgpnJidLiyQKTEsO4dfkJWFhSGTl4SWlICdhp6RXJeGiEgtPyUtPStBSEdAUl9T</vt:lpwstr>
  </property>
  <property fmtid="{D5CDD505-2E9C-101B-9397-08002B2CF9AE}" pid="44" name="Classification_31">
    <vt:lpwstr>XGB2eWl7dXVTd0lofGR/YWd5MoV+lzGEPSYhjJ+RLH5Ii4+MlUQpRUhcVExATg==</vt:lpwstr>
  </property>
  <property fmtid="{D5CDD505-2E9C-101B-9397-08002B2CF9AE}" pid="45" name="Classification_32">
    <vt:lpwstr>XGB2eWl7dXVTd0lofGV/Ym15MoV+iztXijgpnJidLiyQKTEsO4dfkJWFhSGTl4SWlICdhp6RXJeGiEgtPyUtPStBSEdAUl9T</vt:lpwstr>
  </property>
  <property fmtid="{D5CDD505-2E9C-101B-9397-08002B2CF9AE}" pid="46" name="Classification_33">
    <vt:lpwstr>XGB2eWl7dXVTd0loe2B/Y2R5MoV+lzGEPSYhjJ+RLH5Ii4+MlUQpRUhcVExATg==</vt:lpwstr>
  </property>
  <property fmtid="{D5CDD505-2E9C-101B-9397-08002B2CF9AE}" pid="47" name="Classification_34">
    <vt:lpwstr>XGB2eWl7dXVTd0loe2J/YWZ5MoV+iztXijgpnJidLiyQKTEsO4dfkJWFhSGTl4SWlICdhp6RXJeGiEgtPyUtPStBSEdAUl9T</vt:lpwstr>
  </property>
  <property fmtid="{D5CDD505-2E9C-101B-9397-08002B2CF9AE}" pid="48" name="Classification_35">
    <vt:lpwstr>XGB2eWl7dXVTd0Fof2F/Z2d5I4V+lzGEPSYhjJ+RLH5Ii4+MlUQpRUhcVExATg==</vt:lpwstr>
  </property>
  <property fmtid="{D5CDD505-2E9C-101B-9397-08002B2CF9AE}" pid="49" name="Classification_36">
    <vt:lpwstr>XGB2eWl7dXVTd0FoemB/Ymd5I4V+iztXijgpnJidLiyQKTEsO4dfmYuEi4yAjI41nJiXjJuVnZ2HkV2NmoFXWjI/MDogLCBPLiAvOENc</vt:lpwstr>
  </property>
  <property fmtid="{D5CDD505-2E9C-101B-9397-08002B2CF9AE}" pid="50" name="Classification_37">
    <vt:lpwstr>XGB2eWl7dXVTd0Nofmd/Y2B5I4V+lzGEPSYhjJ+RLH5Ii4+MlUQpRUhcVExATg==</vt:lpwstr>
  </property>
  <property fmtid="{D5CDD505-2E9C-101B-9397-08002B2CF9AE}" pid="51" name="Classification_38">
    <vt:lpwstr>XGB2eWl7dXVTd0Nofmd/YGV5I4V+iztXijgpnJidLiyQKTEsO4dfkJWFhSGTl4SWlICdhp6RXJeGiEgtPyUtPStBSEdAUl9T</vt:lpwstr>
  </property>
  <property fmtid="{D5CDD505-2E9C-101B-9397-08002B2CF9AE}" pid="52" name="Classification_39">
    <vt:lpwstr>XGB2eWl7dXVTd0NofGZ/Y2N5I4V+lzGEPSYhjJ+RLH5IgpGNmyQ0IDBBICQ8M1FE</vt:lpwstr>
  </property>
  <property fmtid="{D5CDD505-2E9C-101B-9397-08002B2CF9AE}" pid="53" name="Classification_40">
    <vt:lpwstr>XGB2eWl7dXVTd0dof2Z/YWd5I4V+iztXijgpnJidLiyQKTEsO4dfkJWFhSGTl4SWlICdhp6RXJeGiEgtPyUtPStBSEdAUl9T</vt:lpwstr>
  </property>
  <property fmtid="{D5CDD505-2E9C-101B-9397-08002B2CF9AE}" pid="54" name="Classification_41">
    <vt:lpwstr>XGB2eGl7dXVTd0lofmd/ZmN5MoV+lzGEPSYhjJ+RLH5Ii4+MlUQpRUhcVExATg==</vt:lpwstr>
  </property>
  <property fmtid="{D5CDD505-2E9C-101B-9397-08002B2CF9AE}" pid="55" name="Classification_42">
    <vt:lpwstr>XGB2eGl7dXVTd0FidWF2aGFuU4mIfpqYaZckjpiHISOaKyQxPYaKSJyGjYAwnImQnJuCgJmLhlqKip5VNiYlUUs6SUBAT0JSWw==</vt:lpwstr>
  </property>
  <property fmtid="{D5CDD505-2E9C-101B-9397-08002B2CF9AE}" pid="56" name="Classification_43">
    <vt:lpwstr>XGB2eGl7dXVTd0FidWFxaGdgU4mIfoaSOiA6hoiALSFIKy8sNSmHm5qPj5Gflo+BUZOdgksmOD0oSD5YQlxcPVZG</vt:lpwstr>
  </property>
  <property fmtid="{D5CDD505-2E9C-101B-9397-08002B2CF9AE}" pid="57" name="Classification_44">
    <vt:lpwstr>XGB2eGl7dXVTd0FidWFwaGFvU4mIfoSFJiAtjJ+RLH6QIiwklIqMlpyHlI6ZkZVbnJ+fVDMvOzVEKEVZRVxBIFc=</vt:lpwstr>
  </property>
  <property fmtid="{D5CDD505-2E9C-101B-9397-08002B2CF9AE}" pid="58" name="Classification_45">
    <vt:lpwstr>XGB2eGl7dXVTd0FidWFyaGRhU4mIfpqYaZckjpiHISOaKyQxPYaKSJyGjYAwnImQnJuCgJmLhlqKip5VNiYlUUs6SUBAT0JSWw==</vt:lpwstr>
  </property>
  <property fmtid="{D5CDD505-2E9C-101B-9397-08002B2CF9AE}" pid="59" name="Classification_46">
    <vt:lpwstr>XGB2cWl7dXVTd0FidWN3aGdtU4mIfpeYJzIhi46aPCySJH4mPoCFM5yEgYKbj46ckYRcjJ+ISTcjLDJDOFpbIFZaT0Y=</vt:lpwstr>
  </property>
  <property fmtid="{D5CDD505-2E9C-101B-9397-08002B2CF9AE}" pid="60" name="Classification_47">
    <vt:lpwstr>XGB2cWl7dXVTd0FidWN3aGBhU4mIfoSFJiAtjJ+RLH6QIiwklIqMlpyHlI6ZkZVbnJ+fVDMvOzVEKEVZRVxBIFc=</vt:lpwstr>
  </property>
  <property fmtid="{D5CDD505-2E9C-101B-9397-08002B2CF9AE}" pid="61" name="Classification_48">
    <vt:lpwstr>XGB2cWl7dXVTd0FidWN3aGFuU4mIfpqYaZckjpiHISOaKyQxPYaKSJyGjYAwnImQnJuCgJmLhlqKip5VNiYlUUs6SUBAT0JSWw==</vt:lpwstr>
  </property>
  <property fmtid="{D5CDD505-2E9C-101B-9397-08002B2CF9AE}" pid="62" name="Classification_49">
    <vt:lpwstr>XGB2cWl7dXVTd0FidWN2aGRqU4mIfoaSOiA6hoiALSFIKy8sNSmHm5qPj5Gflo+BUZOdgksmOD0oSD5YQlxcPVZG</vt:lpwstr>
  </property>
  <property fmtid="{D5CDD505-2E9C-101B-9397-08002B2CF9AE}" pid="63" name="Classification_50">
    <vt:lpwstr>XGB2cWl7dXVTd0FidWN2aGRgU4mIfoSFJiAtjJ+RLH6QIiwklIqMlpyHlI6ZkZVbnJ+fVDMvOzVEKEVZRVxBIFc=</vt:lpwstr>
  </property>
  <property fmtid="{D5CDD505-2E9C-101B-9397-08002B2CF9AE}" pid="64" name="lqminfo">
    <vt:i4>3</vt:i4>
  </property>
  <property fmtid="{D5CDD505-2E9C-101B-9397-08002B2CF9AE}" pid="65" name="lqmsess">
    <vt:lpwstr>1a5f720e-7d00-4620-88a5-38245ece3927</vt:lpwstr>
  </property>
  <property fmtid="{D5CDD505-2E9C-101B-9397-08002B2CF9AE}" pid="66" name="ContentTypeId">
    <vt:lpwstr>0x0101002721BDCE5BE458469216DBB9120A8491</vt:lpwstr>
  </property>
  <property fmtid="{D5CDD505-2E9C-101B-9397-08002B2CF9AE}" pid="67" name="MediaServiceImageTags">
    <vt:lpwstr/>
  </property>
</Properties>
</file>